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70" r:id="rId5"/>
    <p:sldMasterId id="2147483679" r:id="rId6"/>
  </p:sldMasterIdLst>
  <p:sldIdLst>
    <p:sldId id="260" r:id="rId7"/>
    <p:sldId id="258" r:id="rId8"/>
    <p:sldId id="259" r:id="rId9"/>
    <p:sldId id="261" r:id="rId10"/>
  </p:sldIdLst>
  <p:sldSz cx="12192000" cy="180006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ham Pontin" initials="GP" lastIdx="1" clrIdx="0">
    <p:extLst>
      <p:ext uri="{19B8F6BF-5375-455C-9EA6-DF929625EA0E}">
        <p15:presenceInfo xmlns:p15="http://schemas.microsoft.com/office/powerpoint/2012/main" userId="S-1-5-21-3539430477-1585287624-806552272-75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7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36" d="100"/>
          <a:sy n="36" d="100"/>
        </p:scale>
        <p:origin x="154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840" y="2362303"/>
            <a:ext cx="3312160" cy="2840105"/>
          </a:xfrm>
          <a:prstGeom prst="rect">
            <a:avLst/>
          </a:prstGeom>
        </p:spPr>
      </p:pic>
      <p:sp>
        <p:nvSpPr>
          <p:cNvPr id="5" name="Teardrop 4"/>
          <p:cNvSpPr/>
          <p:nvPr/>
        </p:nvSpPr>
        <p:spPr>
          <a:xfrm>
            <a:off x="0" y="1340928"/>
            <a:ext cx="7440000" cy="14648818"/>
          </a:xfrm>
          <a:prstGeom prst="teardrop">
            <a:avLst/>
          </a:prstGeom>
          <a:solidFill>
            <a:srgbClr val="E0D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7" y="6614417"/>
            <a:ext cx="10752001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028700" indent="0">
              <a:spcBef>
                <a:spcPts val="0"/>
              </a:spcBef>
              <a:buNone/>
              <a:defRPr/>
            </a:lvl4pPr>
            <a:lvl5pPr marL="137160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[Title of presentation]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7" y="8504250"/>
            <a:ext cx="10752001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028700" indent="0">
              <a:spcBef>
                <a:spcPts val="0"/>
              </a:spcBef>
              <a:buNone/>
              <a:defRPr/>
            </a:lvl4pPr>
            <a:lvl5pPr marL="1371600" indent="0">
              <a:spcBef>
                <a:spcPts val="0"/>
              </a:spcBef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[Name, position]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7" y="9543659"/>
            <a:ext cx="10752001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028700" indent="0">
              <a:spcBef>
                <a:spcPts val="0"/>
              </a:spcBef>
              <a:buNone/>
              <a:defRPr/>
            </a:lvl4pPr>
            <a:lvl5pPr marL="1371600" indent="0">
              <a:spcBef>
                <a:spcPts val="0"/>
              </a:spcBef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[Month, year]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115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840" y="2362302"/>
            <a:ext cx="3312160" cy="2840105"/>
          </a:xfrm>
          <a:prstGeom prst="rect">
            <a:avLst/>
          </a:prstGeom>
        </p:spPr>
      </p:pic>
      <p:sp>
        <p:nvSpPr>
          <p:cNvPr id="5" name="Teardrop 4"/>
          <p:cNvSpPr/>
          <p:nvPr/>
        </p:nvSpPr>
        <p:spPr>
          <a:xfrm>
            <a:off x="0" y="1340929"/>
            <a:ext cx="7440000" cy="14648818"/>
          </a:xfrm>
          <a:prstGeom prst="teardrop">
            <a:avLst/>
          </a:prstGeom>
          <a:solidFill>
            <a:srgbClr val="E0D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4" y="6614417"/>
            <a:ext cx="10752001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371566" indent="0">
              <a:spcBef>
                <a:spcPts val="0"/>
              </a:spcBef>
              <a:buNone/>
              <a:defRPr/>
            </a:lvl4pPr>
            <a:lvl5pPr marL="1828754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[Title of presentation]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4" y="8504252"/>
            <a:ext cx="10752001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371566" indent="0">
              <a:spcBef>
                <a:spcPts val="0"/>
              </a:spcBef>
              <a:buNone/>
              <a:defRPr/>
            </a:lvl4pPr>
            <a:lvl5pPr marL="1828754" indent="0">
              <a:spcBef>
                <a:spcPts val="0"/>
              </a:spcBef>
              <a:buNone/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[Name, position]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4" y="9543660"/>
            <a:ext cx="10752001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371566" indent="0">
              <a:spcBef>
                <a:spcPts val="0"/>
              </a:spcBef>
              <a:buNone/>
              <a:defRPr/>
            </a:lvl4pPr>
            <a:lvl5pPr marL="1828754" indent="0">
              <a:spcBef>
                <a:spcPts val="0"/>
              </a:spcBef>
              <a:buNone/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[Month, year]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37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720000" y="1889833"/>
            <a:ext cx="1080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/>
            </a:lvl1pPr>
            <a:lvl2pPr marL="742932" indent="-285744">
              <a:buFont typeface="Arial" panose="020B0604020202020204" pitchFamily="34" charset="0"/>
              <a:buChar char="•"/>
              <a:defRPr sz="1800"/>
            </a:lvl2pPr>
            <a:lvl3pPr marL="1142971" indent="-228594">
              <a:buFont typeface="Arial" panose="020B0604020202020204" pitchFamily="34" charset="0"/>
              <a:buChar char="–"/>
              <a:defRPr sz="1800"/>
            </a:lvl3pPr>
            <a:lvl4pPr marL="1600160" indent="-228594">
              <a:buFont typeface="Arial" panose="020B0604020202020204" pitchFamily="34" charset="0"/>
              <a:buChar char="–"/>
              <a:defRPr sz="1800"/>
            </a:lvl4pPr>
            <a:lvl5pPr marL="2057349" indent="-228594">
              <a:buFont typeface="Arial" panose="020B0604020202020204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Insert table, text or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5778258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33" baseline="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65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ogram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920000" y="1889831"/>
            <a:ext cx="912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/>
            </a:lvl1pPr>
            <a:lvl2pPr marL="742932" indent="-285744">
              <a:buFont typeface="Arial" panose="020B0604020202020204" pitchFamily="34" charset="0"/>
              <a:buChar char="•"/>
              <a:defRPr sz="1800"/>
            </a:lvl2pPr>
            <a:lvl3pPr marL="1142971" indent="-228594">
              <a:buFont typeface="Arial" panose="020B0604020202020204" pitchFamily="34" charset="0"/>
              <a:buChar char="–"/>
              <a:defRPr sz="1800"/>
            </a:lvl3pPr>
            <a:lvl4pPr marL="1600160" indent="-228594">
              <a:buFont typeface="Arial" panose="020B0604020202020204" pitchFamily="34" charset="0"/>
              <a:buChar char="–"/>
              <a:defRPr sz="1800"/>
            </a:lvl4pPr>
            <a:lvl5pPr marL="2057349" indent="-228594">
              <a:buFont typeface="Arial" panose="020B0604020202020204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889833"/>
            <a:ext cx="1440000" cy="2834750"/>
          </a:xfrm>
          <a:prstGeom prst="rect">
            <a:avLst/>
          </a:prstGeom>
          <a:solidFill>
            <a:srgbClr val="0078C9"/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rgbClr val="FFFFFF"/>
                </a:solidFill>
              </a:defRPr>
            </a:lvl1pPr>
          </a:lstStyle>
          <a:p>
            <a:r>
              <a:rPr lang="en-GB" sz="1200" dirty="0" smtClean="0"/>
              <a:t>Insert ideogram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944917"/>
            <a:ext cx="5760000" cy="850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 smtClean="0"/>
              <a:t>Insert photo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39999" y="1889833"/>
            <a:ext cx="528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742932" indent="-285744">
              <a:buFont typeface="Arial" panose="020B0604020202020204" pitchFamily="34" charset="0"/>
              <a:buChar char="•"/>
              <a:defRPr sz="1800"/>
            </a:lvl2pPr>
            <a:lvl3pPr marL="1142971" indent="-228594">
              <a:buFont typeface="Arial" panose="020B0604020202020204" pitchFamily="34" charset="0"/>
              <a:buChar char="–"/>
              <a:defRPr sz="1800"/>
            </a:lvl3pPr>
            <a:lvl4pPr>
              <a:defRPr sz="1800"/>
            </a:lvl4pPr>
            <a:lvl5pPr marL="2057349" indent="-228594">
              <a:buFont typeface="Arial" panose="020B0604020202020204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9638150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33" baseline="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smtClean="0"/>
              <a:t>Slide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78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20000" y="1889834"/>
            <a:ext cx="10752000" cy="1417375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/>
            </a:lvl1pPr>
          </a:lstStyle>
          <a:p>
            <a:r>
              <a:rPr lang="en-GB" dirty="0" smtClean="0"/>
              <a:t>Insert photo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12000" y="1889833"/>
            <a:ext cx="3360000" cy="5669500"/>
          </a:xfrm>
          <a:prstGeom prst="rect">
            <a:avLst/>
          </a:prstGeom>
          <a:solidFill>
            <a:srgbClr val="FFFFFF">
              <a:alpha val="24706"/>
            </a:srgbClr>
          </a:solidFill>
        </p:spPr>
        <p:txBody>
          <a:bodyPr/>
          <a:lstStyle>
            <a:lvl1pPr marL="0" indent="0">
              <a:buNone/>
              <a:defRPr sz="2400"/>
            </a:lvl1pPr>
            <a:lvl2pPr marL="742932" indent="-285744">
              <a:buFont typeface="Arial" panose="020B0604020202020204" pitchFamily="34" charset="0"/>
              <a:buChar char="•"/>
              <a:defRPr sz="1600"/>
            </a:lvl2pPr>
            <a:lvl3pPr marL="1142971" indent="-228594">
              <a:buFont typeface="Arial" panose="020B0604020202020204" pitchFamily="34" charset="0"/>
              <a:buChar char="–"/>
              <a:defRPr sz="1600"/>
            </a:lvl3pPr>
            <a:lvl4pPr>
              <a:defRPr sz="1600"/>
            </a:lvl4pPr>
            <a:lvl5pPr marL="2057349" indent="-228594">
              <a:buFont typeface="Arial" panose="020B060402020202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Overlay text box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252567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33" baseline="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7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  <a:ln>
            <a:noFill/>
          </a:ln>
          <a:effectLst/>
          <a:extLst/>
        </p:spPr>
        <p:txBody>
          <a:bodyPr lIns="720000" tIns="0" rIns="72000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400" dirty="0">
              <a:solidFill>
                <a:prstClr val="white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0" y="6141959"/>
            <a:ext cx="9144000" cy="5669500"/>
          </a:xfrm>
          <a:prstGeom prst="rect">
            <a:avLst/>
          </a:prstGeom>
          <a:solidFill>
            <a:srgbClr val="E0DCD8"/>
          </a:solidFill>
        </p:spPr>
        <p:txBody>
          <a:bodyPr rIns="914400" anchor="ctr" anchorCtr="0"/>
          <a:lstStyle>
            <a:lvl1pPr marL="0" indent="0" algn="r">
              <a:buNone/>
              <a:defRPr sz="3200">
                <a:solidFill>
                  <a:srgbClr val="857362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267729" y="2"/>
            <a:ext cx="3656542" cy="7339818"/>
          </a:xfrm>
          <a:prstGeom prst="rect">
            <a:avLst/>
          </a:prstGeom>
          <a:solidFill>
            <a:srgbClr val="E0DCD8"/>
          </a:solidFill>
        </p:spPr>
        <p:txBody>
          <a:bodyPr wrap="none" lIns="144000" tIns="48000" rIns="144000" bIns="48000" rtlCol="0">
            <a:spAutoFit/>
          </a:bodyPr>
          <a:lstStyle/>
          <a:p>
            <a:pPr algn="ctr"/>
            <a:r>
              <a:rPr lang="en-GB" sz="39999" dirty="0" smtClean="0">
                <a:solidFill>
                  <a:srgbClr val="0078C9"/>
                </a:solidFill>
                <a:latin typeface="Franklin Gothic Demi"/>
              </a:rPr>
              <a:t>?</a:t>
            </a:r>
          </a:p>
          <a:p>
            <a:pPr algn="ctr">
              <a:spcAft>
                <a:spcPts val="800"/>
              </a:spcAft>
            </a:pPr>
            <a:r>
              <a:rPr lang="en-GB" sz="3200" dirty="0" smtClean="0">
                <a:solidFill>
                  <a:srgbClr val="003479"/>
                </a:solidFill>
                <a:latin typeface="Franklin Gothic Demi"/>
              </a:rPr>
              <a:t>www.ofwat.gov.uk</a:t>
            </a:r>
          </a:p>
          <a:p>
            <a:pPr algn="ctr"/>
            <a:r>
              <a:rPr lang="en-GB" sz="3200" dirty="0">
                <a:solidFill>
                  <a:srgbClr val="003479"/>
                </a:solidFill>
                <a:latin typeface="Franklin Gothic Demi"/>
              </a:rPr>
              <a:t>T</a:t>
            </a:r>
            <a:r>
              <a:rPr lang="en-GB" sz="3200" dirty="0" smtClean="0">
                <a:solidFill>
                  <a:srgbClr val="003479"/>
                </a:solidFill>
                <a:latin typeface="Franklin Gothic Demi"/>
              </a:rPr>
              <a:t>witter.com/Ofwat</a:t>
            </a:r>
            <a:endParaRPr lang="en-GB" sz="3200" dirty="0">
              <a:solidFill>
                <a:srgbClr val="003479"/>
              </a:solidFill>
              <a:latin typeface="Franklin Gothic Demi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  <a:ln>
            <a:noFill/>
          </a:ln>
          <a:effectLst/>
          <a:extLst/>
        </p:spPr>
        <p:txBody>
          <a:bodyPr lIns="720000" tIns="0" rIns="72000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solidFill>
                  <a:prstClr val="white"/>
                </a:solidFill>
                <a:cs typeface="Arial" panose="020B0604020202020204" pitchFamily="34" charset="0"/>
              </a:rPr>
              <a:t>Thank you and questions</a:t>
            </a:r>
            <a:endParaRPr lang="en-GB" sz="24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42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840" y="2362302"/>
            <a:ext cx="3312160" cy="2840105"/>
          </a:xfrm>
          <a:prstGeom prst="rect">
            <a:avLst/>
          </a:prstGeom>
        </p:spPr>
      </p:pic>
      <p:sp>
        <p:nvSpPr>
          <p:cNvPr id="5" name="Teardrop 4"/>
          <p:cNvSpPr/>
          <p:nvPr/>
        </p:nvSpPr>
        <p:spPr>
          <a:xfrm>
            <a:off x="0" y="1340929"/>
            <a:ext cx="7440000" cy="14648818"/>
          </a:xfrm>
          <a:prstGeom prst="teardrop">
            <a:avLst/>
          </a:prstGeom>
          <a:solidFill>
            <a:srgbClr val="E0D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4" y="6614417"/>
            <a:ext cx="10752001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371566" indent="0">
              <a:spcBef>
                <a:spcPts val="0"/>
              </a:spcBef>
              <a:buNone/>
              <a:defRPr/>
            </a:lvl4pPr>
            <a:lvl5pPr marL="1828754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[Title of presentation]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4" y="8504252"/>
            <a:ext cx="10752001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371566" indent="0">
              <a:spcBef>
                <a:spcPts val="0"/>
              </a:spcBef>
              <a:buNone/>
              <a:defRPr/>
            </a:lvl4pPr>
            <a:lvl5pPr marL="1828754" indent="0">
              <a:spcBef>
                <a:spcPts val="0"/>
              </a:spcBef>
              <a:buNone/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[Name, position]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4" y="9543660"/>
            <a:ext cx="10752001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1371566" indent="0">
              <a:spcBef>
                <a:spcPts val="0"/>
              </a:spcBef>
              <a:buNone/>
              <a:defRPr/>
            </a:lvl4pPr>
            <a:lvl5pPr marL="1828754" indent="0">
              <a:spcBef>
                <a:spcPts val="0"/>
              </a:spcBef>
              <a:buNone/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[Month, year]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40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720000" y="1889833"/>
            <a:ext cx="1080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/>
            </a:lvl1pPr>
            <a:lvl2pPr marL="742932" indent="-285744">
              <a:buFont typeface="Arial" panose="020B0604020202020204" pitchFamily="34" charset="0"/>
              <a:buChar char="•"/>
              <a:defRPr sz="1800"/>
            </a:lvl2pPr>
            <a:lvl3pPr marL="1142971" indent="-228594">
              <a:buFont typeface="Arial" panose="020B0604020202020204" pitchFamily="34" charset="0"/>
              <a:buChar char="–"/>
              <a:defRPr sz="1800"/>
            </a:lvl3pPr>
            <a:lvl4pPr marL="1600160" indent="-228594">
              <a:buFont typeface="Arial" panose="020B0604020202020204" pitchFamily="34" charset="0"/>
              <a:buChar char="–"/>
              <a:defRPr sz="1800"/>
            </a:lvl4pPr>
            <a:lvl5pPr marL="2057349" indent="-228594">
              <a:buFont typeface="Arial" panose="020B0604020202020204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Insert table, text or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5778258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33" baseline="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6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720000" y="1889833"/>
            <a:ext cx="1080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/>
            </a:lvl1pPr>
            <a:lvl2pPr marL="557213" indent="-214313">
              <a:buFont typeface="Arial" panose="020B0604020202020204" pitchFamily="34" charset="0"/>
              <a:buChar char="•"/>
              <a:defRPr sz="1350"/>
            </a:lvl2pPr>
            <a:lvl3pPr marL="857250" indent="-171450">
              <a:buFont typeface="Arial" panose="020B0604020202020204" pitchFamily="34" charset="0"/>
              <a:buChar char="–"/>
              <a:defRPr sz="1350"/>
            </a:lvl3pPr>
            <a:lvl4pPr marL="1200150" indent="-171450">
              <a:buFont typeface="Arial" panose="020B0604020202020204" pitchFamily="34" charset="0"/>
              <a:buChar char="–"/>
              <a:defRPr sz="1350"/>
            </a:lvl4pPr>
            <a:lvl5pPr marL="1543050" indent="-171450">
              <a:buFont typeface="Arial" panose="020B0604020202020204" pitchFamily="34" charset="0"/>
              <a:buChar char="–"/>
              <a:defRPr sz="1350"/>
            </a:lvl5pPr>
          </a:lstStyle>
          <a:p>
            <a:pPr lvl="0"/>
            <a:r>
              <a:rPr lang="en-US" dirty="0" smtClean="0"/>
              <a:t>Insert table, text or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54000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1800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5778259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0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90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0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ogram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920000" y="1889831"/>
            <a:ext cx="912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/>
            </a:lvl1pPr>
            <a:lvl2pPr marL="742932" indent="-285744">
              <a:buFont typeface="Arial" panose="020B0604020202020204" pitchFamily="34" charset="0"/>
              <a:buChar char="•"/>
              <a:defRPr sz="1800"/>
            </a:lvl2pPr>
            <a:lvl3pPr marL="1142971" indent="-228594">
              <a:buFont typeface="Arial" panose="020B0604020202020204" pitchFamily="34" charset="0"/>
              <a:buChar char="–"/>
              <a:defRPr sz="1800"/>
            </a:lvl3pPr>
            <a:lvl4pPr marL="1600160" indent="-228594">
              <a:buFont typeface="Arial" panose="020B0604020202020204" pitchFamily="34" charset="0"/>
              <a:buChar char="–"/>
              <a:defRPr sz="1800"/>
            </a:lvl4pPr>
            <a:lvl5pPr marL="2057349" indent="-228594">
              <a:buFont typeface="Arial" panose="020B0604020202020204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889833"/>
            <a:ext cx="1440000" cy="2834750"/>
          </a:xfrm>
          <a:prstGeom prst="rect">
            <a:avLst/>
          </a:prstGeom>
          <a:solidFill>
            <a:srgbClr val="0078C9"/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rgbClr val="FFFFFF"/>
                </a:solidFill>
              </a:defRPr>
            </a:lvl1pPr>
          </a:lstStyle>
          <a:p>
            <a:r>
              <a:rPr lang="en-GB" sz="1200" dirty="0" smtClean="0"/>
              <a:t>Insert ideogram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5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944917"/>
            <a:ext cx="5760000" cy="850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 smtClean="0"/>
              <a:t>Insert photo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39999" y="1889833"/>
            <a:ext cx="528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742932" indent="-285744">
              <a:buFont typeface="Arial" panose="020B0604020202020204" pitchFamily="34" charset="0"/>
              <a:buChar char="•"/>
              <a:defRPr sz="1800"/>
            </a:lvl2pPr>
            <a:lvl3pPr marL="1142971" indent="-228594">
              <a:buFont typeface="Arial" panose="020B0604020202020204" pitchFamily="34" charset="0"/>
              <a:buChar char="–"/>
              <a:defRPr sz="1800"/>
            </a:lvl3pPr>
            <a:lvl4pPr>
              <a:defRPr sz="1800"/>
            </a:lvl4pPr>
            <a:lvl5pPr marL="2057349" indent="-228594">
              <a:buFont typeface="Arial" panose="020B0604020202020204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9638150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33" baseline="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smtClean="0"/>
              <a:t>Slide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20000" y="1889834"/>
            <a:ext cx="10752000" cy="1417375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/>
            </a:lvl1pPr>
          </a:lstStyle>
          <a:p>
            <a:r>
              <a:rPr lang="en-GB" dirty="0" smtClean="0"/>
              <a:t>Insert photo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12000" y="1889833"/>
            <a:ext cx="3360000" cy="5669500"/>
          </a:xfrm>
          <a:prstGeom prst="rect">
            <a:avLst/>
          </a:prstGeom>
          <a:solidFill>
            <a:srgbClr val="FFFFFF">
              <a:alpha val="24706"/>
            </a:srgbClr>
          </a:solidFill>
        </p:spPr>
        <p:txBody>
          <a:bodyPr/>
          <a:lstStyle>
            <a:lvl1pPr marL="0" indent="0">
              <a:buNone/>
              <a:defRPr sz="2400"/>
            </a:lvl1pPr>
            <a:lvl2pPr marL="742932" indent="-285744">
              <a:buFont typeface="Arial" panose="020B0604020202020204" pitchFamily="34" charset="0"/>
              <a:buChar char="•"/>
              <a:defRPr sz="1600"/>
            </a:lvl2pPr>
            <a:lvl3pPr marL="1142971" indent="-228594">
              <a:buFont typeface="Arial" panose="020B0604020202020204" pitchFamily="34" charset="0"/>
              <a:buChar char="–"/>
              <a:defRPr sz="1600"/>
            </a:lvl3pPr>
            <a:lvl4pPr>
              <a:defRPr sz="1600"/>
            </a:lvl4pPr>
            <a:lvl5pPr marL="2057349" indent="-228594">
              <a:buFont typeface="Arial" panose="020B060402020202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Overlay text box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252567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33" baseline="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18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719982" indent="0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2400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0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  <a:ln>
            <a:noFill/>
          </a:ln>
          <a:effectLst/>
          <a:extLst/>
        </p:spPr>
        <p:txBody>
          <a:bodyPr lIns="720000" tIns="0" rIns="72000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400" dirty="0">
              <a:solidFill>
                <a:prstClr val="white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0" y="6141959"/>
            <a:ext cx="9144000" cy="5669500"/>
          </a:xfrm>
          <a:prstGeom prst="rect">
            <a:avLst/>
          </a:prstGeom>
          <a:solidFill>
            <a:srgbClr val="E0DCD8"/>
          </a:solidFill>
        </p:spPr>
        <p:txBody>
          <a:bodyPr rIns="914400" anchor="ctr" anchorCtr="0"/>
          <a:lstStyle>
            <a:lvl1pPr marL="0" indent="0" algn="r">
              <a:buNone/>
              <a:defRPr sz="3200">
                <a:solidFill>
                  <a:srgbClr val="857362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83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267729" y="2"/>
            <a:ext cx="3656542" cy="7339818"/>
          </a:xfrm>
          <a:prstGeom prst="rect">
            <a:avLst/>
          </a:prstGeom>
          <a:solidFill>
            <a:srgbClr val="E0DCD8"/>
          </a:solidFill>
        </p:spPr>
        <p:txBody>
          <a:bodyPr wrap="none" lIns="144000" tIns="48000" rIns="144000" bIns="48000" rtlCol="0">
            <a:spAutoFit/>
          </a:bodyPr>
          <a:lstStyle/>
          <a:p>
            <a:pPr algn="ctr"/>
            <a:r>
              <a:rPr lang="en-GB" sz="39999" dirty="0" smtClean="0">
                <a:solidFill>
                  <a:srgbClr val="0078C9"/>
                </a:solidFill>
                <a:latin typeface="Franklin Gothic Demi"/>
              </a:rPr>
              <a:t>?</a:t>
            </a:r>
          </a:p>
          <a:p>
            <a:pPr algn="ctr">
              <a:spcAft>
                <a:spcPts val="800"/>
              </a:spcAft>
            </a:pPr>
            <a:r>
              <a:rPr lang="en-GB" sz="3200" dirty="0" smtClean="0">
                <a:solidFill>
                  <a:srgbClr val="003479"/>
                </a:solidFill>
                <a:latin typeface="Franklin Gothic Demi"/>
              </a:rPr>
              <a:t>www.ofwat.gov.uk</a:t>
            </a:r>
          </a:p>
          <a:p>
            <a:pPr algn="ctr"/>
            <a:r>
              <a:rPr lang="en-GB" sz="3200" dirty="0">
                <a:solidFill>
                  <a:srgbClr val="003479"/>
                </a:solidFill>
                <a:latin typeface="Franklin Gothic Demi"/>
              </a:rPr>
              <a:t>T</a:t>
            </a:r>
            <a:r>
              <a:rPr lang="en-GB" sz="3200" dirty="0" smtClean="0">
                <a:solidFill>
                  <a:srgbClr val="003479"/>
                </a:solidFill>
                <a:latin typeface="Franklin Gothic Demi"/>
              </a:rPr>
              <a:t>witter.com/Ofwat</a:t>
            </a:r>
            <a:endParaRPr lang="en-GB" sz="3200" dirty="0">
              <a:solidFill>
                <a:srgbClr val="003479"/>
              </a:solidFill>
              <a:latin typeface="Franklin Gothic Demi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944917"/>
          </a:xfrm>
          <a:prstGeom prst="rect">
            <a:avLst/>
          </a:prstGeom>
          <a:solidFill>
            <a:srgbClr val="857362"/>
          </a:solidFill>
          <a:ln>
            <a:noFill/>
          </a:ln>
          <a:effectLst/>
          <a:extLst/>
        </p:spPr>
        <p:txBody>
          <a:bodyPr lIns="720000" tIns="0" rIns="72000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solidFill>
                  <a:prstClr val="white"/>
                </a:solidFill>
                <a:cs typeface="Arial" panose="020B0604020202020204" pitchFamily="34" charset="0"/>
              </a:rPr>
              <a:t>Thank you and questions</a:t>
            </a:r>
            <a:endParaRPr lang="en-GB" sz="24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5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eogram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920000" y="1889832"/>
            <a:ext cx="912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/>
            </a:lvl1pPr>
            <a:lvl2pPr marL="557213" indent="-214313">
              <a:buFont typeface="Arial" panose="020B0604020202020204" pitchFamily="34" charset="0"/>
              <a:buChar char="•"/>
              <a:defRPr sz="1350"/>
            </a:lvl2pPr>
            <a:lvl3pPr marL="857250" indent="-171450">
              <a:buFont typeface="Arial" panose="020B0604020202020204" pitchFamily="34" charset="0"/>
              <a:buChar char="–"/>
              <a:defRPr sz="1350"/>
            </a:lvl3pPr>
            <a:lvl4pPr marL="1200150" indent="-171450">
              <a:buFont typeface="Arial" panose="020B0604020202020204" pitchFamily="34" charset="0"/>
              <a:buChar char="–"/>
              <a:defRPr sz="1350"/>
            </a:lvl4pPr>
            <a:lvl5pPr marL="1543050" indent="-171450">
              <a:buFont typeface="Arial" panose="020B0604020202020204" pitchFamily="34" charset="0"/>
              <a:buChar char="–"/>
              <a:defRPr sz="135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889833"/>
            <a:ext cx="1440000" cy="2834750"/>
          </a:xfrm>
          <a:prstGeom prst="rect">
            <a:avLst/>
          </a:prstGeom>
          <a:solidFill>
            <a:srgbClr val="0078C9"/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rgbClr val="FFFFFF"/>
                </a:solidFill>
              </a:defRPr>
            </a:lvl1pPr>
          </a:lstStyle>
          <a:p>
            <a:r>
              <a:rPr lang="en-GB" sz="900" dirty="0" smtClean="0"/>
              <a:t>Insert ideogram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54000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1800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85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944917"/>
            <a:ext cx="5760000" cy="8504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GB" dirty="0" smtClean="0"/>
              <a:t>Insert photo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39999" y="1889833"/>
            <a:ext cx="5280000" cy="137012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557213" indent="-214313">
              <a:buFont typeface="Arial" panose="020B0604020202020204" pitchFamily="34" charset="0"/>
              <a:buChar char="•"/>
              <a:defRPr sz="1350"/>
            </a:lvl2pPr>
            <a:lvl3pPr marL="857250" indent="-171450">
              <a:buFont typeface="Arial" panose="020B0604020202020204" pitchFamily="34" charset="0"/>
              <a:buChar char="–"/>
              <a:defRPr sz="1350"/>
            </a:lvl3pPr>
            <a:lvl4pPr>
              <a:defRPr sz="1350"/>
            </a:lvl4pPr>
            <a:lvl5pPr marL="1543050" indent="-171450">
              <a:buFont typeface="Arial" panose="020B0604020202020204" pitchFamily="34" charset="0"/>
              <a:buChar char="–"/>
              <a:defRPr sz="135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9638150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0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90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54000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1800" smtClean="0"/>
              <a:t>Slide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96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20000" y="1889834"/>
            <a:ext cx="10752000" cy="1417375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350" baseline="0"/>
            </a:lvl1pPr>
          </a:lstStyle>
          <a:p>
            <a:r>
              <a:rPr lang="en-GB" dirty="0" smtClean="0"/>
              <a:t>Insert photo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112000" y="1889833"/>
            <a:ext cx="3360000" cy="5669500"/>
          </a:xfrm>
          <a:prstGeom prst="rect">
            <a:avLst/>
          </a:prstGeom>
          <a:solidFill>
            <a:srgbClr val="FFFFFF">
              <a:alpha val="24706"/>
            </a:srgbClr>
          </a:solidFill>
        </p:spPr>
        <p:txBody>
          <a:bodyPr/>
          <a:lstStyle>
            <a:lvl1pPr marL="0" indent="0">
              <a:buNone/>
              <a:defRPr sz="1800"/>
            </a:lvl1pPr>
            <a:lvl2pPr marL="557213" indent="-214313">
              <a:buFont typeface="Arial" panose="020B0604020202020204" pitchFamily="34" charset="0"/>
              <a:buChar char="•"/>
              <a:defRPr sz="1200"/>
            </a:lvl2pPr>
            <a:lvl3pPr marL="857250" indent="-171450">
              <a:buFont typeface="Arial" panose="020B0604020202020204" pitchFamily="34" charset="0"/>
              <a:buChar char="–"/>
              <a:defRPr sz="1200"/>
            </a:lvl3pPr>
            <a:lvl4pPr>
              <a:defRPr sz="1200"/>
            </a:lvl4pPr>
            <a:lvl5pPr marL="1543050" indent="-171450">
              <a:buFont typeface="Arial" panose="020B0604020202020204" pitchFamily="34" charset="0"/>
              <a:buChar char="–"/>
              <a:defRPr sz="1200"/>
            </a:lvl5pPr>
          </a:lstStyle>
          <a:p>
            <a:pPr lvl="0"/>
            <a:r>
              <a:rPr lang="en-US" smtClean="0"/>
              <a:t>Overlay text box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54000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1800" dirty="0" smtClean="0"/>
              <a:t>Slide title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6252567"/>
            <a:ext cx="1728000" cy="56695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0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90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 smtClean="0"/>
              <a:t>Photo ©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4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</p:spPr>
        <p:txBody>
          <a:bodyPr lIns="0" tIns="0" rIns="0" bIns="0" anchor="ctr" anchorCtr="0"/>
          <a:lstStyle>
            <a:lvl1pPr marL="54000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z="1800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71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  <a:ln>
            <a:noFill/>
          </a:ln>
          <a:effectLst/>
          <a:extLst/>
        </p:spPr>
        <p:txBody>
          <a:bodyPr lIns="540000" tIns="0" rIns="54000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prstClr val="white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0" y="6141959"/>
            <a:ext cx="9144000" cy="5669500"/>
          </a:xfrm>
          <a:prstGeom prst="rect">
            <a:avLst/>
          </a:prstGeom>
          <a:solidFill>
            <a:srgbClr val="E0DCD8"/>
          </a:solidFill>
        </p:spPr>
        <p:txBody>
          <a:bodyPr rIns="914400" anchor="ctr" anchorCtr="0"/>
          <a:lstStyle>
            <a:lvl1pPr marL="0" indent="0" algn="r">
              <a:buNone/>
              <a:defRPr sz="2400">
                <a:solidFill>
                  <a:srgbClr val="85736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24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5190" y="5"/>
            <a:ext cx="2741621" cy="5504959"/>
          </a:xfrm>
          <a:prstGeom prst="rect">
            <a:avLst/>
          </a:prstGeom>
          <a:solidFill>
            <a:srgbClr val="E0DCD8"/>
          </a:solidFill>
        </p:spPr>
        <p:txBody>
          <a:bodyPr wrap="none" lIns="108000" tIns="36000" rIns="108000" bIns="36000" rtlCol="0">
            <a:spAutoFit/>
          </a:bodyPr>
          <a:lstStyle/>
          <a:p>
            <a:pPr algn="ctr"/>
            <a:r>
              <a:rPr lang="en-GB" sz="30000" dirty="0" smtClean="0">
                <a:solidFill>
                  <a:srgbClr val="0078C9"/>
                </a:solidFill>
                <a:latin typeface="+mj-lt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en-GB" sz="2400" dirty="0" smtClean="0">
                <a:solidFill>
                  <a:srgbClr val="003479"/>
                </a:solidFill>
                <a:latin typeface="+mj-lt"/>
              </a:rPr>
              <a:t>www.ofwat.gov.uk</a:t>
            </a:r>
          </a:p>
          <a:p>
            <a:pPr algn="ctr"/>
            <a:r>
              <a:rPr lang="en-GB" sz="2400" dirty="0">
                <a:solidFill>
                  <a:srgbClr val="003479"/>
                </a:solidFill>
                <a:latin typeface="+mj-lt"/>
              </a:rPr>
              <a:t>T</a:t>
            </a:r>
            <a:r>
              <a:rPr lang="en-GB" sz="2400" dirty="0" smtClean="0">
                <a:solidFill>
                  <a:srgbClr val="003479"/>
                </a:solidFill>
                <a:latin typeface="+mj-lt"/>
              </a:rPr>
              <a:t>witter.com/Ofwat</a:t>
            </a:r>
            <a:endParaRPr lang="en-GB" sz="2400" dirty="0">
              <a:solidFill>
                <a:srgbClr val="003479"/>
              </a:solidFill>
              <a:latin typeface="+mj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"/>
            <a:ext cx="12192000" cy="944917"/>
          </a:xfrm>
          <a:prstGeom prst="rect">
            <a:avLst/>
          </a:prstGeom>
          <a:solidFill>
            <a:srgbClr val="857362"/>
          </a:solidFill>
          <a:ln>
            <a:noFill/>
          </a:ln>
          <a:effectLst/>
          <a:extLst/>
        </p:spPr>
        <p:txBody>
          <a:bodyPr lIns="540000" tIns="0" rIns="54000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dirty="0" smtClean="0">
                <a:solidFill>
                  <a:prstClr val="white"/>
                </a:solidFill>
                <a:cs typeface="Arial" panose="020B0604020202020204" pitchFamily="34" charset="0"/>
              </a:rPr>
              <a:t>Thank you and questions</a:t>
            </a:r>
            <a:endParaRPr lang="en-GB" sz="180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1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45944"/>
            <a:ext cx="9144000" cy="626689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454517"/>
            <a:ext cx="9144000" cy="43459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16683951"/>
            <a:ext cx="2743200" cy="958367"/>
          </a:xfrm>
          <a:prstGeom prst="rect">
            <a:avLst/>
          </a:prstGeom>
        </p:spPr>
        <p:txBody>
          <a:bodyPr/>
          <a:lstStyle/>
          <a:p>
            <a:fld id="{F4C95CEE-B621-4728-8EB6-1A7320F45157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16683951"/>
            <a:ext cx="4114800" cy="9583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6683951"/>
            <a:ext cx="2743200" cy="958367"/>
          </a:xfrm>
          <a:prstGeom prst="rect">
            <a:avLst/>
          </a:prstGeom>
        </p:spPr>
        <p:txBody>
          <a:bodyPr/>
          <a:lstStyle/>
          <a:p>
            <a:fld id="{0D8DDE48-CEC2-4D83-BF53-CC4F6EAB6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19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0944000" y="2"/>
            <a:ext cx="1248000" cy="1322883"/>
          </a:xfrm>
          <a:prstGeom prst="rect">
            <a:avLst/>
          </a:prstGeom>
          <a:solidFill>
            <a:srgbClr val="007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17055748"/>
            <a:ext cx="12192000" cy="944917"/>
          </a:xfrm>
          <a:prstGeom prst="rect">
            <a:avLst/>
          </a:prstGeom>
          <a:solidFill>
            <a:srgbClr val="003479"/>
          </a:solidFill>
          <a:ln>
            <a:noFill/>
          </a:ln>
          <a:effectLst/>
          <a:extLst/>
        </p:spPr>
        <p:txBody>
          <a:bodyPr lIns="540000" tIns="0" rIns="0" bIns="0" anchor="ctr"/>
          <a:lstStyle/>
          <a:p>
            <a:pPr>
              <a:spcBef>
                <a:spcPct val="50000"/>
              </a:spcBef>
              <a:tabLst>
                <a:tab pos="5922169" algn="l"/>
              </a:tabLst>
            </a:pPr>
            <a:r>
              <a:rPr lang="en-GB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in water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945216" y="17055748"/>
            <a:ext cx="1246784" cy="944917"/>
          </a:xfrm>
          <a:prstGeom prst="rect">
            <a:avLst/>
          </a:prstGeom>
          <a:solidFill>
            <a:srgbClr val="0078C9"/>
          </a:solidFill>
          <a:ln>
            <a:noFill/>
          </a:ln>
          <a:effectLst/>
          <a:extLst/>
        </p:spPr>
        <p:txBody>
          <a:bodyPr lIns="0" tIns="0" rIns="540000" bIns="0" anchor="ctr"/>
          <a:lstStyle/>
          <a:p>
            <a:pPr algn="r">
              <a:spcBef>
                <a:spcPct val="50000"/>
              </a:spcBef>
            </a:pPr>
            <a:fld id="{B339D878-0344-49DD-AF83-35C74E68119C}" type="slidenum">
              <a:rPr lang="en-GB" sz="1050" smtClean="0">
                <a:solidFill>
                  <a:schemeClr val="bg1"/>
                </a:solidFill>
              </a:rPr>
              <a:t>‹#›</a:t>
            </a:fld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44000" y="2"/>
            <a:ext cx="1248000" cy="1322883"/>
          </a:xfrm>
          <a:prstGeom prst="rect">
            <a:avLst/>
          </a:prstGeom>
          <a:solidFill>
            <a:srgbClr val="007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8742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0944000" y="0"/>
            <a:ext cx="1248000" cy="1322883"/>
          </a:xfrm>
          <a:prstGeom prst="rect">
            <a:avLst/>
          </a:prstGeom>
          <a:solidFill>
            <a:srgbClr val="007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17055746"/>
            <a:ext cx="12192000" cy="944917"/>
          </a:xfrm>
          <a:prstGeom prst="rect">
            <a:avLst/>
          </a:prstGeom>
          <a:solidFill>
            <a:srgbClr val="003479"/>
          </a:solidFill>
          <a:ln>
            <a:noFill/>
          </a:ln>
          <a:effectLst/>
          <a:extLst/>
        </p:spPr>
        <p:txBody>
          <a:bodyPr lIns="720000" tIns="0" rIns="0" bIns="0" anchor="ctr"/>
          <a:lstStyle/>
          <a:p>
            <a:pPr>
              <a:spcBef>
                <a:spcPct val="50000"/>
              </a:spcBef>
              <a:tabLst>
                <a:tab pos="7896028" algn="l"/>
              </a:tabLst>
            </a:pPr>
            <a:r>
              <a:rPr lang="en-GB" sz="1400" dirty="0" smtClean="0">
                <a:solidFill>
                  <a:prstClr val="white"/>
                </a:solidFill>
                <a:cs typeface="Arial" panose="020B0604020202020204" pitchFamily="34" charset="0"/>
              </a:rPr>
              <a:t>Trust in water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945216" y="17055746"/>
            <a:ext cx="1246784" cy="944917"/>
          </a:xfrm>
          <a:prstGeom prst="rect">
            <a:avLst/>
          </a:prstGeom>
          <a:solidFill>
            <a:srgbClr val="0078C9"/>
          </a:solidFill>
          <a:ln>
            <a:noFill/>
          </a:ln>
          <a:effectLst/>
          <a:extLst/>
        </p:spPr>
        <p:txBody>
          <a:bodyPr lIns="0" tIns="0" rIns="720000" bIns="0" anchor="ctr"/>
          <a:lstStyle/>
          <a:p>
            <a:pPr algn="r">
              <a:spcBef>
                <a:spcPct val="50000"/>
              </a:spcBef>
            </a:pPr>
            <a:fld id="{B339D878-0344-49DD-AF83-35C74E68119C}" type="slidenum">
              <a:rPr lang="en-GB" sz="1400" smtClean="0">
                <a:solidFill>
                  <a:prstClr val="white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0944000" y="0"/>
            <a:ext cx="1248000" cy="1322883"/>
          </a:xfrm>
          <a:prstGeom prst="rect">
            <a:avLst/>
          </a:prstGeom>
          <a:solidFill>
            <a:srgbClr val="007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0944000" y="0"/>
            <a:ext cx="1248000" cy="1322883"/>
          </a:xfrm>
          <a:prstGeom prst="rect">
            <a:avLst/>
          </a:prstGeom>
          <a:solidFill>
            <a:srgbClr val="007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17055746"/>
            <a:ext cx="12192000" cy="944917"/>
          </a:xfrm>
          <a:prstGeom prst="rect">
            <a:avLst/>
          </a:prstGeom>
          <a:solidFill>
            <a:srgbClr val="003479"/>
          </a:solidFill>
          <a:ln>
            <a:noFill/>
          </a:ln>
          <a:effectLst/>
          <a:extLst/>
        </p:spPr>
        <p:txBody>
          <a:bodyPr lIns="720000" tIns="0" rIns="0" bIns="0" anchor="ctr"/>
          <a:lstStyle/>
          <a:p>
            <a:pPr>
              <a:spcBef>
                <a:spcPct val="50000"/>
              </a:spcBef>
              <a:tabLst>
                <a:tab pos="7896028" algn="l"/>
              </a:tabLst>
            </a:pPr>
            <a:r>
              <a:rPr lang="en-GB" sz="1400" dirty="0" smtClean="0">
                <a:solidFill>
                  <a:prstClr val="white"/>
                </a:solidFill>
                <a:cs typeface="Arial" panose="020B0604020202020204" pitchFamily="34" charset="0"/>
              </a:rPr>
              <a:t>Trust in water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945216" y="17055746"/>
            <a:ext cx="1246784" cy="944917"/>
          </a:xfrm>
          <a:prstGeom prst="rect">
            <a:avLst/>
          </a:prstGeom>
          <a:solidFill>
            <a:srgbClr val="0078C9"/>
          </a:solidFill>
          <a:ln>
            <a:noFill/>
          </a:ln>
          <a:effectLst/>
          <a:extLst/>
        </p:spPr>
        <p:txBody>
          <a:bodyPr lIns="0" tIns="0" rIns="720000" bIns="0" anchor="ctr"/>
          <a:lstStyle/>
          <a:p>
            <a:pPr algn="r">
              <a:spcBef>
                <a:spcPct val="50000"/>
              </a:spcBef>
            </a:pPr>
            <a:fld id="{B339D878-0344-49DD-AF83-35C74E68119C}" type="slidenum">
              <a:rPr lang="en-GB" sz="1400" smtClean="0">
                <a:solidFill>
                  <a:prstClr val="white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0944000" y="0"/>
            <a:ext cx="1248000" cy="1322883"/>
          </a:xfrm>
          <a:prstGeom prst="rect">
            <a:avLst/>
          </a:prstGeom>
          <a:solidFill>
            <a:srgbClr val="007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5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wat.gov.uk/wp-admin/post.php?post=11749&amp;action=edit" TargetMode="External"/><Relationship Id="rId2" Type="http://schemas.openxmlformats.org/officeDocument/2006/relationships/hyperlink" Target="http://www.ofwat.gov.uk/publication/eligibility-guidance-whether-non-household-customers-england-wales-eligible-switch-retailer/" TargetMode="Externa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jpg"/><Relationship Id="rId5" Type="http://schemas.openxmlformats.org/officeDocument/2006/relationships/hyperlink" Target="https://twitter.com/Ofwat?ref_src=twsrc%5egoogle|twcamp%5eserp|twgr%5eauthor" TargetMode="External"/><Relationship Id="rId4" Type="http://schemas.openxmlformats.org/officeDocument/2006/relationships/hyperlink" Target="http://www.ofwat.gov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ardrop 3"/>
          <p:cNvSpPr/>
          <p:nvPr/>
        </p:nvSpPr>
        <p:spPr>
          <a:xfrm>
            <a:off x="0" y="5100331"/>
            <a:ext cx="7440000" cy="7441325"/>
          </a:xfrm>
          <a:prstGeom prst="teardrop">
            <a:avLst/>
          </a:prstGeom>
          <a:solidFill>
            <a:srgbClr val="E0DC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840" y="5628336"/>
            <a:ext cx="3312160" cy="1442720"/>
          </a:xfrm>
          <a:prstGeom prst="rect">
            <a:avLst/>
          </a:prstGeom>
        </p:spPr>
      </p:pic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20000" y="7788332"/>
            <a:ext cx="10752000" cy="229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GB" sz="3733" dirty="0" smtClean="0">
                <a:solidFill>
                  <a:prstClr val="black"/>
                </a:solidFill>
                <a:cs typeface="Arial" panose="020B0604020202020204" pitchFamily="34" charset="0"/>
              </a:rPr>
              <a:t>Are non-household </a:t>
            </a:r>
            <a:r>
              <a:rPr lang="en-GB" sz="3733" dirty="0">
                <a:solidFill>
                  <a:prstClr val="black"/>
                </a:solidFill>
                <a:cs typeface="Arial" panose="020B0604020202020204" pitchFamily="34" charset="0"/>
              </a:rPr>
              <a:t>customers in England and </a:t>
            </a:r>
            <a:r>
              <a:rPr lang="en-GB" sz="3733">
                <a:solidFill>
                  <a:prstClr val="black"/>
                </a:solidFill>
                <a:cs typeface="Arial" panose="020B0604020202020204" pitchFamily="34" charset="0"/>
              </a:rPr>
              <a:t>Wales </a:t>
            </a:r>
            <a:r>
              <a:rPr lang="en-GB" sz="3733" smtClean="0">
                <a:solidFill>
                  <a:prstClr val="black"/>
                </a:solidFill>
                <a:cs typeface="Arial" panose="020B0604020202020204" pitchFamily="34" charset="0"/>
              </a:rPr>
              <a:t>eligible </a:t>
            </a:r>
            <a:r>
              <a:rPr lang="en-GB" sz="3733" dirty="0">
                <a:solidFill>
                  <a:prstClr val="black"/>
                </a:solidFill>
                <a:cs typeface="Arial" panose="020B0604020202020204" pitchFamily="34" charset="0"/>
              </a:rPr>
              <a:t>to switch their </a:t>
            </a:r>
            <a:r>
              <a:rPr lang="en-GB" sz="3733" dirty="0" smtClean="0">
                <a:solidFill>
                  <a:prstClr val="black"/>
                </a:solidFill>
                <a:cs typeface="Arial" panose="020B0604020202020204" pitchFamily="34" charset="0"/>
              </a:rPr>
              <a:t>retailer?</a:t>
            </a:r>
          </a:p>
          <a:p>
            <a:endParaRPr lang="en-GB" sz="3733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GB" sz="3733" dirty="0" smtClean="0">
                <a:solidFill>
                  <a:prstClr val="black"/>
                </a:solidFill>
                <a:cs typeface="Arial" panose="020B0604020202020204" pitchFamily="34" charset="0"/>
              </a:rPr>
              <a:t>Decision tree flowcharts </a:t>
            </a:r>
            <a:endParaRPr lang="en-GB" sz="3733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0398" y="468766"/>
            <a:ext cx="4650742" cy="424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08000" rIns="108000" rtlCol="0" anchor="t"/>
          <a:lstStyle>
            <a:defPPr>
              <a:defRPr lang="en-US"/>
            </a:defPPr>
            <a:lvl1pPr>
              <a:lnSpc>
                <a:spcPct val="120000"/>
              </a:lnSpc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GB" dirty="0"/>
              <a:t>Eligibility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31965" y="1080562"/>
            <a:ext cx="3212206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Determine the extent of the premises</a:t>
            </a:r>
          </a:p>
        </p:txBody>
      </p:sp>
      <p:cxnSp>
        <p:nvCxnSpPr>
          <p:cNvPr id="13" name="Elbow Connector 12"/>
          <p:cNvCxnSpPr>
            <a:stCxn id="10" idx="3"/>
            <a:endCxn id="11" idx="3"/>
          </p:cNvCxnSpPr>
          <p:nvPr/>
        </p:nvCxnSpPr>
        <p:spPr>
          <a:xfrm flipH="1">
            <a:off x="4444171" y="681238"/>
            <a:ext cx="576969" cy="537824"/>
          </a:xfrm>
          <a:prstGeom prst="bentConnector3">
            <a:avLst>
              <a:gd name="adj1" fmla="val -3962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1" idx="1"/>
            <a:endCxn id="92" idx="1"/>
          </p:cNvCxnSpPr>
          <p:nvPr/>
        </p:nvCxnSpPr>
        <p:spPr>
          <a:xfrm rot="10800000" flipV="1">
            <a:off x="1214591" y="1219061"/>
            <a:ext cx="17375" cy="785879"/>
          </a:xfrm>
          <a:prstGeom prst="bentConnector3">
            <a:avLst>
              <a:gd name="adj1" fmla="val 1415683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659689" y="3381260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Not Eligible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59688" y="4568096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Eligible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214592" y="3191277"/>
            <a:ext cx="32400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Is the </a:t>
            </a:r>
            <a:r>
              <a:rPr lang="en-GB" sz="1200" dirty="0" smtClean="0"/>
              <a:t>principal use of the premises as a </a:t>
            </a:r>
            <a:br>
              <a:rPr lang="en-GB" sz="1200" dirty="0" smtClean="0"/>
            </a:br>
            <a:r>
              <a:rPr lang="en-GB" sz="1200" dirty="0" smtClean="0"/>
              <a:t>home?</a:t>
            </a:r>
            <a:endParaRPr lang="en-GB" sz="1200" dirty="0"/>
          </a:p>
        </p:txBody>
      </p:sp>
      <p:sp>
        <p:nvSpPr>
          <p:cNvPr id="40" name="Rectangle 39"/>
          <p:cNvSpPr/>
          <p:nvPr/>
        </p:nvSpPr>
        <p:spPr>
          <a:xfrm>
            <a:off x="1219668" y="4397614"/>
            <a:ext cx="32400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Is the principal use of the </a:t>
            </a:r>
            <a:r>
              <a:rPr lang="en-GB" sz="1200" dirty="0" smtClean="0"/>
              <a:t>premises as</a:t>
            </a:r>
            <a:r>
              <a:rPr lang="en-GB" sz="1200" dirty="0"/>
              <a:t> </a:t>
            </a:r>
            <a:r>
              <a:rPr lang="en-GB" sz="1200" dirty="0" smtClean="0"/>
              <a:t>a non-household?</a:t>
            </a:r>
            <a:endParaRPr lang="en-GB" sz="1200" dirty="0"/>
          </a:p>
        </p:txBody>
      </p:sp>
      <p:sp>
        <p:nvSpPr>
          <p:cNvPr id="48" name="Rectangle 47"/>
          <p:cNvSpPr/>
          <p:nvPr/>
        </p:nvSpPr>
        <p:spPr>
          <a:xfrm>
            <a:off x="4852783" y="3381261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Household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52783" y="4567420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Non-household</a:t>
            </a:r>
          </a:p>
        </p:txBody>
      </p:sp>
      <p:cxnSp>
        <p:nvCxnSpPr>
          <p:cNvPr id="24" name="Elbow Connector 23"/>
          <p:cNvCxnSpPr>
            <a:stCxn id="36" idx="2"/>
            <a:endCxn id="64" idx="1"/>
          </p:cNvCxnSpPr>
          <p:nvPr/>
        </p:nvCxnSpPr>
        <p:spPr>
          <a:xfrm rot="16200000" flipH="1">
            <a:off x="3011913" y="3475620"/>
            <a:ext cx="204214" cy="55885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393449" y="3757128"/>
            <a:ext cx="360000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393449" y="4092183"/>
            <a:ext cx="319318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67" name="Elbow Connector 66"/>
          <p:cNvCxnSpPr>
            <a:stCxn id="36" idx="2"/>
            <a:endCxn id="65" idx="1"/>
          </p:cNvCxnSpPr>
          <p:nvPr/>
        </p:nvCxnSpPr>
        <p:spPr>
          <a:xfrm rot="16200000" flipH="1">
            <a:off x="2844386" y="3643147"/>
            <a:ext cx="539269" cy="55885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64" idx="3"/>
            <a:endCxn id="48" idx="2"/>
          </p:cNvCxnSpPr>
          <p:nvPr/>
        </p:nvCxnSpPr>
        <p:spPr>
          <a:xfrm flipV="1">
            <a:off x="3753449" y="3658260"/>
            <a:ext cx="1710239" cy="19889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65" idx="3"/>
            <a:endCxn id="40" idx="3"/>
          </p:cNvCxnSpPr>
          <p:nvPr/>
        </p:nvCxnSpPr>
        <p:spPr>
          <a:xfrm>
            <a:off x="3712767" y="4192211"/>
            <a:ext cx="746901" cy="436236"/>
          </a:xfrm>
          <a:prstGeom prst="bentConnector3">
            <a:avLst>
              <a:gd name="adj1" fmla="val 130606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0" idx="2"/>
            <a:endCxn id="83" idx="1"/>
          </p:cNvCxnSpPr>
          <p:nvPr/>
        </p:nvCxnSpPr>
        <p:spPr>
          <a:xfrm rot="16200000" flipH="1">
            <a:off x="3011250" y="4687697"/>
            <a:ext cx="210617" cy="55378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393448" y="4969868"/>
            <a:ext cx="360000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393448" y="5320163"/>
            <a:ext cx="360000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85" name="Elbow Connector 84"/>
          <p:cNvCxnSpPr>
            <a:stCxn id="40" idx="2"/>
            <a:endCxn id="84" idx="1"/>
          </p:cNvCxnSpPr>
          <p:nvPr/>
        </p:nvCxnSpPr>
        <p:spPr>
          <a:xfrm rot="16200000" flipH="1">
            <a:off x="2836102" y="4862845"/>
            <a:ext cx="560912" cy="55378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3" idx="3"/>
            <a:endCxn id="52" idx="2"/>
          </p:cNvCxnSpPr>
          <p:nvPr/>
        </p:nvCxnSpPr>
        <p:spPr>
          <a:xfrm flipV="1">
            <a:off x="3753448" y="4844419"/>
            <a:ext cx="1710240" cy="22547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84" idx="3"/>
            <a:endCxn id="352" idx="3"/>
          </p:cNvCxnSpPr>
          <p:nvPr/>
        </p:nvCxnSpPr>
        <p:spPr>
          <a:xfrm>
            <a:off x="3753448" y="5420191"/>
            <a:ext cx="690724" cy="607488"/>
          </a:xfrm>
          <a:prstGeom prst="bentConnector3">
            <a:avLst>
              <a:gd name="adj1" fmla="val 133096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101687" y="7536397"/>
            <a:ext cx="4567084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Are they liable for business </a:t>
            </a:r>
            <a:r>
              <a:rPr lang="en-GB" sz="1200" dirty="0"/>
              <a:t>rates </a:t>
            </a:r>
            <a:r>
              <a:rPr lang="en-GB" sz="1200" dirty="0" smtClean="0"/>
              <a:t>only, or would be if not exempt?</a:t>
            </a:r>
            <a:endParaRPr lang="en-GB" sz="1200" dirty="0"/>
          </a:p>
        </p:txBody>
      </p:sp>
      <p:sp>
        <p:nvSpPr>
          <p:cNvPr id="108" name="Rectangle 107"/>
          <p:cNvSpPr/>
          <p:nvPr/>
        </p:nvSpPr>
        <p:spPr>
          <a:xfrm>
            <a:off x="3240298" y="8438567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240298" y="8773622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110" name="Elbow Connector 109"/>
          <p:cNvCxnSpPr>
            <a:stCxn id="100" idx="2"/>
            <a:endCxn id="108" idx="1"/>
          </p:cNvCxnSpPr>
          <p:nvPr/>
        </p:nvCxnSpPr>
        <p:spPr>
          <a:xfrm rot="5400000">
            <a:off x="2950165" y="8103530"/>
            <a:ext cx="725199" cy="144931"/>
          </a:xfrm>
          <a:prstGeom prst="bentConnector4">
            <a:avLst>
              <a:gd name="adj1" fmla="val 43103"/>
              <a:gd name="adj2" fmla="val 25773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100" idx="2"/>
            <a:endCxn id="109" idx="1"/>
          </p:cNvCxnSpPr>
          <p:nvPr/>
        </p:nvCxnSpPr>
        <p:spPr>
          <a:xfrm rot="5400000">
            <a:off x="2782637" y="8271058"/>
            <a:ext cx="1060254" cy="144931"/>
          </a:xfrm>
          <a:prstGeom prst="bentConnector4">
            <a:avLst>
              <a:gd name="adj1" fmla="val 17600"/>
              <a:gd name="adj2" fmla="val 39014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4853713" y="8399193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Non-household</a:t>
            </a:r>
          </a:p>
        </p:txBody>
      </p:sp>
      <p:cxnSp>
        <p:nvCxnSpPr>
          <p:cNvPr id="119" name="Straight Arrow Connector 118"/>
          <p:cNvCxnSpPr>
            <a:stCxn id="108" idx="3"/>
            <a:endCxn id="117" idx="1"/>
          </p:cNvCxnSpPr>
          <p:nvPr/>
        </p:nvCxnSpPr>
        <p:spPr>
          <a:xfrm flipV="1">
            <a:off x="3600298" y="8537690"/>
            <a:ext cx="1253412" cy="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09" idx="3"/>
            <a:endCxn id="124" idx="3"/>
          </p:cNvCxnSpPr>
          <p:nvPr/>
        </p:nvCxnSpPr>
        <p:spPr>
          <a:xfrm>
            <a:off x="3600298" y="8873650"/>
            <a:ext cx="1821990" cy="434986"/>
          </a:xfrm>
          <a:prstGeom prst="bentConnector3">
            <a:avLst>
              <a:gd name="adj1" fmla="val 11254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1116301" y="9170136"/>
            <a:ext cx="430598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Are they liable for Council tax </a:t>
            </a:r>
            <a:r>
              <a:rPr lang="en-GB" sz="1200" dirty="0" smtClean="0"/>
              <a:t>only or would be if not exempt?</a:t>
            </a:r>
            <a:endParaRPr lang="en-GB" sz="1200" dirty="0"/>
          </a:p>
        </p:txBody>
      </p:sp>
      <p:sp>
        <p:nvSpPr>
          <p:cNvPr id="126" name="Rectangle 125"/>
          <p:cNvSpPr/>
          <p:nvPr/>
        </p:nvSpPr>
        <p:spPr>
          <a:xfrm>
            <a:off x="3250710" y="9959623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250710" y="10294678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128" name="Elbow Connector 127"/>
          <p:cNvCxnSpPr>
            <a:stCxn id="124" idx="2"/>
            <a:endCxn id="126" idx="1"/>
          </p:cNvCxnSpPr>
          <p:nvPr/>
        </p:nvCxnSpPr>
        <p:spPr>
          <a:xfrm rot="5400000">
            <a:off x="2953745" y="9744101"/>
            <a:ext cx="612516" cy="18585"/>
          </a:xfrm>
          <a:prstGeom prst="bentConnector4">
            <a:avLst>
              <a:gd name="adj1" fmla="val 41835"/>
              <a:gd name="adj2" fmla="val 133002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124" idx="2"/>
            <a:endCxn id="127" idx="1"/>
          </p:cNvCxnSpPr>
          <p:nvPr/>
        </p:nvCxnSpPr>
        <p:spPr>
          <a:xfrm rot="5400000">
            <a:off x="2786218" y="9911628"/>
            <a:ext cx="947571" cy="18585"/>
          </a:xfrm>
          <a:prstGeom prst="bentConnector4">
            <a:avLst>
              <a:gd name="adj1" fmla="val 12556"/>
              <a:gd name="adj2" fmla="val 224115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127" idx="3"/>
            <a:endCxn id="131" idx="3"/>
          </p:cNvCxnSpPr>
          <p:nvPr/>
        </p:nvCxnSpPr>
        <p:spPr>
          <a:xfrm>
            <a:off x="3610710" y="10394706"/>
            <a:ext cx="579386" cy="504788"/>
          </a:xfrm>
          <a:prstGeom prst="bentConnector3">
            <a:avLst>
              <a:gd name="adj1" fmla="val 13945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1112096" y="10668661"/>
            <a:ext cx="3078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Are they liable for both council tax and business rates or would be if not exempt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cxnSp>
        <p:nvCxnSpPr>
          <p:cNvPr id="138" name="Straight Arrow Connector 137"/>
          <p:cNvCxnSpPr>
            <a:stCxn id="126" idx="3"/>
          </p:cNvCxnSpPr>
          <p:nvPr/>
        </p:nvCxnSpPr>
        <p:spPr>
          <a:xfrm>
            <a:off x="3610712" y="10059651"/>
            <a:ext cx="1285207" cy="77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4895919" y="9928928"/>
            <a:ext cx="1179603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Household</a:t>
            </a:r>
          </a:p>
        </p:txBody>
      </p:sp>
      <p:cxnSp>
        <p:nvCxnSpPr>
          <p:cNvPr id="162" name="Straight Arrow Connector 161"/>
          <p:cNvCxnSpPr>
            <a:stCxn id="48" idx="3"/>
            <a:endCxn id="76" idx="1"/>
          </p:cNvCxnSpPr>
          <p:nvPr/>
        </p:nvCxnSpPr>
        <p:spPr>
          <a:xfrm flipV="1">
            <a:off x="6074592" y="3519760"/>
            <a:ext cx="585097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40" idx="3"/>
            <a:endCxn id="174" idx="1"/>
          </p:cNvCxnSpPr>
          <p:nvPr/>
        </p:nvCxnSpPr>
        <p:spPr>
          <a:xfrm>
            <a:off x="6075520" y="10067426"/>
            <a:ext cx="5850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52" idx="3"/>
            <a:endCxn id="79" idx="1"/>
          </p:cNvCxnSpPr>
          <p:nvPr/>
        </p:nvCxnSpPr>
        <p:spPr>
          <a:xfrm>
            <a:off x="6074590" y="4705918"/>
            <a:ext cx="585096" cy="6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6660617" y="8399193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Eligible</a:t>
            </a:r>
          </a:p>
        </p:txBody>
      </p:sp>
      <p:cxnSp>
        <p:nvCxnSpPr>
          <p:cNvPr id="171" name="Straight Arrow Connector 170"/>
          <p:cNvCxnSpPr>
            <a:stCxn id="117" idx="3"/>
            <a:endCxn id="170" idx="1"/>
          </p:cNvCxnSpPr>
          <p:nvPr/>
        </p:nvCxnSpPr>
        <p:spPr>
          <a:xfrm>
            <a:off x="6075522" y="8537691"/>
            <a:ext cx="5850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6660616" y="9928928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Not Eligible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895919" y="11295514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Mixed use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272361" y="11337525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187" name="Elbow Connector 186"/>
          <p:cNvCxnSpPr>
            <a:stCxn id="131" idx="2"/>
            <a:endCxn id="186" idx="1"/>
          </p:cNvCxnSpPr>
          <p:nvPr/>
        </p:nvCxnSpPr>
        <p:spPr>
          <a:xfrm rot="16200000" flipH="1">
            <a:off x="2808115" y="10973306"/>
            <a:ext cx="307227" cy="62126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86" idx="3"/>
            <a:endCxn id="184" idx="1"/>
          </p:cNvCxnSpPr>
          <p:nvPr/>
        </p:nvCxnSpPr>
        <p:spPr>
          <a:xfrm flipV="1">
            <a:off x="3632361" y="11434014"/>
            <a:ext cx="1263556" cy="35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3262285" y="11686806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207" name="Elbow Connector 206"/>
          <p:cNvCxnSpPr>
            <a:stCxn id="131" idx="2"/>
            <a:endCxn id="206" idx="1"/>
          </p:cNvCxnSpPr>
          <p:nvPr/>
        </p:nvCxnSpPr>
        <p:spPr>
          <a:xfrm rot="16200000" flipH="1">
            <a:off x="2628436" y="11152985"/>
            <a:ext cx="656508" cy="61118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>
            <a:stCxn id="206" idx="2"/>
            <a:endCxn id="286" idx="1"/>
          </p:cNvCxnSpPr>
          <p:nvPr/>
        </p:nvCxnSpPr>
        <p:spPr>
          <a:xfrm rot="5400000">
            <a:off x="1688825" y="11295995"/>
            <a:ext cx="1162595" cy="2344326"/>
          </a:xfrm>
          <a:prstGeom prst="bentConnector4">
            <a:avLst>
              <a:gd name="adj1" fmla="val 28821"/>
              <a:gd name="adj2" fmla="val 10975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1097959" y="12557013"/>
            <a:ext cx="3078000" cy="984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Is </a:t>
            </a:r>
            <a:r>
              <a:rPr lang="en-GB" sz="1200" dirty="0"/>
              <a:t>there any other reasonable criteria or data that could identify principal </a:t>
            </a:r>
            <a:r>
              <a:rPr lang="en-GB" sz="1200" dirty="0" smtClean="0"/>
              <a:t>use. </a:t>
            </a:r>
          </a:p>
          <a:p>
            <a:endParaRPr lang="en-GB" sz="1200" dirty="0"/>
          </a:p>
          <a:p>
            <a:r>
              <a:rPr lang="en-GB" sz="1050" dirty="0" smtClean="0"/>
              <a:t>Such as VAT registration, current billing categorisation (household/non-household) etc.</a:t>
            </a:r>
            <a:endParaRPr lang="en-GB" sz="1050" dirty="0"/>
          </a:p>
        </p:txBody>
      </p:sp>
      <p:sp>
        <p:nvSpPr>
          <p:cNvPr id="292" name="Rectangle 291"/>
          <p:cNvSpPr/>
          <p:nvPr/>
        </p:nvSpPr>
        <p:spPr>
          <a:xfrm>
            <a:off x="3262285" y="13722327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293" name="Elbow Connector 292"/>
          <p:cNvCxnSpPr>
            <a:stCxn id="286" idx="2"/>
            <a:endCxn id="292" idx="1"/>
          </p:cNvCxnSpPr>
          <p:nvPr/>
        </p:nvCxnSpPr>
        <p:spPr>
          <a:xfrm rot="16200000" flipH="1">
            <a:off x="2809394" y="13369463"/>
            <a:ext cx="280457" cy="62532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>
          <a:xfrm>
            <a:off x="3262286" y="14754213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295" name="Elbow Connector 294"/>
          <p:cNvCxnSpPr>
            <a:stCxn id="286" idx="2"/>
            <a:endCxn id="294" idx="1"/>
          </p:cNvCxnSpPr>
          <p:nvPr/>
        </p:nvCxnSpPr>
        <p:spPr>
          <a:xfrm rot="16200000" flipH="1">
            <a:off x="2293451" y="13885405"/>
            <a:ext cx="1312343" cy="62532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5237957" y="13671797"/>
            <a:ext cx="10800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Use to determine eligibility</a:t>
            </a:r>
          </a:p>
        </p:txBody>
      </p:sp>
      <p:cxnSp>
        <p:nvCxnSpPr>
          <p:cNvPr id="302" name="Straight Arrow Connector 301"/>
          <p:cNvCxnSpPr>
            <a:stCxn id="292" idx="3"/>
            <a:endCxn id="301" idx="1"/>
          </p:cNvCxnSpPr>
          <p:nvPr/>
        </p:nvCxnSpPr>
        <p:spPr>
          <a:xfrm>
            <a:off x="3622285" y="13822355"/>
            <a:ext cx="1615672" cy="33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0" name="Rectangle 349"/>
          <p:cNvSpPr/>
          <p:nvPr/>
        </p:nvSpPr>
        <p:spPr>
          <a:xfrm>
            <a:off x="8695069" y="10008841"/>
            <a:ext cx="3063863" cy="2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r>
              <a:rPr lang="en-GB" sz="1200" dirty="0"/>
              <a:t>D</a:t>
            </a:r>
            <a:r>
              <a:rPr lang="en-GB" sz="1200" dirty="0" smtClean="0"/>
              <a:t>etermine which use is the “principal” one.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1219670" y="5796846"/>
            <a:ext cx="322450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Is the principal use of the premises unclear or mixed?</a:t>
            </a:r>
            <a:endParaRPr lang="en-GB" sz="1200" dirty="0"/>
          </a:p>
        </p:txBody>
      </p:sp>
      <p:cxnSp>
        <p:nvCxnSpPr>
          <p:cNvPr id="354" name="Elbow Connector 353"/>
          <p:cNvCxnSpPr>
            <a:stCxn id="352" idx="2"/>
          </p:cNvCxnSpPr>
          <p:nvPr/>
        </p:nvCxnSpPr>
        <p:spPr>
          <a:xfrm rot="16200000" flipH="1">
            <a:off x="3007619" y="6082812"/>
            <a:ext cx="244119" cy="59551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5" name="Rectangle 354"/>
          <p:cNvSpPr/>
          <p:nvPr/>
        </p:nvSpPr>
        <p:spPr>
          <a:xfrm>
            <a:off x="3427434" y="6402607"/>
            <a:ext cx="360000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3427434" y="6752902"/>
            <a:ext cx="360000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357" name="Elbow Connector 356"/>
          <p:cNvCxnSpPr>
            <a:stCxn id="352" idx="2"/>
            <a:endCxn id="356" idx="1"/>
          </p:cNvCxnSpPr>
          <p:nvPr/>
        </p:nvCxnSpPr>
        <p:spPr>
          <a:xfrm rot="16200000" flipH="1">
            <a:off x="2832468" y="6257963"/>
            <a:ext cx="594419" cy="59551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2" name="Elbow Connector 361"/>
          <p:cNvCxnSpPr>
            <a:stCxn id="355" idx="3"/>
            <a:endCxn id="100" idx="1"/>
          </p:cNvCxnSpPr>
          <p:nvPr/>
        </p:nvCxnSpPr>
        <p:spPr>
          <a:xfrm flipH="1">
            <a:off x="1101687" y="6502635"/>
            <a:ext cx="2685747" cy="1172262"/>
          </a:xfrm>
          <a:prstGeom prst="bentConnector5">
            <a:avLst>
              <a:gd name="adj1" fmla="val -8512"/>
              <a:gd name="adj2" fmla="val 74360"/>
              <a:gd name="adj3" fmla="val 108512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5" name="Elbow Connector 364"/>
          <p:cNvCxnSpPr>
            <a:stCxn id="356" idx="2"/>
            <a:endCxn id="36" idx="1"/>
          </p:cNvCxnSpPr>
          <p:nvPr/>
        </p:nvCxnSpPr>
        <p:spPr>
          <a:xfrm rot="5400000" flipH="1">
            <a:off x="645589" y="3991113"/>
            <a:ext cx="3530847" cy="2392842"/>
          </a:xfrm>
          <a:prstGeom prst="bentConnector4">
            <a:avLst>
              <a:gd name="adj1" fmla="val -6474"/>
              <a:gd name="adj2" fmla="val 109553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0" name="Elbow Connector 379"/>
          <p:cNvCxnSpPr>
            <a:stCxn id="184" idx="3"/>
            <a:endCxn id="350" idx="2"/>
          </p:cNvCxnSpPr>
          <p:nvPr/>
        </p:nvCxnSpPr>
        <p:spPr>
          <a:xfrm flipV="1">
            <a:off x="6117728" y="10285840"/>
            <a:ext cx="4109273" cy="11481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3" name="Straight Arrow Connector 402"/>
          <p:cNvCxnSpPr>
            <a:stCxn id="350" idx="0"/>
            <a:endCxn id="417" idx="2"/>
          </p:cNvCxnSpPr>
          <p:nvPr/>
        </p:nvCxnSpPr>
        <p:spPr>
          <a:xfrm flipH="1" flipV="1">
            <a:off x="10225006" y="7948447"/>
            <a:ext cx="1995" cy="20603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9" name="Elbow Connector 408"/>
          <p:cNvCxnSpPr>
            <a:stCxn id="426" idx="1"/>
            <a:endCxn id="170" idx="0"/>
          </p:cNvCxnSpPr>
          <p:nvPr/>
        </p:nvCxnSpPr>
        <p:spPr>
          <a:xfrm rot="10800000" flipV="1">
            <a:off x="7140076" y="5363427"/>
            <a:ext cx="3262490" cy="303576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2" name="Elbow Connector 411"/>
          <p:cNvCxnSpPr>
            <a:stCxn id="425" idx="1"/>
            <a:endCxn id="174" idx="3"/>
          </p:cNvCxnSpPr>
          <p:nvPr/>
        </p:nvCxnSpPr>
        <p:spPr>
          <a:xfrm rot="10800000" flipV="1">
            <a:off x="7619534" y="5977582"/>
            <a:ext cx="1034505" cy="40898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7" name="Rectangle 416"/>
          <p:cNvSpPr/>
          <p:nvPr/>
        </p:nvSpPr>
        <p:spPr>
          <a:xfrm>
            <a:off x="8691081" y="6932784"/>
            <a:ext cx="306785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r>
              <a:rPr lang="en-GB" sz="1200" dirty="0" smtClean="0"/>
              <a:t>Possible items to consider, highest incidence of rates, scale of relative activities undertaken, area of premises  dedicated to activity, to establish dependency.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8654038" y="5654416"/>
            <a:ext cx="135671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r>
              <a:rPr lang="en-GB" sz="1200" dirty="0" smtClean="0"/>
              <a:t>Non-household use </a:t>
            </a:r>
            <a:r>
              <a:rPr lang="en-GB" sz="1200" dirty="0"/>
              <a:t>dependant on </a:t>
            </a:r>
            <a:r>
              <a:rPr lang="en-GB" sz="1200" dirty="0" smtClean="0"/>
              <a:t>household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10402566" y="5040262"/>
            <a:ext cx="135671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r>
              <a:rPr lang="en-GB" sz="1200" dirty="0"/>
              <a:t>H</a:t>
            </a:r>
            <a:r>
              <a:rPr lang="en-GB" sz="1200" dirty="0" smtClean="0"/>
              <a:t>ousehold use dependant on non-household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cxnSp>
        <p:nvCxnSpPr>
          <p:cNvPr id="429" name="Elbow Connector 428"/>
          <p:cNvCxnSpPr>
            <a:stCxn id="417" idx="0"/>
            <a:endCxn id="425" idx="2"/>
          </p:cNvCxnSpPr>
          <p:nvPr/>
        </p:nvCxnSpPr>
        <p:spPr>
          <a:xfrm rot="16200000" flipV="1">
            <a:off x="9462684" y="6170461"/>
            <a:ext cx="632037" cy="89260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3" name="Elbow Connector 432"/>
          <p:cNvCxnSpPr>
            <a:stCxn id="417" idx="0"/>
            <a:endCxn id="426" idx="2"/>
          </p:cNvCxnSpPr>
          <p:nvPr/>
        </p:nvCxnSpPr>
        <p:spPr>
          <a:xfrm rot="5400000" flipH="1" flipV="1">
            <a:off x="10029870" y="5881730"/>
            <a:ext cx="1246191" cy="855919"/>
          </a:xfrm>
          <a:prstGeom prst="bentConnector3">
            <a:avLst>
              <a:gd name="adj1" fmla="val 2858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0" name="Rectangle 459"/>
          <p:cNvSpPr/>
          <p:nvPr/>
        </p:nvSpPr>
        <p:spPr>
          <a:xfrm>
            <a:off x="6993513" y="13685756"/>
            <a:ext cx="915635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Household</a:t>
            </a:r>
            <a:endParaRPr lang="en-GB" sz="1200" dirty="0"/>
          </a:p>
        </p:txBody>
      </p:sp>
      <p:sp>
        <p:nvSpPr>
          <p:cNvPr id="461" name="Rectangle 460"/>
          <p:cNvSpPr/>
          <p:nvPr/>
        </p:nvSpPr>
        <p:spPr>
          <a:xfrm>
            <a:off x="6993513" y="14190928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Non-household</a:t>
            </a:r>
            <a:endParaRPr lang="en-GB" sz="1200" dirty="0"/>
          </a:p>
        </p:txBody>
      </p:sp>
      <p:cxnSp>
        <p:nvCxnSpPr>
          <p:cNvPr id="462" name="Elbow Connector 461"/>
          <p:cNvCxnSpPr>
            <a:stCxn id="301" idx="0"/>
            <a:endCxn id="460" idx="0"/>
          </p:cNvCxnSpPr>
          <p:nvPr/>
        </p:nvCxnSpPr>
        <p:spPr>
          <a:xfrm rot="16200000" flipH="1">
            <a:off x="6607664" y="12842089"/>
            <a:ext cx="13959" cy="1673374"/>
          </a:xfrm>
          <a:prstGeom prst="bentConnector3">
            <a:avLst>
              <a:gd name="adj1" fmla="val -163765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5" name="Elbow Connector 464"/>
          <p:cNvCxnSpPr>
            <a:stCxn id="301" idx="2"/>
            <a:endCxn id="461" idx="1"/>
          </p:cNvCxnSpPr>
          <p:nvPr/>
        </p:nvCxnSpPr>
        <p:spPr>
          <a:xfrm rot="16200000" flipH="1">
            <a:off x="6210808" y="13546723"/>
            <a:ext cx="349854" cy="121555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8" name="Rectangle 467"/>
          <p:cNvSpPr/>
          <p:nvPr/>
        </p:nvSpPr>
        <p:spPr>
          <a:xfrm>
            <a:off x="8638344" y="13683854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Not Eligible</a:t>
            </a:r>
            <a:endParaRPr lang="en-GB" sz="1200" dirty="0"/>
          </a:p>
        </p:txBody>
      </p:sp>
      <p:sp>
        <p:nvSpPr>
          <p:cNvPr id="469" name="Rectangle 468"/>
          <p:cNvSpPr/>
          <p:nvPr/>
        </p:nvSpPr>
        <p:spPr>
          <a:xfrm>
            <a:off x="8667111" y="14195272"/>
            <a:ext cx="676788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Eligible</a:t>
            </a:r>
            <a:endParaRPr lang="en-GB" sz="1200" dirty="0"/>
          </a:p>
        </p:txBody>
      </p:sp>
      <p:sp>
        <p:nvSpPr>
          <p:cNvPr id="476" name="Rectangle 475"/>
          <p:cNvSpPr/>
          <p:nvPr/>
        </p:nvSpPr>
        <p:spPr>
          <a:xfrm>
            <a:off x="4247613" y="14716774"/>
            <a:ext cx="506848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Further investigation required</a:t>
            </a:r>
            <a:endParaRPr lang="en-GB" sz="1200" dirty="0"/>
          </a:p>
        </p:txBody>
      </p:sp>
      <p:cxnSp>
        <p:nvCxnSpPr>
          <p:cNvPr id="477" name="Straight Arrow Connector 476"/>
          <p:cNvCxnSpPr>
            <a:stCxn id="294" idx="3"/>
            <a:endCxn id="476" idx="1"/>
          </p:cNvCxnSpPr>
          <p:nvPr/>
        </p:nvCxnSpPr>
        <p:spPr>
          <a:xfrm>
            <a:off x="3622286" y="14854241"/>
            <a:ext cx="625327" cy="10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6" name="Elbow Connector 485"/>
          <p:cNvCxnSpPr>
            <a:stCxn id="476" idx="3"/>
            <a:endCxn id="469" idx="3"/>
          </p:cNvCxnSpPr>
          <p:nvPr/>
        </p:nvCxnSpPr>
        <p:spPr>
          <a:xfrm flipV="1">
            <a:off x="9316100" y="14333772"/>
            <a:ext cx="27799" cy="521502"/>
          </a:xfrm>
          <a:prstGeom prst="bentConnector3">
            <a:avLst>
              <a:gd name="adj1" fmla="val 922332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8" name="Straight Arrow Connector 497"/>
          <p:cNvCxnSpPr>
            <a:stCxn id="460" idx="3"/>
            <a:endCxn id="468" idx="1"/>
          </p:cNvCxnSpPr>
          <p:nvPr/>
        </p:nvCxnSpPr>
        <p:spPr>
          <a:xfrm flipV="1">
            <a:off x="7909148" y="13822354"/>
            <a:ext cx="729196" cy="1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2" name="Straight Arrow Connector 501"/>
          <p:cNvCxnSpPr>
            <a:stCxn id="461" idx="3"/>
            <a:endCxn id="469" idx="1"/>
          </p:cNvCxnSpPr>
          <p:nvPr/>
        </p:nvCxnSpPr>
        <p:spPr>
          <a:xfrm>
            <a:off x="8215322" y="14329428"/>
            <a:ext cx="451789" cy="4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476" idx="3"/>
            <a:endCxn id="468" idx="3"/>
          </p:cNvCxnSpPr>
          <p:nvPr/>
        </p:nvCxnSpPr>
        <p:spPr>
          <a:xfrm flipV="1">
            <a:off x="9316100" y="13822354"/>
            <a:ext cx="281161" cy="1032920"/>
          </a:xfrm>
          <a:prstGeom prst="bentConnector3">
            <a:avLst>
              <a:gd name="adj1" fmla="val 181306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214590" y="1589442"/>
            <a:ext cx="3229581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Is the principal use sufficiently </a:t>
            </a:r>
            <a:r>
              <a:rPr lang="en-GB" sz="1200" dirty="0"/>
              <a:t>clear to allow premises to be placed within </a:t>
            </a:r>
            <a:r>
              <a:rPr lang="en-GB" sz="1200" dirty="0" smtClean="0"/>
              <a:t>the non-household market</a:t>
            </a:r>
            <a:r>
              <a:rPr lang="en-GB" sz="1200" dirty="0"/>
              <a:t> </a:t>
            </a:r>
            <a:r>
              <a:rPr lang="en-GB" sz="1200" dirty="0" smtClean="0"/>
              <a:t>using the information you have</a:t>
            </a:r>
            <a:endParaRPr lang="en-GB" sz="1200" dirty="0"/>
          </a:p>
        </p:txBody>
      </p:sp>
      <p:cxnSp>
        <p:nvCxnSpPr>
          <p:cNvPr id="101" name="Elbow Connector 100"/>
          <p:cNvCxnSpPr>
            <a:stCxn id="92" idx="2"/>
            <a:endCxn id="102" idx="1"/>
          </p:cNvCxnSpPr>
          <p:nvPr/>
        </p:nvCxnSpPr>
        <p:spPr>
          <a:xfrm rot="16200000" flipH="1">
            <a:off x="3088583" y="2161236"/>
            <a:ext cx="233042" cy="75144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580828" y="2553453"/>
            <a:ext cx="360000" cy="2000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580828" y="2888508"/>
            <a:ext cx="319318" cy="2000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104" name="Elbow Connector 103"/>
          <p:cNvCxnSpPr>
            <a:stCxn id="92" idx="2"/>
            <a:endCxn id="103" idx="1"/>
          </p:cNvCxnSpPr>
          <p:nvPr/>
        </p:nvCxnSpPr>
        <p:spPr>
          <a:xfrm rot="16200000" flipH="1">
            <a:off x="2921056" y="2328763"/>
            <a:ext cx="568097" cy="75144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102" idx="3"/>
          </p:cNvCxnSpPr>
          <p:nvPr/>
        </p:nvCxnSpPr>
        <p:spPr>
          <a:xfrm flipV="1">
            <a:off x="3940828" y="2314898"/>
            <a:ext cx="2133762" cy="338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03" idx="3"/>
            <a:endCxn id="36" idx="3"/>
          </p:cNvCxnSpPr>
          <p:nvPr/>
        </p:nvCxnSpPr>
        <p:spPr>
          <a:xfrm>
            <a:off x="3900146" y="2988536"/>
            <a:ext cx="554446" cy="433574"/>
          </a:xfrm>
          <a:prstGeom prst="bentConnector3">
            <a:avLst>
              <a:gd name="adj1" fmla="val 141230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772617" y="2191138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Not Eligible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772616" y="2768255"/>
            <a:ext cx="95891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Eligible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5965711" y="2191139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Household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965711" y="2767579"/>
            <a:ext cx="1221809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/>
              <a:t>Non-household</a:t>
            </a:r>
          </a:p>
        </p:txBody>
      </p:sp>
      <p:cxnSp>
        <p:nvCxnSpPr>
          <p:cNvPr id="120" name="Straight Arrow Connector 119"/>
          <p:cNvCxnSpPr>
            <a:stCxn id="116" idx="3"/>
            <a:endCxn id="114" idx="1"/>
          </p:cNvCxnSpPr>
          <p:nvPr/>
        </p:nvCxnSpPr>
        <p:spPr>
          <a:xfrm flipV="1">
            <a:off x="7187520" y="2329638"/>
            <a:ext cx="585097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8" idx="3"/>
            <a:endCxn id="115" idx="1"/>
          </p:cNvCxnSpPr>
          <p:nvPr/>
        </p:nvCxnSpPr>
        <p:spPr>
          <a:xfrm>
            <a:off x="7187518" y="2906077"/>
            <a:ext cx="585096" cy="6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02" idx="3"/>
            <a:endCxn id="118" idx="1"/>
          </p:cNvCxnSpPr>
          <p:nvPr/>
        </p:nvCxnSpPr>
        <p:spPr>
          <a:xfrm>
            <a:off x="3940828" y="2653481"/>
            <a:ext cx="2024883" cy="252598"/>
          </a:xfrm>
          <a:prstGeom prst="bentConnector3">
            <a:avLst>
              <a:gd name="adj1" fmla="val 53011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9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581" y="2110599"/>
            <a:ext cx="4650742" cy="424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08000" rIns="108000" rtlCol="0" anchor="t"/>
          <a:lstStyle>
            <a:defPPr>
              <a:defRPr lang="en-US"/>
            </a:defPPr>
            <a:lvl1pPr>
              <a:lnSpc>
                <a:spcPct val="120000"/>
              </a:lnSpc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/>
            <a:r>
              <a:rPr lang="en-GB" dirty="0" smtClean="0"/>
              <a:t>Extent of premises</a:t>
            </a:r>
            <a:endParaRPr lang="en-GB" dirty="0"/>
          </a:p>
        </p:txBody>
      </p:sp>
      <p:cxnSp>
        <p:nvCxnSpPr>
          <p:cNvPr id="7" name="Elbow Connector 6"/>
          <p:cNvCxnSpPr>
            <a:stCxn id="5" idx="3"/>
            <a:endCxn id="10" idx="1"/>
          </p:cNvCxnSpPr>
          <p:nvPr/>
        </p:nvCxnSpPr>
        <p:spPr>
          <a:xfrm flipH="1">
            <a:off x="384880" y="2323071"/>
            <a:ext cx="4532443" cy="916436"/>
          </a:xfrm>
          <a:prstGeom prst="bentConnector5">
            <a:avLst>
              <a:gd name="adj1" fmla="val -5044"/>
              <a:gd name="adj2" fmla="val 54036"/>
              <a:gd name="adj3" fmla="val 10504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4880" y="3101007"/>
            <a:ext cx="4636259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Is </a:t>
            </a:r>
            <a:r>
              <a:rPr lang="en-GB" sz="1200" dirty="0"/>
              <a:t>there a threshold </a:t>
            </a:r>
            <a:r>
              <a:rPr lang="en-GB" sz="1200" dirty="0" smtClean="0"/>
              <a:t>requirement?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10047721" y="4788718"/>
            <a:ext cx="19800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>
                <a:solidFill>
                  <a:schemeClr val="dk1"/>
                </a:solidFill>
              </a:rPr>
              <a:t>Single </a:t>
            </a:r>
            <a:r>
              <a:rPr lang="en-GB" sz="1200" dirty="0">
                <a:solidFill>
                  <a:schemeClr val="dk1"/>
                </a:solidFill>
              </a:rPr>
              <a:t>boundary premises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47721" y="6505979"/>
            <a:ext cx="198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>
                <a:solidFill>
                  <a:schemeClr val="dk1"/>
                </a:solidFill>
              </a:rPr>
              <a:t>Common </a:t>
            </a:r>
            <a:r>
              <a:rPr lang="en-GB" sz="1200" dirty="0">
                <a:solidFill>
                  <a:schemeClr val="dk1"/>
                </a:solidFill>
              </a:rPr>
              <a:t>occupation </a:t>
            </a:r>
            <a:r>
              <a:rPr lang="en-GB" sz="1200" dirty="0" smtClean="0">
                <a:solidFill>
                  <a:schemeClr val="dk1"/>
                </a:solidFill>
              </a:rPr>
              <a:t>co-located premises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047721" y="9349665"/>
            <a:ext cx="198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>
                <a:solidFill>
                  <a:schemeClr val="dk1"/>
                </a:solidFill>
              </a:rPr>
              <a:t>Common </a:t>
            </a:r>
            <a:r>
              <a:rPr lang="en-GB" sz="1200" dirty="0">
                <a:solidFill>
                  <a:schemeClr val="dk1"/>
                </a:solidFill>
              </a:rPr>
              <a:t>management </a:t>
            </a:r>
            <a:r>
              <a:rPr lang="en-GB" sz="1200" smtClean="0">
                <a:solidFill>
                  <a:schemeClr val="dk1"/>
                </a:solidFill>
              </a:rPr>
              <a:t>co-located premises</a:t>
            </a:r>
            <a:endParaRPr lang="en-GB" sz="1200" dirty="0" smtClean="0">
              <a:solidFill>
                <a:schemeClr val="dk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22920" y="3578334"/>
            <a:ext cx="360000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45662" y="3933492"/>
            <a:ext cx="319318" cy="20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24" name="Elbow Connector 23"/>
          <p:cNvCxnSpPr>
            <a:stCxn id="10" idx="3"/>
            <a:endCxn id="22" idx="3"/>
          </p:cNvCxnSpPr>
          <p:nvPr/>
        </p:nvCxnSpPr>
        <p:spPr>
          <a:xfrm>
            <a:off x="5021139" y="3239507"/>
            <a:ext cx="3461781" cy="438855"/>
          </a:xfrm>
          <a:prstGeom prst="bentConnector3">
            <a:avLst>
              <a:gd name="adj1" fmla="val 106604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0" idx="3"/>
            <a:endCxn id="23" idx="3"/>
          </p:cNvCxnSpPr>
          <p:nvPr/>
        </p:nvCxnSpPr>
        <p:spPr>
          <a:xfrm flipH="1">
            <a:off x="4364980" y="3239507"/>
            <a:ext cx="656159" cy="794013"/>
          </a:xfrm>
          <a:prstGeom prst="bentConnector3">
            <a:avLst>
              <a:gd name="adj1" fmla="val -34839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0440" y="8047900"/>
            <a:ext cx="288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Are the premises liable for only </a:t>
            </a:r>
            <a:r>
              <a:rPr lang="en-GB" sz="1200" dirty="0" smtClean="0"/>
              <a:t>council tax </a:t>
            </a:r>
            <a:r>
              <a:rPr lang="en-GB" sz="1200" dirty="0"/>
              <a:t>and so easily identified?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0440" y="6618485"/>
            <a:ext cx="288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Are the premises </a:t>
            </a:r>
            <a:r>
              <a:rPr lang="en-GB" sz="1200" dirty="0"/>
              <a:t>liable </a:t>
            </a:r>
            <a:r>
              <a:rPr lang="en-GB" sz="1200" dirty="0" smtClean="0"/>
              <a:t>for only business rates and so easily identified?</a:t>
            </a:r>
            <a:endParaRPr lang="en-GB" sz="1200" dirty="0"/>
          </a:p>
        </p:txBody>
      </p:sp>
      <p:cxnSp>
        <p:nvCxnSpPr>
          <p:cNvPr id="29" name="Elbow Connector 28"/>
          <p:cNvCxnSpPr>
            <a:stCxn id="23" idx="1"/>
            <a:endCxn id="81" idx="0"/>
          </p:cNvCxnSpPr>
          <p:nvPr/>
        </p:nvCxnSpPr>
        <p:spPr>
          <a:xfrm rot="10800000" flipV="1">
            <a:off x="3159550" y="4033519"/>
            <a:ext cx="886113" cy="21581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6" idx="2"/>
          </p:cNvCxnSpPr>
          <p:nvPr/>
        </p:nvCxnSpPr>
        <p:spPr>
          <a:xfrm rot="16200000" flipH="1">
            <a:off x="2235783" y="6984807"/>
            <a:ext cx="260829" cy="45151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591953" y="7240958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91953" y="7591253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38" name="Elbow Connector 37"/>
          <p:cNvCxnSpPr>
            <a:stCxn id="26" idx="2"/>
            <a:endCxn id="37" idx="1"/>
          </p:cNvCxnSpPr>
          <p:nvPr/>
        </p:nvCxnSpPr>
        <p:spPr>
          <a:xfrm rot="16200000" flipH="1">
            <a:off x="2060631" y="7159958"/>
            <a:ext cx="611131" cy="45151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7" idx="3"/>
            <a:endCxn id="25" idx="3"/>
          </p:cNvCxnSpPr>
          <p:nvPr/>
        </p:nvCxnSpPr>
        <p:spPr>
          <a:xfrm>
            <a:off x="2951953" y="7691281"/>
            <a:ext cx="628487" cy="587452"/>
          </a:xfrm>
          <a:prstGeom prst="bentConnector3">
            <a:avLst>
              <a:gd name="adj1" fmla="val 13637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08467" y="7201098"/>
            <a:ext cx="1476000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cxnSp>
        <p:nvCxnSpPr>
          <p:cNvPr id="46" name="Straight Arrow Connector 45"/>
          <p:cNvCxnSpPr>
            <a:stCxn id="36" idx="3"/>
            <a:endCxn id="44" idx="1"/>
          </p:cNvCxnSpPr>
          <p:nvPr/>
        </p:nvCxnSpPr>
        <p:spPr>
          <a:xfrm flipV="1">
            <a:off x="2951953" y="7339598"/>
            <a:ext cx="1256514" cy="1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5" idx="2"/>
            <a:endCxn id="48" idx="1"/>
          </p:cNvCxnSpPr>
          <p:nvPr/>
        </p:nvCxnSpPr>
        <p:spPr>
          <a:xfrm rot="16200000" flipH="1">
            <a:off x="2241616" y="8408388"/>
            <a:ext cx="249161" cy="45151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91953" y="8658698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91953" y="9008993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50" name="Elbow Connector 49"/>
          <p:cNvCxnSpPr>
            <a:stCxn id="25" idx="2"/>
            <a:endCxn id="49" idx="1"/>
          </p:cNvCxnSpPr>
          <p:nvPr/>
        </p:nvCxnSpPr>
        <p:spPr>
          <a:xfrm rot="16200000" flipH="1">
            <a:off x="2066468" y="8583536"/>
            <a:ext cx="599456" cy="45151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3"/>
            <a:endCxn id="66" idx="3"/>
          </p:cNvCxnSpPr>
          <p:nvPr/>
        </p:nvCxnSpPr>
        <p:spPr>
          <a:xfrm>
            <a:off x="2951953" y="9109021"/>
            <a:ext cx="628257" cy="600164"/>
          </a:xfrm>
          <a:prstGeom prst="bentConnector3">
            <a:avLst>
              <a:gd name="adj1" fmla="val 13638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208467" y="8627256"/>
            <a:ext cx="1479892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cxnSp>
        <p:nvCxnSpPr>
          <p:cNvPr id="58" name="Straight Arrow Connector 57"/>
          <p:cNvCxnSpPr>
            <a:stCxn id="48" idx="3"/>
            <a:endCxn id="57" idx="1"/>
          </p:cNvCxnSpPr>
          <p:nvPr/>
        </p:nvCxnSpPr>
        <p:spPr>
          <a:xfrm>
            <a:off x="2951953" y="8758726"/>
            <a:ext cx="1256514" cy="70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00210" y="9478352"/>
            <a:ext cx="288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/>
              <a:t>Are the premises liable </a:t>
            </a:r>
            <a:r>
              <a:rPr lang="en-GB" sz="1200" dirty="0" smtClean="0"/>
              <a:t>for </a:t>
            </a:r>
            <a:r>
              <a:rPr lang="en-GB" sz="1200" dirty="0"/>
              <a:t>both council tax and business rates?</a:t>
            </a:r>
          </a:p>
        </p:txBody>
      </p:sp>
      <p:cxnSp>
        <p:nvCxnSpPr>
          <p:cNvPr id="68" name="Elbow Connector 67"/>
          <p:cNvCxnSpPr>
            <a:stCxn id="66" idx="2"/>
            <a:endCxn id="69" idx="1"/>
          </p:cNvCxnSpPr>
          <p:nvPr/>
        </p:nvCxnSpPr>
        <p:spPr>
          <a:xfrm rot="16200000" flipH="1">
            <a:off x="2195384" y="9884843"/>
            <a:ext cx="341395" cy="45174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591952" y="10181384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591952" y="10695459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71" name="Elbow Connector 70"/>
          <p:cNvCxnSpPr>
            <a:stCxn id="66" idx="2"/>
            <a:endCxn id="70" idx="1"/>
          </p:cNvCxnSpPr>
          <p:nvPr/>
        </p:nvCxnSpPr>
        <p:spPr>
          <a:xfrm rot="16200000" flipH="1">
            <a:off x="1938346" y="10141881"/>
            <a:ext cx="855470" cy="45174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3"/>
            <a:endCxn id="75" idx="1"/>
          </p:cNvCxnSpPr>
          <p:nvPr/>
        </p:nvCxnSpPr>
        <p:spPr>
          <a:xfrm flipV="1">
            <a:off x="2951952" y="10281411"/>
            <a:ext cx="125651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208466" y="10142911"/>
            <a:ext cx="1476000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sp>
        <p:nvSpPr>
          <p:cNvPr id="81" name="Rectangle 80"/>
          <p:cNvSpPr/>
          <p:nvPr/>
        </p:nvSpPr>
        <p:spPr>
          <a:xfrm>
            <a:off x="667806" y="4249335"/>
            <a:ext cx="498348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there several premises connected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a single supply point – for example, because they are connected to a private network – these </a:t>
            </a:r>
            <a:r>
              <a:rPr lang="en-GB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premises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should be treated as a single set of premises. </a:t>
            </a:r>
            <a:endParaRPr lang="en-GB" sz="1200" dirty="0"/>
          </a:p>
        </p:txBody>
      </p:sp>
      <p:cxnSp>
        <p:nvCxnSpPr>
          <p:cNvPr id="82" name="Elbow Connector 81"/>
          <p:cNvCxnSpPr>
            <a:stCxn id="70" idx="3"/>
            <a:endCxn id="104" idx="3"/>
          </p:cNvCxnSpPr>
          <p:nvPr/>
        </p:nvCxnSpPr>
        <p:spPr>
          <a:xfrm>
            <a:off x="2951952" y="10795487"/>
            <a:ext cx="628257" cy="1094486"/>
          </a:xfrm>
          <a:prstGeom prst="bentConnector3">
            <a:avLst>
              <a:gd name="adj1" fmla="val 13638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81" idx="2"/>
            <a:endCxn id="92" idx="1"/>
          </p:cNvCxnSpPr>
          <p:nvPr/>
        </p:nvCxnSpPr>
        <p:spPr>
          <a:xfrm rot="5400000">
            <a:off x="2517735" y="4757482"/>
            <a:ext cx="503630" cy="779999"/>
          </a:xfrm>
          <a:prstGeom prst="bentConnector4">
            <a:avLst>
              <a:gd name="adj1" fmla="val 40069"/>
              <a:gd name="adj2" fmla="val 12930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379550" y="5299268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79550" y="5813343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94" name="Elbow Connector 93"/>
          <p:cNvCxnSpPr>
            <a:stCxn id="81" idx="2"/>
            <a:endCxn id="93" idx="1"/>
          </p:cNvCxnSpPr>
          <p:nvPr/>
        </p:nvCxnSpPr>
        <p:spPr>
          <a:xfrm rot="5400000">
            <a:off x="2260698" y="5014519"/>
            <a:ext cx="1017705" cy="779999"/>
          </a:xfrm>
          <a:prstGeom prst="bentConnector4">
            <a:avLst>
              <a:gd name="adj1" fmla="val 19628"/>
              <a:gd name="adj2" fmla="val 12930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2" idx="3"/>
            <a:endCxn id="96" idx="1"/>
          </p:cNvCxnSpPr>
          <p:nvPr/>
        </p:nvCxnSpPr>
        <p:spPr>
          <a:xfrm flipV="1">
            <a:off x="2739550" y="5398416"/>
            <a:ext cx="1436513" cy="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176063" y="5259916"/>
            <a:ext cx="1476000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sp>
        <p:nvSpPr>
          <p:cNvPr id="103" name="Rectangle 102"/>
          <p:cNvSpPr/>
          <p:nvPr/>
        </p:nvSpPr>
        <p:spPr>
          <a:xfrm>
            <a:off x="721610" y="13423606"/>
            <a:ext cx="3246402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Further investigation by company is required</a:t>
            </a:r>
            <a:endParaRPr lang="en-GB" sz="1200" dirty="0"/>
          </a:p>
        </p:txBody>
      </p:sp>
      <p:sp>
        <p:nvSpPr>
          <p:cNvPr id="104" name="Rectangle 103"/>
          <p:cNvSpPr/>
          <p:nvPr/>
        </p:nvSpPr>
        <p:spPr>
          <a:xfrm>
            <a:off x="700209" y="11566807"/>
            <a:ext cx="288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Is there any additional data that could reasonably be used to identify the extent of the premises?</a:t>
            </a:r>
            <a:endParaRPr lang="en-GB" sz="1200" dirty="0"/>
          </a:p>
        </p:txBody>
      </p:sp>
      <p:cxnSp>
        <p:nvCxnSpPr>
          <p:cNvPr id="105" name="Elbow Connector 104"/>
          <p:cNvCxnSpPr>
            <a:stCxn id="104" idx="2"/>
            <a:endCxn id="106" idx="1"/>
          </p:cNvCxnSpPr>
          <p:nvPr/>
        </p:nvCxnSpPr>
        <p:spPr>
          <a:xfrm rot="16200000" flipH="1">
            <a:off x="2164432" y="12188915"/>
            <a:ext cx="223299" cy="27174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411953" y="12336409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411953" y="12850484"/>
            <a:ext cx="360000" cy="200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108" name="Elbow Connector 107"/>
          <p:cNvCxnSpPr>
            <a:stCxn id="104" idx="2"/>
            <a:endCxn id="107" idx="1"/>
          </p:cNvCxnSpPr>
          <p:nvPr/>
        </p:nvCxnSpPr>
        <p:spPr>
          <a:xfrm rot="16200000" flipH="1">
            <a:off x="1907394" y="12445953"/>
            <a:ext cx="737374" cy="27174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4208466" y="12293055"/>
            <a:ext cx="1479892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cxnSp>
        <p:nvCxnSpPr>
          <p:cNvPr id="112" name="Elbow Connector 111"/>
          <p:cNvCxnSpPr>
            <a:stCxn id="93" idx="3"/>
            <a:endCxn id="26" idx="3"/>
          </p:cNvCxnSpPr>
          <p:nvPr/>
        </p:nvCxnSpPr>
        <p:spPr>
          <a:xfrm>
            <a:off x="2739550" y="5913371"/>
            <a:ext cx="840890" cy="935947"/>
          </a:xfrm>
          <a:prstGeom prst="bentConnector3">
            <a:avLst>
              <a:gd name="adj1" fmla="val 127185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107" idx="3"/>
            <a:endCxn id="103" idx="3"/>
          </p:cNvCxnSpPr>
          <p:nvPr/>
        </p:nvCxnSpPr>
        <p:spPr>
          <a:xfrm>
            <a:off x="2771953" y="12950512"/>
            <a:ext cx="1196059" cy="611594"/>
          </a:xfrm>
          <a:prstGeom prst="bentConnector3">
            <a:avLst>
              <a:gd name="adj1" fmla="val 11911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6200094" y="4419387"/>
            <a:ext cx="288000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Are the premises </a:t>
            </a:r>
            <a:r>
              <a:rPr lang="en-GB" sz="1200" dirty="0"/>
              <a:t>located within a single boundary and a single customer occupies the premises and is liable for water bills in respect of those </a:t>
            </a:r>
            <a:r>
              <a:rPr lang="en-GB" sz="1200" dirty="0" smtClean="0"/>
              <a:t>premises?</a:t>
            </a:r>
            <a:endParaRPr lang="en-GB" sz="1200" dirty="0"/>
          </a:p>
        </p:txBody>
      </p:sp>
      <p:cxnSp>
        <p:nvCxnSpPr>
          <p:cNvPr id="125" name="Elbow Connector 124"/>
          <p:cNvCxnSpPr>
            <a:stCxn id="22" idx="1"/>
            <a:endCxn id="123" idx="1"/>
          </p:cNvCxnSpPr>
          <p:nvPr/>
        </p:nvCxnSpPr>
        <p:spPr>
          <a:xfrm rot="10800000" flipV="1">
            <a:off x="6200094" y="3678361"/>
            <a:ext cx="1922826" cy="1248857"/>
          </a:xfrm>
          <a:prstGeom prst="bentConnector3">
            <a:avLst>
              <a:gd name="adj1" fmla="val 111889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200094" y="5948627"/>
            <a:ext cx="28800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Do the </a:t>
            </a:r>
            <a:r>
              <a:rPr lang="en-GB" sz="1200" dirty="0"/>
              <a:t>premises </a:t>
            </a:r>
            <a:r>
              <a:rPr lang="en-GB" sz="1200" dirty="0" smtClean="0"/>
              <a:t>consist </a:t>
            </a:r>
            <a:r>
              <a:rPr lang="en-GB" sz="1200" dirty="0"/>
              <a:t>of co-located buildings, other similar structures and/or land that have adjoining boundaries or that are separated only by transport infrastructure, and a single customer occupies the premises and is liable for water bills in respect of those </a:t>
            </a:r>
            <a:r>
              <a:rPr lang="en-GB" sz="1200" dirty="0" smtClean="0"/>
              <a:t>premises?</a:t>
            </a:r>
            <a:endParaRPr lang="en-GB" sz="1200" dirty="0"/>
          </a:p>
        </p:txBody>
      </p:sp>
      <p:cxnSp>
        <p:nvCxnSpPr>
          <p:cNvPr id="131" name="Elbow Connector 130"/>
          <p:cNvCxnSpPr>
            <a:stCxn id="22" idx="1"/>
            <a:endCxn id="130" idx="1"/>
          </p:cNvCxnSpPr>
          <p:nvPr/>
        </p:nvCxnSpPr>
        <p:spPr>
          <a:xfrm rot="10800000" flipV="1">
            <a:off x="6200094" y="3678361"/>
            <a:ext cx="1922826" cy="3055095"/>
          </a:xfrm>
          <a:prstGeom prst="bentConnector3">
            <a:avLst>
              <a:gd name="adj1" fmla="val 111889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6200094" y="8056178"/>
            <a:ext cx="2880000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Do the </a:t>
            </a:r>
            <a:r>
              <a:rPr lang="en-GB" sz="1200" dirty="0"/>
              <a:t>premises </a:t>
            </a:r>
            <a:r>
              <a:rPr lang="en-GB" sz="1200" dirty="0" smtClean="0"/>
              <a:t>consist </a:t>
            </a:r>
            <a:r>
              <a:rPr lang="en-GB" sz="1200" dirty="0"/>
              <a:t>of a single building or co-located, separately occupied buildings, other similar structures and/or land with all four of the following characteristics. </a:t>
            </a:r>
          </a:p>
          <a:p>
            <a:r>
              <a:rPr lang="en-GB" sz="1100" dirty="0" smtClean="0"/>
              <a:t>1- They </a:t>
            </a:r>
            <a:r>
              <a:rPr lang="en-GB" sz="1100" dirty="0"/>
              <a:t>have a common landlord or managing agent in respect of the totality of the premises. </a:t>
            </a:r>
          </a:p>
          <a:p>
            <a:r>
              <a:rPr lang="en-GB" sz="1100" dirty="0" smtClean="0"/>
              <a:t>2 - They </a:t>
            </a:r>
            <a:r>
              <a:rPr lang="en-GB" sz="1100" dirty="0"/>
              <a:t>have adjoining boundaries or are separated only by transport infrastructure. </a:t>
            </a:r>
          </a:p>
          <a:p>
            <a:r>
              <a:rPr lang="en-GB" sz="1100" dirty="0" smtClean="0"/>
              <a:t>3 - They </a:t>
            </a:r>
            <a:r>
              <a:rPr lang="en-GB" sz="1100" dirty="0"/>
              <a:t>are served by a self-contained common water supply system that does not belong to an appointed water company. </a:t>
            </a:r>
          </a:p>
          <a:p>
            <a:r>
              <a:rPr lang="en-GB" sz="1100" dirty="0" smtClean="0"/>
              <a:t>4 - A </a:t>
            </a:r>
            <a:r>
              <a:rPr lang="en-GB" sz="1100" dirty="0"/>
              <a:t>single customer is liable for water bills in respect of the totality of the premises (common management co-located premises). </a:t>
            </a:r>
          </a:p>
        </p:txBody>
      </p:sp>
      <p:cxnSp>
        <p:nvCxnSpPr>
          <p:cNvPr id="149" name="Elbow Connector 148"/>
          <p:cNvCxnSpPr>
            <a:stCxn id="22" idx="1"/>
            <a:endCxn id="137" idx="1"/>
          </p:cNvCxnSpPr>
          <p:nvPr/>
        </p:nvCxnSpPr>
        <p:spPr>
          <a:xfrm rot="10800000" flipV="1">
            <a:off x="6200094" y="3678362"/>
            <a:ext cx="1922826" cy="5901310"/>
          </a:xfrm>
          <a:prstGeom prst="bentConnector3">
            <a:avLst>
              <a:gd name="adj1" fmla="val 111889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10296045" y="5264541"/>
            <a:ext cx="1479892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sp>
        <p:nvSpPr>
          <p:cNvPr id="163" name="Rectangle 162"/>
          <p:cNvSpPr/>
          <p:nvPr/>
        </p:nvSpPr>
        <p:spPr>
          <a:xfrm>
            <a:off x="10296045" y="7454274"/>
            <a:ext cx="1479892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sp>
        <p:nvSpPr>
          <p:cNvPr id="164" name="Rectangle 163"/>
          <p:cNvSpPr/>
          <p:nvPr/>
        </p:nvSpPr>
        <p:spPr>
          <a:xfrm>
            <a:off x="10296045" y="10240728"/>
            <a:ext cx="1479892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en-GB" sz="1200" dirty="0" smtClean="0"/>
              <a:t>Premises identified</a:t>
            </a:r>
            <a:endParaRPr lang="en-GB" sz="1200" dirty="0"/>
          </a:p>
        </p:txBody>
      </p:sp>
      <p:cxnSp>
        <p:nvCxnSpPr>
          <p:cNvPr id="165" name="Straight Arrow Connector 164"/>
          <p:cNvCxnSpPr>
            <a:stCxn id="18" idx="2"/>
            <a:endCxn id="162" idx="0"/>
          </p:cNvCxnSpPr>
          <p:nvPr/>
        </p:nvCxnSpPr>
        <p:spPr>
          <a:xfrm flipH="1">
            <a:off x="11035991" y="5065717"/>
            <a:ext cx="1730" cy="1988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9" idx="2"/>
            <a:endCxn id="163" idx="0"/>
          </p:cNvCxnSpPr>
          <p:nvPr/>
        </p:nvCxnSpPr>
        <p:spPr>
          <a:xfrm flipH="1">
            <a:off x="11035991" y="6967644"/>
            <a:ext cx="1730" cy="4866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20" idx="2"/>
            <a:endCxn id="164" idx="0"/>
          </p:cNvCxnSpPr>
          <p:nvPr/>
        </p:nvCxnSpPr>
        <p:spPr>
          <a:xfrm flipH="1">
            <a:off x="11035991" y="9811330"/>
            <a:ext cx="1730" cy="429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9400320" y="4827709"/>
            <a:ext cx="360000" cy="2000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184" name="Straight Arrow Connector 183"/>
          <p:cNvCxnSpPr>
            <a:stCxn id="123" idx="3"/>
            <a:endCxn id="176" idx="1"/>
          </p:cNvCxnSpPr>
          <p:nvPr/>
        </p:nvCxnSpPr>
        <p:spPr>
          <a:xfrm>
            <a:off x="9080094" y="4927219"/>
            <a:ext cx="320226" cy="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6" idx="3"/>
            <a:endCxn id="18" idx="1"/>
          </p:cNvCxnSpPr>
          <p:nvPr/>
        </p:nvCxnSpPr>
        <p:spPr>
          <a:xfrm flipV="1">
            <a:off x="9760320" y="4927218"/>
            <a:ext cx="287401" cy="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9374507" y="6638237"/>
            <a:ext cx="360000" cy="2000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189" name="Straight Arrow Connector 188"/>
          <p:cNvCxnSpPr>
            <a:stCxn id="130" idx="3"/>
            <a:endCxn id="188" idx="1"/>
          </p:cNvCxnSpPr>
          <p:nvPr/>
        </p:nvCxnSpPr>
        <p:spPr>
          <a:xfrm>
            <a:off x="9080094" y="6733457"/>
            <a:ext cx="294413" cy="48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88" idx="3"/>
            <a:endCxn id="19" idx="1"/>
          </p:cNvCxnSpPr>
          <p:nvPr/>
        </p:nvCxnSpPr>
        <p:spPr>
          <a:xfrm flipV="1">
            <a:off x="9734507" y="6736812"/>
            <a:ext cx="313214" cy="14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9374507" y="9480284"/>
            <a:ext cx="360000" cy="2000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>
                <a:solidFill>
                  <a:schemeClr val="accent4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196" name="Straight Arrow Connector 195"/>
          <p:cNvCxnSpPr>
            <a:stCxn id="137" idx="3"/>
            <a:endCxn id="195" idx="1"/>
          </p:cNvCxnSpPr>
          <p:nvPr/>
        </p:nvCxnSpPr>
        <p:spPr>
          <a:xfrm>
            <a:off x="9080094" y="9579672"/>
            <a:ext cx="294413" cy="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95" idx="3"/>
            <a:endCxn id="20" idx="1"/>
          </p:cNvCxnSpPr>
          <p:nvPr/>
        </p:nvCxnSpPr>
        <p:spPr>
          <a:xfrm>
            <a:off x="9734507" y="9580312"/>
            <a:ext cx="313214" cy="1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6200048" y="11987975"/>
            <a:ext cx="360000" cy="2000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GB" sz="700" b="1" dirty="0" smtClean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201" name="Elbow Connector 200"/>
          <p:cNvCxnSpPr>
            <a:stCxn id="22" idx="1"/>
            <a:endCxn id="200" idx="1"/>
          </p:cNvCxnSpPr>
          <p:nvPr/>
        </p:nvCxnSpPr>
        <p:spPr>
          <a:xfrm rot="10800000" flipV="1">
            <a:off x="6200048" y="3678361"/>
            <a:ext cx="1922872" cy="8409641"/>
          </a:xfrm>
          <a:prstGeom prst="bentConnector3">
            <a:avLst>
              <a:gd name="adj1" fmla="val 111888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8" name="Elbow Connector 207"/>
          <p:cNvCxnSpPr>
            <a:stCxn id="200" idx="3"/>
            <a:endCxn id="103" idx="2"/>
          </p:cNvCxnSpPr>
          <p:nvPr/>
        </p:nvCxnSpPr>
        <p:spPr>
          <a:xfrm flipH="1">
            <a:off x="2344811" y="12088003"/>
            <a:ext cx="4215237" cy="1612602"/>
          </a:xfrm>
          <a:prstGeom prst="bentConnector4">
            <a:avLst>
              <a:gd name="adj1" fmla="val -5423"/>
              <a:gd name="adj2" fmla="val 114176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4205321" y="7697323"/>
            <a:ext cx="1476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22" name="Straight Arrow Connector 221"/>
          <p:cNvCxnSpPr>
            <a:stCxn id="44" idx="2"/>
            <a:endCxn id="220" idx="0"/>
          </p:cNvCxnSpPr>
          <p:nvPr/>
        </p:nvCxnSpPr>
        <p:spPr>
          <a:xfrm flipH="1">
            <a:off x="4943321" y="7478097"/>
            <a:ext cx="3146" cy="2192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4206660" y="9109021"/>
            <a:ext cx="1476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24" name="Straight Arrow Connector 223"/>
          <p:cNvCxnSpPr>
            <a:stCxn id="57" idx="2"/>
            <a:endCxn id="223" idx="0"/>
          </p:cNvCxnSpPr>
          <p:nvPr/>
        </p:nvCxnSpPr>
        <p:spPr>
          <a:xfrm flipH="1">
            <a:off x="4944660" y="8904255"/>
            <a:ext cx="3753" cy="204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4205984" y="10613688"/>
            <a:ext cx="1476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27" name="Straight Arrow Connector 226"/>
          <p:cNvCxnSpPr>
            <a:stCxn id="75" idx="2"/>
            <a:endCxn id="226" idx="0"/>
          </p:cNvCxnSpPr>
          <p:nvPr/>
        </p:nvCxnSpPr>
        <p:spPr>
          <a:xfrm flipH="1">
            <a:off x="4943984" y="10419910"/>
            <a:ext cx="2482" cy="1937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4175292" y="5715634"/>
            <a:ext cx="1476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30" name="Straight Arrow Connector 229"/>
          <p:cNvCxnSpPr>
            <a:stCxn id="96" idx="2"/>
            <a:endCxn id="229" idx="0"/>
          </p:cNvCxnSpPr>
          <p:nvPr/>
        </p:nvCxnSpPr>
        <p:spPr>
          <a:xfrm flipH="1">
            <a:off x="4913292" y="5536915"/>
            <a:ext cx="771" cy="1787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5262921" y="12854730"/>
            <a:ext cx="11512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36" name="Elbow Connector 235"/>
          <p:cNvCxnSpPr>
            <a:stCxn id="110" idx="3"/>
            <a:endCxn id="233" idx="0"/>
          </p:cNvCxnSpPr>
          <p:nvPr/>
        </p:nvCxnSpPr>
        <p:spPr>
          <a:xfrm>
            <a:off x="5688358" y="12431555"/>
            <a:ext cx="150171" cy="42317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7" name="Rectangle 236"/>
          <p:cNvSpPr/>
          <p:nvPr/>
        </p:nvSpPr>
        <p:spPr>
          <a:xfrm>
            <a:off x="10460081" y="5764594"/>
            <a:ext cx="11512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38" name="Straight Arrow Connector 237"/>
          <p:cNvCxnSpPr>
            <a:stCxn id="162" idx="2"/>
            <a:endCxn id="237" idx="0"/>
          </p:cNvCxnSpPr>
          <p:nvPr/>
        </p:nvCxnSpPr>
        <p:spPr>
          <a:xfrm flipH="1">
            <a:off x="11035689" y="5541540"/>
            <a:ext cx="302" cy="2230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10460081" y="8004440"/>
            <a:ext cx="11512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44" name="Straight Arrow Connector 243"/>
          <p:cNvCxnSpPr>
            <a:stCxn id="163" idx="2"/>
            <a:endCxn id="243" idx="0"/>
          </p:cNvCxnSpPr>
          <p:nvPr/>
        </p:nvCxnSpPr>
        <p:spPr>
          <a:xfrm flipH="1">
            <a:off x="11035689" y="7731273"/>
            <a:ext cx="302" cy="2731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10460081" y="10809019"/>
            <a:ext cx="11512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en-GB" sz="1200" dirty="0" smtClean="0"/>
              <a:t>Determine eligibility</a:t>
            </a:r>
            <a:endParaRPr lang="en-GB" sz="1200" dirty="0"/>
          </a:p>
        </p:txBody>
      </p:sp>
      <p:cxnSp>
        <p:nvCxnSpPr>
          <p:cNvPr id="248" name="Straight Arrow Connector 247"/>
          <p:cNvCxnSpPr>
            <a:stCxn id="164" idx="2"/>
            <a:endCxn id="247" idx="0"/>
          </p:cNvCxnSpPr>
          <p:nvPr/>
        </p:nvCxnSpPr>
        <p:spPr>
          <a:xfrm flipH="1">
            <a:off x="11035689" y="10517727"/>
            <a:ext cx="302" cy="291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1" name="Elbow Connector 250"/>
          <p:cNvCxnSpPr>
            <a:stCxn id="103" idx="1"/>
            <a:endCxn id="10" idx="2"/>
          </p:cNvCxnSpPr>
          <p:nvPr/>
        </p:nvCxnSpPr>
        <p:spPr>
          <a:xfrm rot="10800000" flipH="1">
            <a:off x="721610" y="3378006"/>
            <a:ext cx="1981400" cy="10184100"/>
          </a:xfrm>
          <a:prstGeom prst="bentConnector4">
            <a:avLst>
              <a:gd name="adj1" fmla="val -21569"/>
              <a:gd name="adj2" fmla="val 97135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06" idx="3"/>
            <a:endCxn id="110" idx="1"/>
          </p:cNvCxnSpPr>
          <p:nvPr/>
        </p:nvCxnSpPr>
        <p:spPr>
          <a:xfrm flipV="1">
            <a:off x="2771953" y="12431555"/>
            <a:ext cx="1436513" cy="48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87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Eligibility guidance on whether non-household customers in England and Wales are eligible to switch their </a:t>
            </a:r>
            <a:r>
              <a:rPr lang="en-GB" dirty="0" smtClean="0">
                <a:hlinkClick r:id="rId2"/>
              </a:rPr>
              <a:t>retailer</a:t>
            </a:r>
            <a:r>
              <a:rPr lang="en-GB" dirty="0" smtClean="0"/>
              <a:t>, July 2016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Supplementary guidance on whether non-household customers in England and Wales are eligible to switch their </a:t>
            </a:r>
            <a:r>
              <a:rPr lang="en-GB" dirty="0" smtClean="0">
                <a:hlinkClick r:id="rId3"/>
              </a:rPr>
              <a:t>retailer</a:t>
            </a:r>
            <a:r>
              <a:rPr lang="en-GB" dirty="0" smtClean="0"/>
              <a:t>, July 2016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3879"/>
                </a:solidFill>
                <a:latin typeface="+mj-lt"/>
              </a:rPr>
              <a:t>Latest news: </a:t>
            </a:r>
            <a:r>
              <a:rPr lang="en-GB" dirty="0" smtClean="0">
                <a:hlinkClick r:id="rId4"/>
              </a:rPr>
              <a:t>www.ofwat.gov.uk</a:t>
            </a:r>
            <a:r>
              <a:rPr lang="en-GB" dirty="0" smtClean="0"/>
              <a:t>, </a:t>
            </a:r>
            <a:r>
              <a:rPr lang="en-GB" dirty="0" smtClean="0">
                <a:hlinkClick r:id="rId5"/>
              </a:rPr>
              <a:t>Twitter.com/</a:t>
            </a:r>
            <a:r>
              <a:rPr lang="en-GB" dirty="0" err="1" smtClean="0">
                <a:hlinkClick r:id="rId5"/>
              </a:rPr>
              <a:t>Ofwat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8" r="24608"/>
          <a:stretch>
            <a:fillRect/>
          </a:stretch>
        </p:blipFill>
        <p:spPr/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wat 2016">
  <a:themeElements>
    <a:clrScheme name="Ofwat 2015">
      <a:dk1>
        <a:sysClr val="windowText" lastClr="000000"/>
      </a:dk1>
      <a:lt1>
        <a:sysClr val="window" lastClr="FFFFFF"/>
      </a:lt1>
      <a:dk2>
        <a:srgbClr val="003479"/>
      </a:dk2>
      <a:lt2>
        <a:srgbClr val="FFFFFF"/>
      </a:lt2>
      <a:accent1>
        <a:srgbClr val="0078C9"/>
      </a:accent1>
      <a:accent2>
        <a:srgbClr val="857362"/>
      </a:accent2>
      <a:accent3>
        <a:srgbClr val="F4AA00"/>
      </a:accent3>
      <a:accent4>
        <a:srgbClr val="709500"/>
      </a:accent4>
      <a:accent5>
        <a:srgbClr val="CA0083"/>
      </a:accent5>
      <a:accent6>
        <a:srgbClr val="FE4819"/>
      </a:accent6>
      <a:hlink>
        <a:srgbClr val="0078C9"/>
      </a:hlink>
      <a:folHlink>
        <a:srgbClr val="CA0083"/>
      </a:folHlink>
    </a:clrScheme>
    <a:fontScheme name="Ofwat 2015">
      <a:majorFont>
        <a:latin typeface="Franklin Gothic Dem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wat 2016" id="{A420DE61-A4E8-4DB5-890E-1E2F09860D19}" vid="{7B41E948-0C9A-4054-BED8-27FCA733044A}"/>
    </a:ext>
  </a:extLst>
</a:theme>
</file>

<file path=ppt/theme/theme2.xml><?xml version="1.0" encoding="utf-8"?>
<a:theme xmlns:a="http://schemas.openxmlformats.org/drawingml/2006/main" name="Ofwat 2015">
  <a:themeElements>
    <a:clrScheme name="Ofwat 2015">
      <a:dk1>
        <a:sysClr val="windowText" lastClr="000000"/>
      </a:dk1>
      <a:lt1>
        <a:sysClr val="window" lastClr="FFFFFF"/>
      </a:lt1>
      <a:dk2>
        <a:srgbClr val="003479"/>
      </a:dk2>
      <a:lt2>
        <a:srgbClr val="FFFFFF"/>
      </a:lt2>
      <a:accent1>
        <a:srgbClr val="0078C9"/>
      </a:accent1>
      <a:accent2>
        <a:srgbClr val="857362"/>
      </a:accent2>
      <a:accent3>
        <a:srgbClr val="F4AA00"/>
      </a:accent3>
      <a:accent4>
        <a:srgbClr val="709500"/>
      </a:accent4>
      <a:accent5>
        <a:srgbClr val="CA0083"/>
      </a:accent5>
      <a:accent6>
        <a:srgbClr val="FE4819"/>
      </a:accent6>
      <a:hlink>
        <a:srgbClr val="0078C9"/>
      </a:hlink>
      <a:folHlink>
        <a:srgbClr val="CA0083"/>
      </a:folHlink>
    </a:clrScheme>
    <a:fontScheme name="Ofwat 2015">
      <a:majorFont>
        <a:latin typeface="Franklin Gothic Dem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wat 2015" id="{36769190-06E5-4B0D-BBEE-F7C9DCFB7CF9}" vid="{68BE51FB-F913-4D5C-B764-6C8B1472EBF8}"/>
    </a:ext>
  </a:extLst>
</a:theme>
</file>

<file path=ppt/theme/theme3.xml><?xml version="1.0" encoding="utf-8"?>
<a:theme xmlns:a="http://schemas.openxmlformats.org/drawingml/2006/main" name="1_Ofwat 2015">
  <a:themeElements>
    <a:clrScheme name="Ofwat 2015">
      <a:dk1>
        <a:sysClr val="windowText" lastClr="000000"/>
      </a:dk1>
      <a:lt1>
        <a:sysClr val="window" lastClr="FFFFFF"/>
      </a:lt1>
      <a:dk2>
        <a:srgbClr val="003479"/>
      </a:dk2>
      <a:lt2>
        <a:srgbClr val="FFFFFF"/>
      </a:lt2>
      <a:accent1>
        <a:srgbClr val="0078C9"/>
      </a:accent1>
      <a:accent2>
        <a:srgbClr val="857362"/>
      </a:accent2>
      <a:accent3>
        <a:srgbClr val="F4AA00"/>
      </a:accent3>
      <a:accent4>
        <a:srgbClr val="709500"/>
      </a:accent4>
      <a:accent5>
        <a:srgbClr val="CA0083"/>
      </a:accent5>
      <a:accent6>
        <a:srgbClr val="FE4819"/>
      </a:accent6>
      <a:hlink>
        <a:srgbClr val="0078C9"/>
      </a:hlink>
      <a:folHlink>
        <a:srgbClr val="CA0083"/>
      </a:folHlink>
    </a:clrScheme>
    <a:fontScheme name="Ofwat 2015">
      <a:majorFont>
        <a:latin typeface="Franklin Gothic Dem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wat 2015" id="{36769190-06E5-4B0D-BBEE-F7C9DCFB7CF9}" vid="{68BE51FB-F913-4D5C-B764-6C8B1472EB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e9941ced6574acb8cdb7a3424c8a8b0 xmlns="3e4c319f-f868-4ceb-8801-8cf7367b8c3d">
      <Terms xmlns="http://schemas.microsoft.com/office/infopath/2007/PartnerControls"/>
    </ce9941ced6574acb8cdb7a3424c8a8b0>
    <e85feb8a44ab45b589e67a77ae16b5ec xmlns="3e4c319f-f868-4ceb-8801-8cf7367b8c3d">
      <Terms xmlns="http://schemas.microsoft.com/office/infopath/2007/PartnerControls"/>
    </e85feb8a44ab45b589e67a77ae16b5ec>
    <TaxCatchAll xmlns="3e4c319f-f868-4ceb-8801-8cf7367b8c3d"/>
    <Published_x0020_Date xmlns="2d0b8a70-048c-48a5-9212-02ef6b6db58c">2016-04-19T16:13:08+00:00</Published_x0020_Date>
    <TaxKeywordTaxHTField xmlns="3e4c319f-f868-4ceb-8801-8cf7367b8c3d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79EE40E1A13489D938246FF3918F2" ma:contentTypeVersion="1" ma:contentTypeDescription="Create a new document." ma:contentTypeScope="" ma:versionID="a6eef424a0484f6905129455208a4854">
  <xsd:schema xmlns:xsd="http://www.w3.org/2001/XMLSchema" xmlns:xs="http://www.w3.org/2001/XMLSchema" xmlns:p="http://schemas.microsoft.com/office/2006/metadata/properties" xmlns:ns2="3e4c319f-f868-4ceb-8801-8cf7367b8c3d" xmlns:ns3="2d0b8a70-048c-48a5-9212-02ef6b6db58c" targetNamespace="http://schemas.microsoft.com/office/2006/metadata/properties" ma:root="true" ma:fieldsID="bd8780ffab2c884381890b6900c9a044" ns2:_="" ns3:_="">
    <xsd:import namespace="3e4c319f-f868-4ceb-8801-8cf7367b8c3d"/>
    <xsd:import namespace="2d0b8a70-048c-48a5-9212-02ef6b6db58c"/>
    <xsd:element name="properties">
      <xsd:complexType>
        <xsd:sequence>
          <xsd:element name="documentManagement">
            <xsd:complexType>
              <xsd:all>
                <xsd:element ref="ns2:e85feb8a44ab45b589e67a77ae16b5ec" minOccurs="0"/>
                <xsd:element ref="ns2:TaxCatchAll" minOccurs="0"/>
                <xsd:element ref="ns2:TaxCatchAllLabel" minOccurs="0"/>
                <xsd:element ref="ns2:ce9941ced6574acb8cdb7a3424c8a8b0" minOccurs="0"/>
                <xsd:element ref="ns2:TaxKeywordTaxHTField" minOccurs="0"/>
                <xsd:element ref="ns3:Publish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c319f-f868-4ceb-8801-8cf7367b8c3d" elementFormDefault="qualified">
    <xsd:import namespace="http://schemas.microsoft.com/office/2006/documentManagement/types"/>
    <xsd:import namespace="http://schemas.microsoft.com/office/infopath/2007/PartnerControls"/>
    <xsd:element name="e85feb8a44ab45b589e67a77ae16b5ec" ma:index="8" nillable="true" ma:taxonomy="true" ma:internalName="e85feb8a44ab45b589e67a77ae16b5ec" ma:taxonomyFieldName="Document_x0020_Type" ma:displayName="Document Type" ma:readOnly="false" ma:default="" ma:fieldId="{e85feb8a-44ab-45b5-89e6-7a77ae16b5ec}" ma:taxonomyMulti="true" ma:sspId="f09221e3-917d-4535-b79f-6a4376aff421" ma:termSetId="1109ed9e-75be-499d-a077-5f4c9d1184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f26b6db7-6fa3-4488-a13a-60ce1cd2c4c2}" ma:internalName="TaxCatchAll" ma:showField="CatchAllData" ma:web="3e4c319f-f868-4ceb-8801-8cf7367b8c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f26b6db7-6fa3-4488-a13a-60ce1cd2c4c2}" ma:internalName="TaxCatchAllLabel" ma:readOnly="true" ma:showField="CatchAllDataLabel" ma:web="3e4c319f-f868-4ceb-8801-8cf7367b8c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e9941ced6574acb8cdb7a3424c8a8b0" ma:index="12" nillable="true" ma:taxonomy="true" ma:internalName="ce9941ced6574acb8cdb7a3424c8a8b0" ma:taxonomyFieldName="Water_x0020_Companies" ma:displayName="Water Companies" ma:default="" ma:fieldId="{ce9941ce-d657-4acb-8cdb-7a3424c8a8b0}" ma:taxonomyMulti="true" ma:sspId="f09221e3-917d-4535-b79f-6a4376aff421" ma:termSetId="96c6dc72-a062-4381-ab31-4a38164dab75" ma:anchorId="3032d187-5b9a-434c-9e4d-b0a2d38e1eb9" ma:open="false" ma:isKeyword="false">
      <xsd:complexType>
        <xsd:sequence>
          <xsd:element ref="pc:Terms" minOccurs="0" maxOccurs="1"/>
        </xsd:sequence>
      </xsd:complex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b8a70-048c-48a5-9212-02ef6b6db58c" elementFormDefault="qualified">
    <xsd:import namespace="http://schemas.microsoft.com/office/2006/documentManagement/types"/>
    <xsd:import namespace="http://schemas.microsoft.com/office/infopath/2007/PartnerControls"/>
    <xsd:element name="Published_x0020_Date" ma:index="16" nillable="true" ma:displayName="Published Date" ma:default="[today]" ma:format="DateOnly" ma:internalName="Publish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5B7BD5-6661-496A-AE87-4FA1A10E6B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821A83-39B2-487D-97BC-DB217249AE8D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d0b8a70-048c-48a5-9212-02ef6b6db58c"/>
    <ds:schemaRef ds:uri="http://purl.org/dc/elements/1.1/"/>
    <ds:schemaRef ds:uri="http://schemas.microsoft.com/office/2006/metadata/properties"/>
    <ds:schemaRef ds:uri="http://schemas.microsoft.com/office/infopath/2007/PartnerControls"/>
    <ds:schemaRef ds:uri="3e4c319f-f868-4ceb-8801-8cf7367b8c3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68D004-E687-4AD8-9290-E398775EC6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c319f-f868-4ceb-8801-8cf7367b8c3d"/>
    <ds:schemaRef ds:uri="2d0b8a70-048c-48a5-9212-02ef6b6db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Ofwat 2015</Template>
  <TotalTime>1538</TotalTime>
  <Words>629</Words>
  <Application>Microsoft Office PowerPoint</Application>
  <PresentationFormat>Custom</PresentationFormat>
  <Paragraphs>110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Demi</vt:lpstr>
      <vt:lpstr>Times New Roman</vt:lpstr>
      <vt:lpstr>Ofwat 2016</vt:lpstr>
      <vt:lpstr>Ofwat 2015</vt:lpstr>
      <vt:lpstr>1_Ofwat 2015</vt:lpstr>
      <vt:lpstr>PowerPoint Presentation</vt:lpstr>
      <vt:lpstr>PowerPoint Presentation</vt:lpstr>
      <vt:lpstr>PowerPoint Presentation</vt:lpstr>
      <vt:lpstr>PowerPoint Presentation</vt:lpstr>
    </vt:vector>
  </TitlesOfParts>
  <Company>Water Services Regulation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Pontin</dc:creator>
  <cp:lastModifiedBy>Dylan Spedding</cp:lastModifiedBy>
  <cp:revision>104</cp:revision>
  <dcterms:created xsi:type="dcterms:W3CDTF">2016-04-19T09:58:59Z</dcterms:created>
  <dcterms:modified xsi:type="dcterms:W3CDTF">2016-07-19T09:06:59Z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Document_x0020_Type">
    <vt:lpwstr/>
  </property>
  <property fmtid="{D5CDD505-2E9C-101B-9397-08002B2CF9AE}" pid="4" name="Water Companies">
    <vt:lpwstr/>
  </property>
  <property fmtid="{D5CDD505-2E9C-101B-9397-08002B2CF9AE}" pid="5" name="ContentTypeId">
    <vt:lpwstr>0x01010021979EE40E1A13489D938246FF3918F2</vt:lpwstr>
  </property>
  <property fmtid="{D5CDD505-2E9C-101B-9397-08002B2CF9AE}" pid="6" name="Document Type">
    <vt:lpwstr/>
  </property>
  <property fmtid="{D5CDD505-2E9C-101B-9397-08002B2CF9AE}" pid="7" name="Water_x0020_Companies">
    <vt:lpwstr/>
  </property>
</Properties>
</file>