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77" r:id="rId4"/>
    <p:sldId id="278" r:id="rId5"/>
    <p:sldId id="279" r:id="rId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296"/>
    <a:srgbClr val="AC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28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0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CEB2-B87E-42F2-8B48-93A8BC89DE7F}" type="datetimeFigureOut">
              <a:rPr lang="en-GB" smtClean="0"/>
              <a:pPr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4C25-8EF4-4AE0-AC50-BF4589B72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9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CD26-D63A-4235-A94A-C816EB74F8AF}" type="datetimeFigureOut">
              <a:rPr lang="en-GB" smtClean="0"/>
              <a:pPr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CADB6-39C1-44E4-B48C-6A736319B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7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0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0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8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201613"/>
            <a:ext cx="9894888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6" y="5721662"/>
            <a:ext cx="30575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4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928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67562" y="5599113"/>
            <a:ext cx="2133600" cy="365125"/>
          </a:xfrm>
        </p:spPr>
        <p:txBody>
          <a:bodyPr/>
          <a:lstStyle>
            <a:lvl1pPr>
              <a:defRPr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fld id="{BDBF206C-D064-4993-9441-5CC5FDC383CA}" type="datetime1">
              <a:rPr lang="en-US" smtClean="0"/>
              <a:pPr>
                <a:defRPr/>
              </a:pPr>
              <a:t>6/27/2017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0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74912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108200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68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6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81" y="616867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2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5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67585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135596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7" y="616867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43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05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25700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34428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90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3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27" y="613542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6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25700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376780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D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655888"/>
            <a:ext cx="345757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8823"/>
            <a:ext cx="7772400" cy="1470025"/>
          </a:xfrm>
        </p:spPr>
        <p:txBody>
          <a:bodyPr/>
          <a:lstStyle>
            <a:lvl1pPr>
              <a:defRPr>
                <a:solidFill>
                  <a:srgbClr val="1262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40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H:\Company Share\Denisej\Priv\New BMG Logos\BMG_strap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6764" y="5877098"/>
            <a:ext cx="3333487" cy="67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8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is the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201613"/>
            <a:ext cx="9894888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113338"/>
            <a:ext cx="3771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0457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61048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72494" cy="857256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619750"/>
            <a:ext cx="327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MG_K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694113"/>
            <a:ext cx="48577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8823"/>
            <a:ext cx="7772400" cy="1470025"/>
          </a:xfrm>
        </p:spPr>
        <p:txBody>
          <a:bodyPr/>
          <a:lstStyle>
            <a:lvl1pPr>
              <a:defRPr>
                <a:solidFill>
                  <a:srgbClr val="1262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40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71"/>
          <a:stretch>
            <a:fillRect/>
          </a:stretch>
        </p:blipFill>
        <p:spPr bwMode="auto">
          <a:xfrm>
            <a:off x="7939454" y="6035675"/>
            <a:ext cx="9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81" y="6168679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7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28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67585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23909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79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5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85" y="6052301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1840CD-55FC-4C1B-B44D-B060953A8053}" type="datetime1">
              <a:rPr lang="en-US" smtClean="0"/>
              <a:pPr>
                <a:defRPr/>
              </a:pPr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780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Slide </a:t>
            </a:r>
            <a:fld id="{F0B8A1D6-F512-4425-96ED-69323886B124}" type="slidenum">
              <a:rPr lang="en-GB" sz="1100" smtClean="0"/>
              <a:pPr/>
              <a:t>‹#›</a:t>
            </a:fld>
            <a:endParaRPr lang="en-GB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13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-115504" y="163629"/>
            <a:ext cx="9124749" cy="1470025"/>
          </a:xfrm>
        </p:spPr>
        <p:txBody>
          <a:bodyPr/>
          <a:lstStyle/>
          <a:p>
            <a:r>
              <a:rPr lang="en-US" sz="3200" dirty="0" err="1" smtClean="0">
                <a:latin typeface="Arial" charset="0"/>
              </a:rPr>
              <a:t>Ofwat</a:t>
            </a:r>
            <a:r>
              <a:rPr lang="en-US" sz="3200" dirty="0" smtClean="0">
                <a:latin typeface="Arial" charset="0"/>
              </a:rPr>
              <a:t> Customer Experience Survey Q1 2016/17</a:t>
            </a:r>
            <a:endParaRPr lang="en-US" sz="3200" dirty="0">
              <a:latin typeface="Arial" charset="0"/>
            </a:endParaRPr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1188720" y="130903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Weighted and </a:t>
            </a:r>
            <a:r>
              <a:rPr lang="en-US" dirty="0" err="1" smtClean="0">
                <a:latin typeface="Arial" charset="0"/>
              </a:rPr>
              <a:t>unweighted</a:t>
            </a:r>
            <a:r>
              <a:rPr lang="en-US" dirty="0" smtClean="0">
                <a:latin typeface="Arial" charset="0"/>
              </a:rPr>
              <a:t> scores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Final results 28/07/16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4" descr="water-CHF-325x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397" y="2873159"/>
            <a:ext cx="2967889" cy="26809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 l="23070" t="19981" r="67749" b="74490"/>
          <a:stretch>
            <a:fillRect/>
          </a:stretch>
        </p:blipFill>
        <p:spPr bwMode="auto">
          <a:xfrm>
            <a:off x="6298731" y="5881036"/>
            <a:ext cx="2238875" cy="7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1 weighted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449464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4.34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4.46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4.25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4.12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Affinity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Anglian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Bournemouth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Bristol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Dee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Valley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1115" algn="l"/>
                        </a:tabLs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Northumbrian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Portsmouth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Severn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Trent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East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Staffs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Southern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Sutton &amp; East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Surrey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Thames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United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Utilities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Welsh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Wessex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Yorkshire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1 weighted </a:t>
            </a:r>
            <a:r>
              <a:rPr lang="en-GB" sz="2800" dirty="0" err="1" smtClean="0"/>
              <a:t>WaSC</a:t>
            </a:r>
            <a:r>
              <a:rPr lang="en-GB" sz="2800" dirty="0" smtClean="0"/>
              <a:t> and WOC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568208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Anglian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Northumbrian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Severn Trent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4.60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 West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Southern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1115" algn="l"/>
                        </a:tabLs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Thames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United Utilities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Welsh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Wessex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Yorkshire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Affinity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Bournemouth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4.14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Bristol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Dee Valley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Portsmouth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 East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Times New Roman"/>
                        </a:rPr>
                        <a:t>South Staffs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4.50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Sutton &amp; East Surrey</a:t>
                      </a:r>
                      <a:endParaRPr lang="en-GB" sz="1100" dirty="0" smtClean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1 </a:t>
            </a:r>
            <a:r>
              <a:rPr lang="en-GB" sz="2800" dirty="0" err="1" smtClean="0"/>
              <a:t>unweighted</a:t>
            </a:r>
            <a:r>
              <a:rPr lang="en-GB" sz="2800" dirty="0" smtClean="0"/>
              <a:t>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449464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4.33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4.48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4.26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4.12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Affinity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Anglian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Bournemouth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Bristol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Dee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Valley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4.81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1115" algn="l"/>
                        </a:tabLs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Northumbrian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Portsmouth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Severn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Trent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East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Staffs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South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Southern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Sutton &amp; East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Surrey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Thames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latin typeface="+mn-lt"/>
                          <a:ea typeface="Arial"/>
                          <a:cs typeface="Arial"/>
                        </a:rPr>
                        <a:t>United </a:t>
                      </a: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Utilities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Welsh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Wessex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Yorkshire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1 </a:t>
            </a:r>
            <a:r>
              <a:rPr lang="en-GB" sz="2800" dirty="0" err="1" smtClean="0"/>
              <a:t>unweighted</a:t>
            </a:r>
            <a:r>
              <a:rPr lang="en-GB" sz="2800" dirty="0" smtClean="0"/>
              <a:t> </a:t>
            </a:r>
            <a:r>
              <a:rPr lang="en-GB" sz="2800" dirty="0" err="1" smtClean="0"/>
              <a:t>WaSC</a:t>
            </a:r>
            <a:r>
              <a:rPr lang="en-GB" sz="2800" dirty="0" smtClean="0"/>
              <a:t> and WOC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590549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Anglian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Northumbrian</a:t>
                      </a:r>
                      <a:endParaRPr lang="en-GB" sz="11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Severn Trent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 West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Southern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1115" algn="l"/>
                        </a:tabLs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Thames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United Utilities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Welsh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Wessex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Yorkshire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Affinity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Bournemouth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Bristol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Dee Valley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4.81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Portsmouth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South East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388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Times New Roman"/>
                        </a:rPr>
                        <a:t>South Staffs</a:t>
                      </a:r>
                      <a:endParaRPr lang="en-GB" sz="11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ea typeface="Arial"/>
                          <a:cs typeface="Arial"/>
                        </a:rPr>
                        <a:t>Sutton &amp; East Surrey</a:t>
                      </a:r>
                      <a:endParaRPr lang="en-GB" sz="1100" dirty="0" smtClean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endParaRPr>
                    </a:p>
                  </a:txBody>
                  <a:tcPr marL="60909" marR="60909" marT="0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MG Report Presentation Template_V4.1_October 2015">
  <a:themeElements>
    <a:clrScheme name="BMGResearch">
      <a:dk1>
        <a:sysClr val="windowText" lastClr="000000"/>
      </a:dk1>
      <a:lt1>
        <a:sysClr val="window" lastClr="FFFFFF"/>
      </a:lt1>
      <a:dk2>
        <a:srgbClr val="082E4B"/>
      </a:dk2>
      <a:lt2>
        <a:srgbClr val="EEECE1"/>
      </a:lt2>
      <a:accent1>
        <a:srgbClr val="0075A4"/>
      </a:accent1>
      <a:accent2>
        <a:srgbClr val="9E1F63"/>
      </a:accent2>
      <a:accent3>
        <a:srgbClr val="AED151"/>
      </a:accent3>
      <a:accent4>
        <a:srgbClr val="F89701"/>
      </a:accent4>
      <a:accent5>
        <a:srgbClr val="B294C9"/>
      </a:accent5>
      <a:accent6>
        <a:srgbClr val="73A5D8"/>
      </a:accent6>
      <a:hlink>
        <a:srgbClr val="0D9699"/>
      </a:hlink>
      <a:folHlink>
        <a:srgbClr val="0D9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BMG Report Presentation Template_V4.1_October 2015</Template>
  <TotalTime>131</TotalTime>
  <Words>749</Words>
  <Application>Microsoft Office PowerPoint</Application>
  <PresentationFormat>On-screen Show (4:3)</PresentationFormat>
  <Paragraphs>669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BMG Report Presentation Template_V4.1_October 2015</vt:lpstr>
      <vt:lpstr>Ofwat Customer Experience Survey Q1 2016/17</vt:lpstr>
      <vt:lpstr>Quarter 1 weighted scores</vt:lpstr>
      <vt:lpstr>Quarter 1 weighted WaSC and WOC scores</vt:lpstr>
      <vt:lpstr>Quarter 1 unweighted scores</vt:lpstr>
      <vt:lpstr>Quarter 1 unweighted WaSC and WOC scores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Ofwat Customer Experience Survey Q1 2016/17</dc:title>
  <dc:creator>Lysc</dc:creator>
  <cp:lastModifiedBy>Christine Manise</cp:lastModifiedBy>
  <cp:revision>20</cp:revision>
  <dcterms:created xsi:type="dcterms:W3CDTF">2016-07-13T16:51:25Z</dcterms:created>
  <dcterms:modified xsi:type="dcterms:W3CDTF">2017-06-27T06:31:49Z</dcterms:modified>
</cp:coreProperties>
</file>