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77" r:id="rId4"/>
    <p:sldId id="278" r:id="rId5"/>
    <p:sldId id="279" r:id="rId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296"/>
    <a:srgbClr val="ACE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1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204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C10CEB2-B87E-42F2-8B48-93A8BC89DE7F}" type="datetimeFigureOut">
              <a:rPr lang="en-GB" smtClean="0"/>
              <a:pPr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A574C25-8EF4-4AE0-AC50-BF4589B723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01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9E4CD26-D63A-4235-A94A-C816EB74F8AF}" type="datetimeFigureOut">
              <a:rPr lang="en-GB" smtClean="0"/>
              <a:pPr/>
              <a:t>27/06/2017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67CADB6-39C1-44E4-B48C-6A736319BB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9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4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6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CADB6-39C1-44E4-B48C-6A736319BBF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201613"/>
            <a:ext cx="9894888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6" y="5721662"/>
            <a:ext cx="30575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4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2928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CE0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167562" y="5599113"/>
            <a:ext cx="2133600" cy="365125"/>
          </a:xfrm>
        </p:spPr>
        <p:txBody>
          <a:bodyPr/>
          <a:lstStyle>
            <a:lvl1pPr>
              <a:defRPr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fld id="{BDBF206C-D064-4993-9441-5CC5FDC383CA}" type="datetime1">
              <a:rPr lang="en-US" smtClean="0"/>
              <a:pPr>
                <a:defRPr/>
              </a:pPr>
              <a:t>6/27/2017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E1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30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474912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108200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68" y="6160366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6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81" y="6168678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2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F58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55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67585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135596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7C4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7" y="6168678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7C4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43" y="6160366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34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7C4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05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425700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34428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3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90" y="6035675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3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3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27" y="6135428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8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931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56" y="6108700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425700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376780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D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655888"/>
            <a:ext cx="345757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8823"/>
            <a:ext cx="7772400" cy="1470025"/>
          </a:xfrm>
        </p:spPr>
        <p:txBody>
          <a:bodyPr/>
          <a:lstStyle>
            <a:lvl1pPr>
              <a:defRPr>
                <a:solidFill>
                  <a:srgbClr val="1262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406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CE0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H:\Company Share\Denisej\Priv\New BMG Logos\BMG_strap1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6764" y="5877098"/>
            <a:ext cx="3333487" cy="670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8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is the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201613"/>
            <a:ext cx="9894888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113338"/>
            <a:ext cx="3771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40457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61048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5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8072494" cy="857256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619750"/>
            <a:ext cx="3276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MG_K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694113"/>
            <a:ext cx="48577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8823"/>
            <a:ext cx="7772400" cy="1470025"/>
          </a:xfrm>
        </p:spPr>
        <p:txBody>
          <a:bodyPr/>
          <a:lstStyle>
            <a:lvl1pPr>
              <a:defRPr>
                <a:solidFill>
                  <a:srgbClr val="1262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406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ACE0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71"/>
          <a:stretch>
            <a:fillRect/>
          </a:stretch>
        </p:blipFill>
        <p:spPr bwMode="auto">
          <a:xfrm>
            <a:off x="7939454" y="6035675"/>
            <a:ext cx="97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81" y="6168679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7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28" y="6035675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56814"/>
            <a:ext cx="4041775" cy="4445224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126296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67585" y="6035675"/>
            <a:ext cx="4041775" cy="365125"/>
          </a:xfrm>
          <a:prstGeom prst="rect">
            <a:avLst/>
          </a:prstGeom>
        </p:spPr>
        <p:txBody>
          <a:bodyPr/>
          <a:lstStyle>
            <a:lvl1pPr algn="ctr">
              <a:defRPr dirty="0" smtClean="0">
                <a:solidFill>
                  <a:srgbClr val="ACE0FA"/>
                </a:solidFill>
              </a:defRPr>
            </a:lvl1pPr>
          </a:lstStyle>
          <a:p>
            <a:pPr>
              <a:defRPr/>
            </a:pPr>
            <a:r>
              <a:rPr lang="en-US"/>
              <a:t>This is info regarding the picture</a:t>
            </a:r>
          </a:p>
        </p:txBody>
      </p:sp>
    </p:spTree>
    <p:extLst>
      <p:ext uri="{BB962C8B-B14F-4D97-AF65-F5344CB8AC3E}">
        <p14:creationId xmlns:p14="http://schemas.microsoft.com/office/powerpoint/2010/main" val="23909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G_Patter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83859" r="1561"/>
          <a:stretch>
            <a:fillRect/>
          </a:stretch>
        </p:blipFill>
        <p:spPr bwMode="auto">
          <a:xfrm>
            <a:off x="0" y="-26031"/>
            <a:ext cx="9144000" cy="10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79" y="6035675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econdary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E1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55" y="6160366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7057"/>
          </a:xfrm>
        </p:spPr>
        <p:txBody>
          <a:bodyPr/>
          <a:lstStyle>
            <a:lvl1pPr>
              <a:defRPr baseline="0">
                <a:solidFill>
                  <a:srgbClr val="126296"/>
                </a:solidFill>
              </a:defRPr>
            </a:lvl1pPr>
            <a:lvl2pPr>
              <a:defRPr>
                <a:solidFill>
                  <a:srgbClr val="126296"/>
                </a:solidFill>
              </a:defRPr>
            </a:lvl2pPr>
            <a:lvl3pPr>
              <a:defRPr>
                <a:solidFill>
                  <a:srgbClr val="126296"/>
                </a:solidFill>
              </a:defRPr>
            </a:lvl3pPr>
            <a:lvl4pPr>
              <a:defRPr>
                <a:solidFill>
                  <a:srgbClr val="126296"/>
                </a:solidFill>
              </a:defRPr>
            </a:lvl4pPr>
            <a:lvl5pPr>
              <a:defRPr>
                <a:solidFill>
                  <a:srgbClr val="12629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rgbClr val="0E1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Logo+straplin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85" y="6052301"/>
            <a:ext cx="200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814"/>
            <a:ext cx="4038600" cy="4454491"/>
          </a:xfrm>
        </p:spPr>
        <p:txBody>
          <a:bodyPr/>
          <a:lstStyle>
            <a:lvl1pPr>
              <a:defRPr sz="2400" baseline="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6031"/>
            <a:ext cx="8229600" cy="11430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456814"/>
            <a:ext cx="4038600" cy="4454491"/>
          </a:xfrm>
        </p:spPr>
        <p:txBody>
          <a:bodyPr/>
          <a:lstStyle>
            <a:lvl1pPr>
              <a:defRPr sz="2400">
                <a:solidFill>
                  <a:srgbClr val="126296"/>
                </a:solidFill>
              </a:defRPr>
            </a:lvl1pPr>
            <a:lvl2pPr>
              <a:defRPr sz="2000">
                <a:solidFill>
                  <a:srgbClr val="126296"/>
                </a:solidFill>
              </a:defRPr>
            </a:lvl2pPr>
            <a:lvl3pPr>
              <a:defRPr sz="1800">
                <a:solidFill>
                  <a:srgbClr val="126296"/>
                </a:solidFill>
              </a:defRPr>
            </a:lvl3pPr>
            <a:lvl4pPr>
              <a:defRPr sz="1600">
                <a:solidFill>
                  <a:srgbClr val="126296"/>
                </a:solidFill>
              </a:defRPr>
            </a:lvl4pPr>
            <a:lvl5pPr>
              <a:defRPr sz="1400">
                <a:solidFill>
                  <a:srgbClr val="1262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3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1840CD-55FC-4C1B-B44D-B060953A8053}" type="datetime1">
              <a:rPr lang="en-US" smtClean="0"/>
              <a:pPr>
                <a:defRPr/>
              </a:pPr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780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Slide </a:t>
            </a:r>
            <a:fld id="{F0B8A1D6-F512-4425-96ED-69323886B124}" type="slidenum">
              <a:rPr lang="en-GB" sz="1100" smtClean="0"/>
              <a:pPr/>
              <a:t>‹#›</a:t>
            </a:fld>
            <a:endParaRPr lang="en-GB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713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-115504" y="163629"/>
            <a:ext cx="9124749" cy="1470025"/>
          </a:xfrm>
        </p:spPr>
        <p:txBody>
          <a:bodyPr/>
          <a:lstStyle/>
          <a:p>
            <a:r>
              <a:rPr lang="en-US" sz="3200" dirty="0" smtClean="0">
                <a:latin typeface="Arial" charset="0"/>
              </a:rPr>
              <a:t>Ofwat Customer Experience Survey Q3 2016/17</a:t>
            </a:r>
            <a:endParaRPr lang="en-US" sz="3200" dirty="0">
              <a:latin typeface="Arial" charset="0"/>
            </a:endParaRPr>
          </a:p>
        </p:txBody>
      </p:sp>
      <p:sp>
        <p:nvSpPr>
          <p:cNvPr id="21506" name="Subtitle 2"/>
          <p:cNvSpPr>
            <a:spLocks noGrp="1"/>
          </p:cNvSpPr>
          <p:nvPr>
            <p:ph type="subTitle" idx="1"/>
          </p:nvPr>
        </p:nvSpPr>
        <p:spPr>
          <a:xfrm>
            <a:off x="1188720" y="1309036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Weighted and </a:t>
            </a:r>
            <a:r>
              <a:rPr lang="en-US" dirty="0" err="1" smtClean="0">
                <a:latin typeface="Arial" charset="0"/>
              </a:rPr>
              <a:t>unweighted</a:t>
            </a:r>
            <a:r>
              <a:rPr lang="en-US" dirty="0" smtClean="0">
                <a:latin typeface="Arial" charset="0"/>
              </a:rPr>
              <a:t> scores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Final results 15/12/16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4" descr="water-CHF-325x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2397" y="2873159"/>
            <a:ext cx="2967889" cy="26809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 l="23070" t="19981" r="67749" b="74490"/>
          <a:stretch>
            <a:fillRect/>
          </a:stretch>
        </p:blipFill>
        <p:spPr bwMode="auto">
          <a:xfrm>
            <a:off x="6298731" y="5881036"/>
            <a:ext cx="2238875" cy="7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3 weighted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449464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Affinity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Anglian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Bournemouth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Bristol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Dee Valley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Northumbrian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Portsmouth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Severn Trent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East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Staffs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West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Sutton &amp; East Surrey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Thames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United Utilities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Welsh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Wessex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Yorkshire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3 weighted WaSC and WOC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577733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WaSCS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A4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Anglian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Northumbrian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Severn Trent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West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Thames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United Utilities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Welsh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Wessex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Yorkshire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WOCS 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Overall score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Rank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Billing score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Rank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Clean water score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Rank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Affinity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Bournemouth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Bristol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Dee Valley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Portsmouth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East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Staffs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Sutton &amp; East Surrey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3 </a:t>
            </a:r>
            <a:r>
              <a:rPr lang="en-GB" sz="2800" dirty="0" err="1" smtClean="0"/>
              <a:t>unweighted</a:t>
            </a:r>
            <a:r>
              <a:rPr lang="en-GB" sz="2800" dirty="0" smtClean="0"/>
              <a:t>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449464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4.36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Affinity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Anglian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Bournemouth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Bristol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Dee Valley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Northumbrian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Portsmouth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Severn Trent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East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Staffs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West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Sutton &amp; East Surrey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Thames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United Utilities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Welsh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Wessex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Yorkshire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Quarter 3 </a:t>
            </a:r>
            <a:r>
              <a:rPr lang="en-GB" sz="2800" dirty="0" err="1" smtClean="0"/>
              <a:t>unweighted</a:t>
            </a:r>
            <a:r>
              <a:rPr lang="en-GB" sz="2800" dirty="0" smtClean="0"/>
              <a:t> WaSC and WOC scores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1" y="1272643"/>
          <a:ext cx="8229593" cy="4600074"/>
        </p:xfrm>
        <a:graphic>
          <a:graphicData uri="http://schemas.openxmlformats.org/drawingml/2006/table">
            <a:tbl>
              <a:tblPr/>
              <a:tblGrid>
                <a:gridCol w="1541281"/>
                <a:gridCol w="980388"/>
                <a:gridCol w="691690"/>
                <a:gridCol w="995708"/>
                <a:gridCol w="676370"/>
                <a:gridCol w="1001601"/>
                <a:gridCol w="670477"/>
                <a:gridCol w="1007494"/>
                <a:gridCol w="664584"/>
              </a:tblGrid>
              <a:tr h="297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WaSCS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Overall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Billing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Clean water score</a:t>
                      </a:r>
                      <a:endParaRPr lang="en-GB" sz="11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Waste water score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909" marR="60909" marT="0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Anglian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Northumbrian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Severn Trent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West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Southern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Thames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United Utilities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Welsh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4.09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Wessex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4.79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Yorkshire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WOCS 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Overall score</a:t>
                      </a: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Rank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Billing score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Rank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Clean water score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Rank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Affinity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Bournemouth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4.46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Bristol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Dee Valley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4.70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Portsmouth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4.48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4.12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East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4.31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38877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Staffs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4.24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216536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Sutton &amp; East Surrey 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4.23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4.15</a:t>
                      </a: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MG Report Presentation Template_V4.1_October 2015">
  <a:themeElements>
    <a:clrScheme name="BMGResearch">
      <a:dk1>
        <a:sysClr val="windowText" lastClr="000000"/>
      </a:dk1>
      <a:lt1>
        <a:sysClr val="window" lastClr="FFFFFF"/>
      </a:lt1>
      <a:dk2>
        <a:srgbClr val="082E4B"/>
      </a:dk2>
      <a:lt2>
        <a:srgbClr val="EEECE1"/>
      </a:lt2>
      <a:accent1>
        <a:srgbClr val="0075A4"/>
      </a:accent1>
      <a:accent2>
        <a:srgbClr val="9E1F63"/>
      </a:accent2>
      <a:accent3>
        <a:srgbClr val="AED151"/>
      </a:accent3>
      <a:accent4>
        <a:srgbClr val="F89701"/>
      </a:accent4>
      <a:accent5>
        <a:srgbClr val="B294C9"/>
      </a:accent5>
      <a:accent6>
        <a:srgbClr val="73A5D8"/>
      </a:accent6>
      <a:hlink>
        <a:srgbClr val="0D9699"/>
      </a:hlink>
      <a:folHlink>
        <a:srgbClr val="0D9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BMG Report Presentation Template_V4.1_October 2015</Template>
  <TotalTime>791</TotalTime>
  <Words>749</Words>
  <Application>Microsoft Office PowerPoint</Application>
  <PresentationFormat>On-screen Show (4:3)</PresentationFormat>
  <Paragraphs>724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BMG Report Presentation Template_V4.1_October 2015</vt:lpstr>
      <vt:lpstr>Ofwat Customer Experience Survey Q3 2016/17</vt:lpstr>
      <vt:lpstr>Quarter 3 weighted scores</vt:lpstr>
      <vt:lpstr>Quarter 3 weighted WaSC and WOC scores</vt:lpstr>
      <vt:lpstr>Quarter 3 unweighted scores</vt:lpstr>
      <vt:lpstr>Quarter 3 unweighted WaSC and WOC scores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Ofwat Customer Experience Survey Q1 2016/17</dc:title>
  <dc:creator>Lysc</dc:creator>
  <cp:lastModifiedBy>Christine Manise</cp:lastModifiedBy>
  <cp:revision>75</cp:revision>
  <dcterms:created xsi:type="dcterms:W3CDTF">2016-07-13T16:51:25Z</dcterms:created>
  <dcterms:modified xsi:type="dcterms:W3CDTF">2017-06-27T06:32:42Z</dcterms:modified>
</cp:coreProperties>
</file>