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29"/>
  </p:notesMasterIdLst>
  <p:sldIdLst>
    <p:sldId id="425" r:id="rId6"/>
    <p:sldId id="449" r:id="rId7"/>
    <p:sldId id="450" r:id="rId8"/>
    <p:sldId id="429" r:id="rId9"/>
    <p:sldId id="430" r:id="rId10"/>
    <p:sldId id="431" r:id="rId11"/>
    <p:sldId id="432" r:id="rId12"/>
    <p:sldId id="451" r:id="rId13"/>
    <p:sldId id="433" r:id="rId14"/>
    <p:sldId id="434" r:id="rId15"/>
    <p:sldId id="435" r:id="rId16"/>
    <p:sldId id="436" r:id="rId17"/>
    <p:sldId id="437" r:id="rId18"/>
    <p:sldId id="260" r:id="rId19"/>
    <p:sldId id="438" r:id="rId20"/>
    <p:sldId id="439" r:id="rId21"/>
    <p:sldId id="440" r:id="rId22"/>
    <p:sldId id="445" r:id="rId23"/>
    <p:sldId id="442" r:id="rId24"/>
    <p:sldId id="444" r:id="rId25"/>
    <p:sldId id="447" r:id="rId26"/>
    <p:sldId id="452" r:id="rId27"/>
    <p:sldId id="44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9D2D92-778E-064A-AF68-DFC1EDEF9B27}" name="Daniel Mitchell" initials="DM" userId="S::Daniel.Mitchell@ofwat.gov.uk::1f929808-2737-49b4-b3bd-cb0ebe336b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8E"/>
    <a:srgbClr val="FFC3B8"/>
    <a:srgbClr val="57A1DF"/>
    <a:srgbClr val="FFC38B"/>
    <a:srgbClr val="006938"/>
    <a:srgbClr val="F0F3B3"/>
    <a:srgbClr val="E2E768"/>
    <a:srgbClr val="DCBDD9"/>
    <a:srgbClr val="F1ABBD"/>
    <a:srgbClr val="CBE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1800E-03D5-4826-8D5F-25AD8F2F8079}" v="24" dt="2022-07-07T10:56:01.176"/>
    <p1510:client id="{52516B63-C47E-442D-8109-5CE194E8992B}" v="1" dt="2022-07-06T15:11:19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02591180466298"/>
          <c:y val="7.208220841800321E-2"/>
          <c:w val="0.56386054812963504"/>
          <c:h val="0.87768500968719687"/>
        </c:manualLayout>
      </c:layout>
      <c:barChart>
        <c:barDir val="col"/>
        <c:grouping val="stacked"/>
        <c:varyColors val="0"/>
        <c:ser>
          <c:idx val="14"/>
          <c:order val="0"/>
          <c:tx>
            <c:strRef>
              <c:f>'Output Summary rounded'!$A$14</c:f>
              <c:strCache>
                <c:ptCount val="1"/>
                <c:pt idx="0">
                  <c:v>Revenue incentive mechanisms</c:v>
                </c:pt>
              </c:strCache>
            </c:strRef>
          </c:tx>
          <c:spPr>
            <a:solidFill>
              <a:srgbClr val="00359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Lit>
              <c:ptCount val="1"/>
              <c:pt idx="0">
                <c:v>RoRE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'Output Summary rounded'!$B$14</c:f>
              <c:numCache>
                <c:formatCode>0.00%</c:formatCode>
                <c:ptCount val="1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823-43DA-9D75-CB894D7D980C}"/>
            </c:ext>
          </c:extLst>
        </c:ser>
        <c:ser>
          <c:idx val="12"/>
          <c:order val="1"/>
          <c:tx>
            <c:strRef>
              <c:f>'Output Summary rounded'!$A$21</c:f>
              <c:strCache>
                <c:ptCount val="1"/>
                <c:pt idx="0">
                  <c:v>Business plan incentive</c:v>
                </c:pt>
              </c:strCache>
            </c:strRef>
          </c:tx>
          <c:spPr>
            <a:solidFill>
              <a:srgbClr val="63656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8832510665542178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Krub" panose="00000500000000000000" pitchFamily="2" charset="-34"/>
                        <a:ea typeface="+mn-ea"/>
                        <a:cs typeface="Krub" panose="00000500000000000000" pitchFamily="2" charset="-34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+/- 0.30%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Krub" panose="00000500000000000000" pitchFamily="2" charset="-34"/>
                      <a:ea typeface="+mn-ea"/>
                      <a:cs typeface="Krub" panose="00000500000000000000" pitchFamily="2" charset="-34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4823-43DA-9D75-CB894D7D9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RoRE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'Output Summary rounded'!$B$21</c:f>
              <c:numCache>
                <c:formatCode>0.00%</c:formatCode>
                <c:ptCount val="1"/>
                <c:pt idx="0">
                  <c:v>3.0000000000000001E-3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823-43DA-9D75-CB894D7D980C}"/>
            </c:ext>
          </c:extLst>
        </c:ser>
        <c:ser>
          <c:idx val="5"/>
          <c:order val="2"/>
          <c:tx>
            <c:strRef>
              <c:f>'Output Summary rounded'!$A$20</c:f>
              <c:strCache>
                <c:ptCount val="1"/>
                <c:pt idx="0">
                  <c:v>Revenue incentive mechanisms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Lit>
              <c:ptCount val="1"/>
              <c:pt idx="0">
                <c:v>RoRE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'Output Summary rounded'!$B$20</c:f>
              <c:numCache>
                <c:formatCode>0.00%</c:formatCode>
                <c:ptCount val="1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4823-43DA-9D75-CB894D7D980C}"/>
            </c:ext>
          </c:extLst>
        </c:ser>
        <c:ser>
          <c:idx val="0"/>
          <c:order val="3"/>
          <c:tx>
            <c:strRef>
              <c:f>'Output Summary rounded'!$A$15</c:f>
              <c:strCache>
                <c:ptCount val="1"/>
                <c:pt idx="0">
                  <c:v>Totex costs</c:v>
                </c:pt>
              </c:strCache>
            </c:strRef>
          </c:tx>
          <c:spPr>
            <a:solidFill>
              <a:srgbClr val="DCECF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rounded'!$B$15</c:f>
              <c:numCache>
                <c:formatCode>0.00%</c:formatCode>
                <c:ptCount val="1"/>
                <c:pt idx="0">
                  <c:v>1.0999999999999999E-2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823-43DA-9D75-CB894D7D980C}"/>
            </c:ext>
          </c:extLst>
        </c:ser>
        <c:ser>
          <c:idx val="1"/>
          <c:order val="4"/>
          <c:tx>
            <c:strRef>
              <c:f>'Output Summary rounded'!$A$16</c:f>
              <c:strCache>
                <c:ptCount val="1"/>
                <c:pt idx="0">
                  <c:v>Retail costs</c:v>
                </c:pt>
              </c:strCache>
            </c:strRef>
          </c:tx>
          <c:spPr>
            <a:solidFill>
              <a:srgbClr val="FFB8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rounded'!$B$16</c:f>
              <c:numCache>
                <c:formatCode>0.00%</c:formatCode>
                <c:ptCount val="1"/>
                <c:pt idx="0">
                  <c:v>3.5000000000000001E-3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823-43DA-9D75-CB894D7D980C}"/>
            </c:ext>
          </c:extLst>
        </c:ser>
        <c:ser>
          <c:idx val="2"/>
          <c:order val="5"/>
          <c:tx>
            <c:strRef>
              <c:f>'Output Summary rounded'!$A$17</c:f>
              <c:strCache>
                <c:ptCount val="1"/>
                <c:pt idx="0">
                  <c:v>Outcome Delivery Incentives</c:v>
                </c:pt>
              </c:strCache>
            </c:strRef>
          </c:tx>
          <c:spPr>
            <a:solidFill>
              <a:srgbClr val="57A1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rounded'!$B$17</c:f>
              <c:numCache>
                <c:formatCode>0.00%</c:formatCode>
                <c:ptCount val="1"/>
                <c:pt idx="0">
                  <c:v>0.02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823-43DA-9D75-CB894D7D980C}"/>
            </c:ext>
          </c:extLst>
        </c:ser>
        <c:ser>
          <c:idx val="3"/>
          <c:order val="6"/>
          <c:tx>
            <c:strRef>
              <c:f>'Output Summary rounded'!$A$18</c:f>
              <c:strCache>
                <c:ptCount val="1"/>
                <c:pt idx="0">
                  <c:v>Financing</c:v>
                </c:pt>
              </c:strCache>
            </c:strRef>
          </c:tx>
          <c:spPr>
            <a:solidFill>
              <a:srgbClr val="62A7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rounded'!$B$18</c:f>
              <c:numCache>
                <c:formatCode>0.00%</c:formatCode>
                <c:ptCount val="1"/>
                <c:pt idx="0">
                  <c:v>1.0500000000000001E-2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4823-43DA-9D75-CB894D7D980C}"/>
            </c:ext>
          </c:extLst>
        </c:ser>
        <c:ser>
          <c:idx val="4"/>
          <c:order val="7"/>
          <c:tx>
            <c:strRef>
              <c:f>'Output Summary rounded'!$A$19</c:f>
              <c:strCache>
                <c:ptCount val="1"/>
                <c:pt idx="0">
                  <c:v>Measures of experience</c:v>
                </c:pt>
              </c:strCache>
            </c:strRef>
          </c:tx>
          <c:spPr>
            <a:solidFill>
              <a:srgbClr val="FF87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rounded'!$B$19</c:f>
              <c:numCache>
                <c:formatCode>0.00%</c:formatCode>
                <c:ptCount val="1"/>
                <c:pt idx="0">
                  <c:v>4.5000000000000005E-3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823-43DA-9D75-CB894D7D980C}"/>
            </c:ext>
          </c:extLst>
        </c:ser>
        <c:ser>
          <c:idx val="13"/>
          <c:order val="8"/>
          <c:tx>
            <c:strRef>
              <c:f> </c:f>
            </c:strRef>
          </c:tx>
          <c:spPr>
            <a:solidFill>
              <a:srgbClr val="63656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Lit>
              <c:ptCount val="1"/>
              <c:pt idx="0">
                <c:v>RoRE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'Output Summary rounded'!$B$22</c:f>
              <c:numCache>
                <c:formatCode>0.00%</c:formatCode>
                <c:ptCount val="1"/>
                <c:pt idx="0">
                  <c:v>-3.0000000000000001E-3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823-43DA-9D75-CB894D7D980C}"/>
            </c:ext>
          </c:extLst>
        </c:ser>
        <c:ser>
          <c:idx val="6"/>
          <c:order val="9"/>
          <c:tx>
            <c:strRef>
              <c:f> </c:f>
            </c:strRef>
          </c:tx>
          <c:spPr>
            <a:solidFill>
              <a:srgbClr val="DCECF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rounded'!$B$23</c:f>
              <c:numCache>
                <c:formatCode>0.00%</c:formatCode>
                <c:ptCount val="1"/>
                <c:pt idx="0">
                  <c:v>-1.0999999999999999E-2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823-43DA-9D75-CB894D7D980C}"/>
            </c:ext>
          </c:extLst>
        </c:ser>
        <c:ser>
          <c:idx val="7"/>
          <c:order val="10"/>
          <c:tx>
            <c:strRef>
              <c:f> </c:f>
            </c:strRef>
          </c:tx>
          <c:spPr>
            <a:solidFill>
              <a:srgbClr val="FFB8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rounded'!$B$24</c:f>
              <c:numCache>
                <c:formatCode>0.00%</c:formatCode>
                <c:ptCount val="1"/>
                <c:pt idx="0">
                  <c:v>-2E-3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4823-43DA-9D75-CB894D7D980C}"/>
            </c:ext>
          </c:extLst>
        </c:ser>
        <c:ser>
          <c:idx val="8"/>
          <c:order val="11"/>
          <c:tx>
            <c:strRef>
              <c:f> </c:f>
            </c:strRef>
          </c:tx>
          <c:spPr>
            <a:solidFill>
              <a:srgbClr val="57A1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rounded'!$B$25</c:f>
              <c:numCache>
                <c:formatCode>0.00%</c:formatCode>
                <c:ptCount val="1"/>
                <c:pt idx="0">
                  <c:v>-0.02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823-43DA-9D75-CB894D7D980C}"/>
            </c:ext>
          </c:extLst>
        </c:ser>
        <c:ser>
          <c:idx val="9"/>
          <c:order val="12"/>
          <c:tx>
            <c:strRef>
              <c:f> </c:f>
            </c:strRef>
          </c:tx>
          <c:spPr>
            <a:solidFill>
              <a:srgbClr val="62A7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rounded'!$B$26</c:f>
              <c:numCache>
                <c:formatCode>0.00%</c:formatCode>
                <c:ptCount val="1"/>
                <c:pt idx="0">
                  <c:v>-7.4999999999999997E-3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4823-43DA-9D75-CB894D7D980C}"/>
            </c:ext>
          </c:extLst>
        </c:ser>
        <c:ser>
          <c:idx val="10"/>
          <c:order val="13"/>
          <c:tx>
            <c:strRef>
              <c:f> </c:f>
            </c:strRef>
          </c:tx>
          <c:spPr>
            <a:solidFill>
              <a:srgbClr val="FF87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rounded'!$B$27</c:f>
              <c:numCache>
                <c:formatCode>0.00%</c:formatCode>
                <c:ptCount val="1"/>
                <c:pt idx="0">
                  <c:v>-6.0000000000000001E-3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4823-43DA-9D75-CB894D7D980C}"/>
            </c:ext>
          </c:extLst>
        </c:ser>
        <c:ser>
          <c:idx val="11"/>
          <c:order val="14"/>
          <c:tx>
            <c:strRef>
              <c:f>'Output Summary rounded'!$A$28</c:f>
              <c:strCache>
                <c:ptCount val="1"/>
                <c:pt idx="0">
                  <c:v>Revenue incentive mechanisms</c:v>
                </c:pt>
              </c:strCache>
            </c:strRef>
          </c:tx>
          <c:spPr>
            <a:solidFill>
              <a:srgbClr val="00359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385539227735918E-3"/>
                  <c:y val="-2.48334497776088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23-43DA-9D75-CB894D7D9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'Output Summary rounded'!$B$13</c:f>
              <c:strCache>
                <c:ptCount val="1"/>
                <c:pt idx="0">
                  <c:v>RoRE</c:v>
                </c:pt>
              </c:strCache>
              <c:extLst/>
            </c:strRef>
          </c:cat>
          <c:val>
            <c:numRef>
              <c:f>'Output Summary rounded'!$B$28</c:f>
              <c:numCache>
                <c:formatCode>0.00%</c:formatCode>
                <c:ptCount val="1"/>
                <c:pt idx="0">
                  <c:v>-5.0000000000000001E-4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4823-43DA-9D75-CB894D7D98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6236447"/>
        <c:axId val="596243519"/>
      </c:barChart>
      <c:catAx>
        <c:axId val="596236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596243519"/>
        <c:crosses val="autoZero"/>
        <c:auto val="1"/>
        <c:lblAlgn val="ctr"/>
        <c:lblOffset val="100"/>
        <c:noMultiLvlLbl val="0"/>
      </c:catAx>
      <c:valAx>
        <c:axId val="596243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63656A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Krub" panose="00000500000000000000" pitchFamily="2" charset="-34"/>
                    <a:ea typeface="+mn-ea"/>
                    <a:cs typeface="Krub" panose="00000500000000000000" pitchFamily="2" charset="-34"/>
                  </a:defRPr>
                </a:pPr>
                <a:r>
                  <a:rPr lang="en-GB" sz="1600">
                    <a:solidFill>
                      <a:schemeClr val="tx1"/>
                    </a:solidFill>
                    <a:latin typeface="Krub" panose="00000500000000000000" pitchFamily="2" charset="-34"/>
                    <a:cs typeface="Krub" panose="00000500000000000000" pitchFamily="2" charset="-34"/>
                  </a:rPr>
                  <a:t>% RoRE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Krub" panose="00000500000000000000" pitchFamily="2" charset="-34"/>
                  <a:ea typeface="+mn-ea"/>
                  <a:cs typeface="Krub" panose="00000500000000000000" pitchFamily="2" charset="-34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Krub" panose="00000500000000000000" pitchFamily="2" charset="-34"/>
                <a:ea typeface="+mn-ea"/>
                <a:cs typeface="Krub" panose="00000500000000000000" pitchFamily="2" charset="-34"/>
              </a:defRPr>
            </a:pPr>
            <a:endParaRPr lang="en-US"/>
          </a:p>
        </c:txPr>
        <c:crossAx val="59623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74275680684510914"/>
          <c:y val="7.450372597494434E-2"/>
          <c:w val="0.25610822513667564"/>
          <c:h val="0.70882951806182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Krub" panose="00000500000000000000" pitchFamily="2" charset="-34"/>
              <a:ea typeface="+mn-ea"/>
              <a:cs typeface="Krub" panose="00000500000000000000" pitchFamily="2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5AF9-A75C-4C9E-99D8-16CBD9A7AD32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22E2D-59F0-4B30-B1F5-3D72B027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D415A-8D91-4E6E-B15A-E78D599A477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6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7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458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975"/>
            <a:ext cx="5589129" cy="3792025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1080000" y="900000"/>
            <a:ext cx="1044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131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975"/>
            <a:ext cx="5589129" cy="3792025"/>
          </a:xfrm>
          <a:prstGeom prst="rect">
            <a:avLst/>
          </a:prstGeom>
        </p:spPr>
      </p:pic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038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19" y="0"/>
            <a:ext cx="5592481" cy="3795377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81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19" y="0"/>
            <a:ext cx="5592481" cy="3792025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424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97" y="3116267"/>
            <a:ext cx="4184303" cy="3741733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050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43" y="3137213"/>
            <a:ext cx="4187656" cy="3741733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602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794943" cy="6862487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226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cc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4104000" y="900000"/>
            <a:ext cx="7416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90786" cy="6862487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2172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7585729" cy="6862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76" y="1100476"/>
            <a:ext cx="5106324" cy="4657049"/>
          </a:xfrm>
          <a:prstGeom prst="rect">
            <a:avLst/>
          </a:prstGeom>
        </p:spPr>
      </p:pic>
      <p:sp>
        <p:nvSpPr>
          <p:cNvPr id="15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079998" y="900000"/>
            <a:ext cx="558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680000" y="2448000"/>
            <a:ext cx="3600000" cy="20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5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247"/>
            <a:ext cx="12191995" cy="6861999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F721A8-64D7-4558-8BAF-A0F1E9CF2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/>
          <a:stretch/>
        </p:blipFill>
        <p:spPr>
          <a:xfrm>
            <a:off x="5" y="1"/>
            <a:ext cx="12191995" cy="6857568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80000" y="2880000"/>
            <a:ext cx="5148000" cy="11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80000" y="4320000"/>
            <a:ext cx="55080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429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5760006"/>
            <a:ext cx="1440000" cy="4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968"/>
            <a:ext cx="5589129" cy="5056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40000"/>
            <a:ext cx="1435611" cy="908306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939999" y="900000"/>
            <a:ext cx="558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80000" y="2880000"/>
            <a:ext cx="3600000" cy="27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099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968"/>
            <a:ext cx="5585776" cy="5056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1621" cy="36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40000"/>
            <a:ext cx="1435611" cy="908306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tx1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tx1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939999" y="900000"/>
            <a:ext cx="5580000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80000" y="2880000"/>
            <a:ext cx="3600000" cy="27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05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899999"/>
            <a:ext cx="5924463" cy="54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1152000"/>
            <a:ext cx="1475235" cy="2880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40007"/>
            <a:ext cx="2880499" cy="2631105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980000" y="2196000"/>
            <a:ext cx="2340000" cy="11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112000" y="2016000"/>
            <a:ext cx="4320000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9724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08" y="1844869"/>
            <a:ext cx="3493177" cy="3159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96" y="1835725"/>
            <a:ext cx="2336404" cy="3168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724"/>
            <a:ext cx="2336404" cy="3168549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379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621577"/>
            <a:ext cx="7722000" cy="5240669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3780000" y="5832000"/>
            <a:ext cx="7739996" cy="432283"/>
            <a:chOff x="3780000" y="5832000"/>
            <a:chExt cx="7739996" cy="43228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496" y="5832000"/>
              <a:ext cx="428126" cy="4322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122" y="5834078"/>
              <a:ext cx="428126" cy="4281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748" y="5834078"/>
              <a:ext cx="428126" cy="4281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00" y="5834078"/>
              <a:ext cx="428126" cy="4281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374" y="5834078"/>
              <a:ext cx="428126" cy="42812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1870" y="5834078"/>
              <a:ext cx="428126" cy="428126"/>
            </a:xfrm>
            <a:prstGeom prst="rect">
              <a:avLst/>
            </a:prstGeom>
          </p:spPr>
        </p:pic>
      </p:grpSp>
      <p:sp>
        <p:nvSpPr>
          <p:cNvPr id="18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GB"/>
              <a:t>Thank you and questions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1152000"/>
            <a:ext cx="1475235" cy="288036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0000" y="2520000"/>
            <a:ext cx="4680000" cy="18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8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" y="0"/>
            <a:ext cx="12184889" cy="6857999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080000" y="2880000"/>
            <a:ext cx="5220000" cy="14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z="3000">
                <a:latin typeface="+mj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87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" y="0"/>
            <a:ext cx="12184889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080000" y="2880000"/>
            <a:ext cx="5220000" cy="14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z="3000">
                <a:latin typeface="+mj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1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" y="0"/>
            <a:ext cx="12184889" cy="6857999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080000" y="2880000"/>
            <a:ext cx="5220000" cy="14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z="3000">
                <a:latin typeface="+mj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51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" y="0"/>
            <a:ext cx="12184889" cy="68580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080000" y="2880000"/>
            <a:ext cx="5580000" cy="14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latin typeface="+mj-lt"/>
              </a:defRPr>
            </a:lvl1pPr>
          </a:lstStyle>
          <a:p>
            <a:pPr lvl="0"/>
            <a:r>
              <a:rPr lang="en-US" sz="3000">
                <a:latin typeface="+mj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16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" y="0"/>
            <a:ext cx="12184889" cy="6857999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080000" y="2880000"/>
            <a:ext cx="5220000" cy="14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320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z="3000">
                <a:latin typeface="+mj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50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19" y="4376922"/>
            <a:ext cx="3859081" cy="24810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345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079999" y="900000"/>
            <a:ext cx="10439997" cy="50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80000" y="252000"/>
            <a:ext cx="11112000" cy="432000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360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342900" indent="0">
              <a:buNone/>
              <a:defRPr sz="2000">
                <a:latin typeface="+mj-lt"/>
              </a:defRPr>
            </a:lvl2pPr>
            <a:lvl3pPr marL="685800" indent="0">
              <a:buNone/>
              <a:defRPr sz="2000">
                <a:latin typeface="+mj-lt"/>
              </a:defRPr>
            </a:lvl3pPr>
            <a:lvl4pPr marL="1028700" indent="0">
              <a:buNone/>
              <a:defRPr sz="2000">
                <a:latin typeface="+mj-lt"/>
              </a:defRPr>
            </a:lvl4pPr>
            <a:lvl5pPr marL="13716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00000"/>
            <a:ext cx="360000" cy="360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80000" y="6395369"/>
            <a:ext cx="6240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Improving life through water  | 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Gwella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bywyd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drwy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</a:t>
            </a:r>
            <a:r>
              <a:rPr lang="en-GB" sz="1100" err="1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ddŵr</a:t>
            </a:r>
            <a:r>
              <a:rPr lang="en-GB" sz="110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t>  |  </a:t>
            </a:r>
            <a:fld id="{931ABD2F-98A8-4510-BAD8-FE54A5F94C43}" type="slidenum">
              <a:rPr lang="en-GB" sz="1100" smtClean="0">
                <a:solidFill>
                  <a:schemeClr val="bg2"/>
                </a:solidFill>
                <a:latin typeface="Krub SemiBold" panose="00000700000000000000" pitchFamily="2" charset="-34"/>
                <a:cs typeface="Krub SemiBold" panose="00000700000000000000" pitchFamily="2" charset="-34"/>
              </a:rPr>
              <a:pPr algn="just"/>
              <a:t>‹#›</a:t>
            </a:fld>
            <a:endParaRPr lang="en-GB" sz="1100">
              <a:solidFill>
                <a:schemeClr val="bg2"/>
              </a:solidFill>
              <a:latin typeface="Krub SemiBold" panose="00000700000000000000" pitchFamily="2" charset="-34"/>
              <a:cs typeface="Krub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122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5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23" r:id="rId3"/>
    <p:sldLayoutId id="2147483700" r:id="rId4"/>
    <p:sldLayoutId id="2147483725" r:id="rId5"/>
    <p:sldLayoutId id="2147483719" r:id="rId6"/>
    <p:sldLayoutId id="2147483724" r:id="rId7"/>
    <p:sldLayoutId id="2147483701" r:id="rId8"/>
    <p:sldLayoutId id="2147483702" r:id="rId9"/>
    <p:sldLayoutId id="2147483717" r:id="rId10"/>
    <p:sldLayoutId id="2147483703" r:id="rId11"/>
    <p:sldLayoutId id="2147483704" r:id="rId12"/>
    <p:sldLayoutId id="2147483705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22" r:id="rId22"/>
    <p:sldLayoutId id="2147483721" r:id="rId23"/>
    <p:sldLayoutId id="2147483720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54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0000" y="2880000"/>
            <a:ext cx="5148000" cy="1846659"/>
          </a:xfrm>
        </p:spPr>
        <p:txBody>
          <a:bodyPr>
            <a:spAutoFit/>
          </a:bodyPr>
          <a:lstStyle/>
          <a:p>
            <a:r>
              <a:rPr lang="en-GB" dirty="0"/>
              <a:t>Consulting on our draft methodology</a:t>
            </a:r>
          </a:p>
          <a:p>
            <a:r>
              <a:rPr lang="en-GB" dirty="0"/>
              <a:t>for PR24</a:t>
            </a:r>
          </a:p>
          <a:p>
            <a:endParaRPr lang="en-GB" dirty="0"/>
          </a:p>
          <a:p>
            <a:r>
              <a:rPr lang="en-GB" dirty="0"/>
              <a:t>City briefing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7 July 2022</a:t>
            </a:r>
          </a:p>
        </p:txBody>
      </p:sp>
    </p:spTree>
    <p:extLst>
      <p:ext uri="{BB962C8B-B14F-4D97-AF65-F5344CB8AC3E}">
        <p14:creationId xmlns:p14="http://schemas.microsoft.com/office/powerpoint/2010/main" val="326414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E7304-940D-4CF0-9AF3-4719193C99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Licence</a:t>
            </a:r>
          </a:p>
          <a:p>
            <a:endParaRPr lang="en-GB" dirty="0"/>
          </a:p>
          <a:p>
            <a:r>
              <a:rPr lang="en-GB" dirty="0"/>
              <a:t>Enforcement</a:t>
            </a:r>
          </a:p>
          <a:p>
            <a:endParaRPr lang="en-GB" dirty="0"/>
          </a:p>
          <a:p>
            <a:r>
              <a:rPr lang="en-GB" dirty="0"/>
              <a:t>Markets</a:t>
            </a:r>
          </a:p>
          <a:p>
            <a:endParaRPr lang="en-GB" dirty="0"/>
          </a:p>
          <a:p>
            <a:r>
              <a:rPr lang="en-GB" dirty="0"/>
              <a:t>Data and monitoring</a:t>
            </a:r>
          </a:p>
          <a:p>
            <a:endParaRPr lang="en-GB" dirty="0"/>
          </a:p>
          <a:p>
            <a:r>
              <a:rPr lang="en-GB" dirty="0"/>
              <a:t>Communications and influencing</a:t>
            </a:r>
          </a:p>
          <a:p>
            <a:endParaRPr lang="en-GB" dirty="0"/>
          </a:p>
          <a:p>
            <a:r>
              <a:rPr lang="en-GB" dirty="0"/>
              <a:t>Partnerships</a:t>
            </a:r>
          </a:p>
          <a:p>
            <a:endParaRPr lang="en-GB" dirty="0"/>
          </a:p>
          <a:p>
            <a:r>
              <a:rPr lang="en-GB" dirty="0"/>
              <a:t>Price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09A8-57DE-475E-B33B-610A5C7E7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Regulatory tools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A109073-53CE-404D-A4D1-82F8A5472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936000"/>
            <a:ext cx="900000" cy="900000"/>
          </a:xfrm>
          <a:prstGeom prst="rect">
            <a:avLst/>
          </a:prstGeom>
        </p:spPr>
      </p:pic>
      <p:pic>
        <p:nvPicPr>
          <p:cNvPr id="21" name="Picture 20" descr="Arrow&#10;&#10;Description automatically generated with medium confidence">
            <a:extLst>
              <a:ext uri="{FF2B5EF4-FFF2-40B4-BE49-F238E27FC236}">
                <a16:creationId xmlns:a16="http://schemas.microsoft.com/office/drawing/2014/main" id="{05357042-97C7-40B7-9B72-30757C3F6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016000"/>
            <a:ext cx="1440000" cy="2203919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AC0A55D5-7B10-42B9-A58A-47DEB2040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00" y="2952000"/>
            <a:ext cx="1512000" cy="1396235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B1B348F1-265A-4862-A5E9-CC9B6F8FF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00" y="3744000"/>
            <a:ext cx="1512000" cy="138133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A7B0ACC-A1B6-4B1B-A0E4-C1F961C36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700000">
            <a:off x="6048000" y="1692000"/>
            <a:ext cx="864000" cy="1354513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19D40A8-3EC6-4630-8D7D-651145943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538806"/>
            <a:ext cx="1800000" cy="180633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3038BD8-053E-4C04-880F-6C77D1793F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1548000"/>
            <a:ext cx="900000" cy="8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2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A87BBB-0EB1-41D8-B71A-E5C5B0A92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922891"/>
            <a:ext cx="5220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/>
              <a:t>Aileen Armstrong</a:t>
            </a:r>
          </a:p>
          <a:p>
            <a:r>
              <a:rPr lang="en-GB" sz="2600" dirty="0"/>
              <a:t>Senior Director, Company Performance and Price Controls</a:t>
            </a:r>
          </a:p>
        </p:txBody>
      </p:sp>
    </p:spTree>
    <p:extLst>
      <p:ext uri="{BB962C8B-B14F-4D97-AF65-F5344CB8AC3E}">
        <p14:creationId xmlns:p14="http://schemas.microsoft.com/office/powerpoint/2010/main" val="322623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A0574-F117-433D-BFF7-3F9E133C9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Challenges and ambitions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526D22-0F24-40A4-8F4F-1BF273B06F1D}"/>
              </a:ext>
            </a:extLst>
          </p:cNvPr>
          <p:cNvGrpSpPr/>
          <p:nvPr/>
        </p:nvGrpSpPr>
        <p:grpSpPr>
          <a:xfrm>
            <a:off x="1440000" y="900000"/>
            <a:ext cx="8576760" cy="4692787"/>
            <a:chOff x="1872000" y="900000"/>
            <a:chExt cx="8576760" cy="4692787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271E4BB-AB48-454A-BD73-122BA4D4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000" y="900000"/>
              <a:ext cx="7020000" cy="46927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B32EA9-7641-4A51-AADD-C8EE8489E666}"/>
                </a:ext>
              </a:extLst>
            </p:cNvPr>
            <p:cNvSpPr txBox="1"/>
            <p:nvPr/>
          </p:nvSpPr>
          <p:spPr>
            <a:xfrm>
              <a:off x="5904000" y="3420000"/>
              <a:ext cx="2052000" cy="49244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ub SemiBold" panose="00000700000000000000" pitchFamily="2" charset="-34"/>
                  <a:cs typeface="Krub SemiBold" panose="00000700000000000000" pitchFamily="2" charset="-34"/>
                </a:rPr>
                <a:t>Focusing</a:t>
              </a:r>
            </a:p>
            <a:p>
              <a:pPr algn="ctr"/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ub SemiBold" panose="00000700000000000000" pitchFamily="2" charset="-34"/>
                  <a:cs typeface="Krub SemiBold" panose="00000700000000000000" pitchFamily="2" charset="-34"/>
                </a:rPr>
                <a:t>on the long term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F856CF-CEC3-43EC-A712-EEE9F44DA242}"/>
                </a:ext>
              </a:extLst>
            </p:cNvPr>
            <p:cNvSpPr txBox="1"/>
            <p:nvPr/>
          </p:nvSpPr>
          <p:spPr>
            <a:xfrm>
              <a:off x="5904000" y="1260000"/>
              <a:ext cx="2052000" cy="8617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3595"/>
                  </a:solidFill>
                  <a:latin typeface="Krub SemiBold" panose="00000700000000000000" pitchFamily="2" charset="-34"/>
                  <a:cs typeface="Krub SemiBold" panose="00000700000000000000" pitchFamily="2" charset="-34"/>
                </a:rPr>
                <a:t>Reflecting a clearer understanding of customers and communities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42E90D-5F31-438C-9026-BB9835B22172}"/>
                </a:ext>
              </a:extLst>
            </p:cNvPr>
            <p:cNvSpPr txBox="1"/>
            <p:nvPr/>
          </p:nvSpPr>
          <p:spPr>
            <a:xfrm>
              <a:off x="3564000" y="3420000"/>
              <a:ext cx="2052000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>
                  <a:solidFill>
                    <a:srgbClr val="003595"/>
                  </a:solidFill>
                  <a:latin typeface="Krub SemiBold" panose="00000700000000000000" pitchFamily="2" charset="-34"/>
                  <a:cs typeface="Krub SemiBold" panose="00000700000000000000" pitchFamily="2" charset="-34"/>
                </a:rPr>
                <a:t>Delivering greater environmental and social value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D5BD44-B5EE-48C0-8B52-501BF2F23C73}"/>
                </a:ext>
              </a:extLst>
            </p:cNvPr>
            <p:cNvSpPr txBox="1"/>
            <p:nvPr/>
          </p:nvSpPr>
          <p:spPr>
            <a:xfrm>
              <a:off x="1872000" y="3672000"/>
              <a:ext cx="1404000" cy="18466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ts val="1600"/>
                </a:lnSpc>
                <a:spcBef>
                  <a:spcPts val="1600"/>
                </a:spcBef>
              </a:pPr>
              <a:r>
                <a:rPr lang="en-GB" sz="1400" dirty="0">
                  <a:solidFill>
                    <a:schemeClr val="accent6"/>
                  </a:solidFill>
                  <a:effectLst/>
                  <a:latin typeface="+mj-lt"/>
                  <a:ea typeface="Times New Roman" panose="02020603050405020304" pitchFamily="18" charset="0"/>
                  <a:cs typeface="Krub" panose="00000500000000000000" pitchFamily="2" charset="-34"/>
                </a:rPr>
                <a:t>Challenge: </a:t>
              </a:r>
              <a:r>
                <a:rPr lang="en-GB" sz="1400" dirty="0">
                  <a:solidFill>
                    <a:schemeClr val="bg2"/>
                  </a:solidFill>
                  <a:effectLst/>
                  <a:latin typeface="+mj-lt"/>
                  <a:ea typeface="Times New Roman" panose="02020603050405020304" pitchFamily="18" charset="0"/>
                  <a:cs typeface="Krub" panose="00000500000000000000" pitchFamily="2" charset="-34"/>
                </a:rPr>
                <a:t>Combatting climate change as well as protecting the environment and enhancing our natural resources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BB7C47-53B9-43F9-AD82-A6C6469FF77A}"/>
                </a:ext>
              </a:extLst>
            </p:cNvPr>
            <p:cNvSpPr txBox="1"/>
            <p:nvPr/>
          </p:nvSpPr>
          <p:spPr>
            <a:xfrm>
              <a:off x="8388000" y="1260000"/>
              <a:ext cx="1656000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400" dirty="0">
                  <a:solidFill>
                    <a:schemeClr val="accent6"/>
                  </a:solidFill>
                  <a:latin typeface="+mj-lt"/>
                  <a:ea typeface="Times New Roman" panose="02020603050405020304" pitchFamily="18" charset="0"/>
                  <a:cs typeface="Krub" panose="00000500000000000000" pitchFamily="2" charset="-34"/>
                </a:rPr>
                <a:t>Challenge: </a:t>
              </a:r>
              <a:br>
                <a:rPr lang="en-GB" sz="1400" dirty="0">
                  <a:solidFill>
                    <a:schemeClr val="bg2"/>
                  </a:solidFill>
                  <a:latin typeface="+mj-lt"/>
                  <a:ea typeface="Times New Roman" panose="02020603050405020304" pitchFamily="18" charset="0"/>
                  <a:cs typeface="Krub" panose="00000500000000000000" pitchFamily="2" charset="-34"/>
                </a:rPr>
              </a:br>
              <a:r>
                <a:rPr lang="en-GB" sz="1400" dirty="0">
                  <a:solidFill>
                    <a:schemeClr val="bg2"/>
                  </a:solidFill>
                  <a:latin typeface="+mj-lt"/>
                  <a:ea typeface="Times New Roman" panose="02020603050405020304" pitchFamily="18" charset="0"/>
                  <a:cs typeface="Krub" panose="00000500000000000000" pitchFamily="2" charset="-34"/>
                </a:rPr>
                <a:t>Affordability concerns</a:t>
              </a:r>
              <a:endParaRPr lang="en-GB" sz="14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F8B7E2-6A00-42C2-BB91-8DB6B9F512AE}"/>
                </a:ext>
              </a:extLst>
            </p:cNvPr>
            <p:cNvSpPr txBox="1"/>
            <p:nvPr/>
          </p:nvSpPr>
          <p:spPr>
            <a:xfrm>
              <a:off x="3816000" y="1260000"/>
              <a:ext cx="1728000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ts val="1600"/>
                </a:lnSpc>
                <a:spcBef>
                  <a:spcPts val="1600"/>
                </a:spcBef>
              </a:pPr>
              <a:r>
                <a:rPr lang="en-GB" sz="1400" dirty="0">
                  <a:solidFill>
                    <a:schemeClr val="accent6"/>
                  </a:solidFill>
                  <a:effectLst/>
                  <a:latin typeface="+mj-lt"/>
                  <a:ea typeface="Times New Roman" panose="02020603050405020304" pitchFamily="18" charset="0"/>
                  <a:cs typeface="Krub" panose="00000500000000000000" pitchFamily="2" charset="-34"/>
                </a:rPr>
                <a:t>Challenge: </a:t>
              </a:r>
              <a:br>
                <a:rPr lang="en-GB" sz="1400" dirty="0">
                  <a:solidFill>
                    <a:schemeClr val="bg2"/>
                  </a:solidFill>
                  <a:effectLst/>
                  <a:latin typeface="+mj-lt"/>
                  <a:ea typeface="Times New Roman" panose="02020603050405020304" pitchFamily="18" charset="0"/>
                  <a:cs typeface="Krub" panose="00000500000000000000" pitchFamily="2" charset="-34"/>
                </a:rPr>
              </a:br>
              <a:r>
                <a:rPr lang="en-GB" sz="1400" dirty="0">
                  <a:solidFill>
                    <a:schemeClr val="bg2"/>
                  </a:solidFill>
                  <a:effectLst/>
                  <a:latin typeface="+mj-lt"/>
                  <a:ea typeface="Times New Roman" panose="02020603050405020304" pitchFamily="18" charset="0"/>
                  <a:cs typeface="Krub" panose="00000500000000000000" pitchFamily="2" charset="-34"/>
                </a:rPr>
                <a:t>Rising customer expectations</a:t>
              </a:r>
            </a:p>
          </p:txBody>
        </p:sp>
        <p:pic>
          <p:nvPicPr>
            <p:cNvPr id="12" name="Picture 11" descr="A picture containing text, sign, stop, outdoor&#10;&#10;Description automatically generated">
              <a:extLst>
                <a:ext uri="{FF2B5EF4-FFF2-40B4-BE49-F238E27FC236}">
                  <a16:creationId xmlns:a16="http://schemas.microsoft.com/office/drawing/2014/main" id="{9DCA460F-DC3A-4C3A-AB40-F29E4EC5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000" y="2211541"/>
              <a:ext cx="720000" cy="7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E315F4-6B05-41DB-8C43-D92CA8A9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000" y="4572000"/>
              <a:ext cx="792000" cy="7920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4B3A0B-A308-44DD-93BA-2A1A5AA3E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98605" y="4482000"/>
              <a:ext cx="936000" cy="936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34F3E1-2DF0-42B8-A18C-A0B9236F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2000" y="2175541"/>
              <a:ext cx="792000" cy="792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878213-6B04-490A-9806-095515592342}"/>
                </a:ext>
              </a:extLst>
            </p:cNvPr>
            <p:cNvSpPr txBox="1"/>
            <p:nvPr/>
          </p:nvSpPr>
          <p:spPr>
            <a:xfrm>
              <a:off x="8208000" y="3420000"/>
              <a:ext cx="2052000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3595"/>
                  </a:solidFill>
                  <a:latin typeface="Krub SemiBold" panose="00000700000000000000" pitchFamily="2" charset="-34"/>
                  <a:cs typeface="Krub SemiBold" panose="00000700000000000000" pitchFamily="2" charset="-34"/>
                </a:rPr>
                <a:t>Driving improvements through efficiency and innovation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153C3808-0264-4B2C-91EF-B864FC1B1A41}"/>
                </a:ext>
              </a:extLst>
            </p:cNvPr>
            <p:cNvSpPr/>
            <p:nvPr/>
          </p:nvSpPr>
          <p:spPr>
            <a:xfrm>
              <a:off x="3516000" y="900000"/>
              <a:ext cx="2208000" cy="288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18E3DD5-CC0F-4DF8-AAC7-A641C0F0247F}"/>
                </a:ext>
              </a:extLst>
            </p:cNvPr>
            <p:cNvSpPr/>
            <p:nvPr/>
          </p:nvSpPr>
          <p:spPr>
            <a:xfrm rot="5400000">
              <a:off x="2635033" y="2137335"/>
              <a:ext cx="1875453" cy="288000"/>
            </a:xfrm>
            <a:prstGeom prst="rightArrow">
              <a:avLst/>
            </a:prstGeom>
            <a:solidFill>
              <a:srgbClr val="B9D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216DC11B-A8E4-4C96-A963-64F80AE4B44C}"/>
                </a:ext>
              </a:extLst>
            </p:cNvPr>
            <p:cNvSpPr/>
            <p:nvPr/>
          </p:nvSpPr>
          <p:spPr>
            <a:xfrm>
              <a:off x="1872000" y="3240000"/>
              <a:ext cx="1548000" cy="288000"/>
            </a:xfrm>
            <a:prstGeom prst="rightArrow">
              <a:avLst/>
            </a:prstGeom>
            <a:solidFill>
              <a:srgbClr val="B9D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2BA917F2-9C56-4F2D-ADBF-C1EF00FE4685}"/>
                </a:ext>
              </a:extLst>
            </p:cNvPr>
            <p:cNvSpPr/>
            <p:nvPr/>
          </p:nvSpPr>
          <p:spPr>
            <a:xfrm rot="10800000">
              <a:off x="8136000" y="900000"/>
              <a:ext cx="2220000" cy="288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A632DFE5-48A4-4F6F-ADB9-ADD0C1E0CF1D}"/>
                </a:ext>
              </a:extLst>
            </p:cNvPr>
            <p:cNvSpPr/>
            <p:nvPr/>
          </p:nvSpPr>
          <p:spPr>
            <a:xfrm rot="5400000">
              <a:off x="9367033" y="2137334"/>
              <a:ext cx="1875454" cy="28800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619850E-4E0A-42D1-A3D8-0928010267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72000"/>
            <a:ext cx="76787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9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CB6F0-100C-476C-80AB-CDAE7E4C6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Methodology for PR24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EFF25A0-6F86-49B7-A964-5CE457269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953"/>
          <a:stretch/>
        </p:blipFill>
        <p:spPr>
          <a:xfrm rot="180000">
            <a:off x="4824000" y="288000"/>
            <a:ext cx="4248000" cy="592969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032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FD5D4E-1155-48F5-9CF0-F94EF356D8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Encouraging quality and ambitious business plans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14536D-48D6-40DD-88BA-39B8D1017B94}"/>
              </a:ext>
            </a:extLst>
          </p:cNvPr>
          <p:cNvGrpSpPr/>
          <p:nvPr/>
        </p:nvGrpSpPr>
        <p:grpSpPr>
          <a:xfrm>
            <a:off x="432000" y="900000"/>
            <a:ext cx="11332438" cy="5376243"/>
            <a:chOff x="261066" y="851078"/>
            <a:chExt cx="11332438" cy="537624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DB0C94-C7AE-4A27-9192-D5A81C190963}"/>
                </a:ext>
              </a:extLst>
            </p:cNvPr>
            <p:cNvCxnSpPr>
              <a:cxnSpLocks/>
            </p:cNvCxnSpPr>
            <p:nvPr/>
          </p:nvCxnSpPr>
          <p:spPr>
            <a:xfrm>
              <a:off x="4136668" y="2696570"/>
              <a:ext cx="1765123" cy="2738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93EEBD-59FD-4E57-92FA-0904B172BAEE}"/>
                </a:ext>
              </a:extLst>
            </p:cNvPr>
            <p:cNvGrpSpPr/>
            <p:nvPr/>
          </p:nvGrpSpPr>
          <p:grpSpPr>
            <a:xfrm rot="10800000" flipV="1">
              <a:off x="1177192" y="2696570"/>
              <a:ext cx="1511555" cy="1054528"/>
              <a:chOff x="3855881" y="1326054"/>
              <a:chExt cx="1664796" cy="771111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57013E9-CA64-4062-A362-79C3E6BF9D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55881" y="1326054"/>
                <a:ext cx="1664796" cy="0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18912FC-6412-442E-A57B-41BA243BDC6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12897" y="1326054"/>
                <a:ext cx="0" cy="77111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513CA9-4D82-4EA6-AC87-194DB97C94F0}"/>
                </a:ext>
              </a:extLst>
            </p:cNvPr>
            <p:cNvSpPr txBox="1"/>
            <p:nvPr/>
          </p:nvSpPr>
          <p:spPr>
            <a:xfrm>
              <a:off x="884889" y="2358207"/>
              <a:ext cx="648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+mj-lt"/>
                </a:rPr>
                <a:t>YES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323909-151E-45DC-9E17-D35E1125026E}"/>
                </a:ext>
              </a:extLst>
            </p:cNvPr>
            <p:cNvSpPr txBox="1"/>
            <p:nvPr/>
          </p:nvSpPr>
          <p:spPr>
            <a:xfrm>
              <a:off x="848889" y="5862346"/>
              <a:ext cx="684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+mj-lt"/>
                </a:rPr>
                <a:t>NO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053293-C28D-45DD-9AFF-39AA13E6EAA9}"/>
                </a:ext>
              </a:extLst>
            </p:cNvPr>
            <p:cNvGrpSpPr/>
            <p:nvPr/>
          </p:nvGrpSpPr>
          <p:grpSpPr>
            <a:xfrm rot="10800000">
              <a:off x="1175450" y="4642807"/>
              <a:ext cx="4739896" cy="1115894"/>
              <a:chOff x="3855881" y="1326054"/>
              <a:chExt cx="1664796" cy="771112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A437765-40EA-4709-86EC-E3D50E27BC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55881" y="1326054"/>
                <a:ext cx="1664796" cy="0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F936AED-32B9-48FC-A1E0-FF2714A3BC6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17944" y="1326055"/>
                <a:ext cx="0" cy="77111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394FB0-25B8-4333-8176-F60F86BA84DC}"/>
                </a:ext>
              </a:extLst>
            </p:cNvPr>
            <p:cNvSpPr/>
            <p:nvPr/>
          </p:nvSpPr>
          <p:spPr>
            <a:xfrm>
              <a:off x="261066" y="3751099"/>
              <a:ext cx="2155050" cy="864000"/>
            </a:xfrm>
            <a:prstGeom prst="rect">
              <a:avLst/>
            </a:prstGeom>
            <a:solidFill>
              <a:srgbClr val="006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GB" sz="1600" b="1" dirty="0">
                  <a:solidFill>
                    <a:schemeClr val="tx1"/>
                  </a:solidFill>
                </a:rPr>
              </a:br>
              <a:br>
                <a:rPr lang="en-GB" sz="1600" b="1" dirty="0">
                  <a:solidFill>
                    <a:schemeClr val="tx1"/>
                  </a:solidFill>
                </a:rPr>
              </a:br>
              <a:br>
                <a:rPr lang="en-GB" sz="1600" b="1" dirty="0">
                  <a:solidFill>
                    <a:schemeClr val="tx1"/>
                  </a:solidFill>
                </a:rPr>
              </a:br>
              <a:r>
                <a:rPr lang="en-GB" sz="1600" dirty="0">
                  <a:solidFill>
                    <a:schemeClr val="tx1"/>
                  </a:solidFill>
                </a:rPr>
                <a:t>Is the plan of sufficient </a:t>
              </a:r>
              <a:r>
                <a:rPr lang="en-GB" sz="1600" dirty="0">
                  <a:solidFill>
                    <a:schemeClr val="tx1"/>
                  </a:solidFill>
                  <a:latin typeface="+mj-lt"/>
                </a:rPr>
                <a:t>quality?</a:t>
              </a:r>
            </a:p>
            <a:p>
              <a:pPr algn="ctr"/>
              <a:br>
                <a:rPr lang="en-GB" sz="1600" b="1" dirty="0">
                  <a:solidFill>
                    <a:schemeClr val="tx1"/>
                  </a:solidFill>
                </a:rPr>
              </a:br>
              <a:br>
                <a:rPr lang="en-GB" sz="1600" b="1" dirty="0">
                  <a:solidFill>
                    <a:schemeClr val="tx1"/>
                  </a:solidFill>
                </a:rPr>
              </a:b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2EBDF4-86DA-4F9E-A596-8141B2AFB5F6}"/>
                </a:ext>
              </a:extLst>
            </p:cNvPr>
            <p:cNvSpPr/>
            <p:nvPr/>
          </p:nvSpPr>
          <p:spPr>
            <a:xfrm>
              <a:off x="5905504" y="851078"/>
              <a:ext cx="5688000" cy="120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2"/>
                  </a:solidFill>
                  <a:latin typeface="+mj-lt"/>
                </a:rPr>
                <a:t>Outstanding</a:t>
              </a:r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300" dirty="0">
                  <a:solidFill>
                    <a:schemeClr val="bg1"/>
                  </a:solidFill>
                </a:rPr>
                <a:t>– sets the bar for others</a:t>
              </a:r>
            </a:p>
            <a:p>
              <a:pPr algn="ctr"/>
              <a:endParaRPr lang="en-GB" sz="1300" b="1" dirty="0">
                <a:solidFill>
                  <a:schemeClr val="accent4"/>
                </a:solidFill>
              </a:endParaRP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+ 30 bps </a:t>
              </a:r>
              <a:r>
                <a:rPr lang="en-GB" sz="1300" dirty="0">
                  <a:solidFill>
                    <a:schemeClr val="bg1"/>
                  </a:solidFill>
                </a:rPr>
                <a:t>return on reg. equity reward</a:t>
              </a: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Protection from reductions </a:t>
              </a:r>
              <a:r>
                <a:rPr lang="en-GB" sz="1300" dirty="0">
                  <a:solidFill>
                    <a:schemeClr val="bg1"/>
                  </a:solidFill>
                </a:rPr>
                <a:t>in allowed return and base cost allowance</a:t>
              </a: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50:50 cost sharing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776B40-A4CC-46A7-A1DC-02C5BD518B8A}"/>
                </a:ext>
              </a:extLst>
            </p:cNvPr>
            <p:cNvSpPr/>
            <p:nvPr/>
          </p:nvSpPr>
          <p:spPr>
            <a:xfrm>
              <a:off x="5905504" y="2214355"/>
              <a:ext cx="5688000" cy="120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2"/>
                  </a:solidFill>
                  <a:latin typeface="+mj-lt"/>
                </a:rPr>
                <a:t>Standard</a:t>
              </a:r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300" dirty="0">
                  <a:solidFill>
                    <a:schemeClr val="bg1"/>
                  </a:solidFill>
                </a:rPr>
                <a:t>– generally good</a:t>
              </a:r>
            </a:p>
            <a:p>
              <a:pPr algn="ctr"/>
              <a:endParaRPr lang="en-GB" sz="13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0 to + 10 bps </a:t>
              </a:r>
              <a:r>
                <a:rPr lang="en-GB" sz="1300" dirty="0">
                  <a:solidFill>
                    <a:schemeClr val="bg1"/>
                  </a:solidFill>
                </a:rPr>
                <a:t>return on reg. equity reward</a:t>
              </a: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50:50 cost sharing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29A443-FBED-45CF-8B2F-93BC75C96CDB}"/>
                </a:ext>
              </a:extLst>
            </p:cNvPr>
            <p:cNvSpPr/>
            <p:nvPr/>
          </p:nvSpPr>
          <p:spPr>
            <a:xfrm>
              <a:off x="5905504" y="3618842"/>
              <a:ext cx="5688000" cy="1202400"/>
            </a:xfrm>
            <a:prstGeom prst="rect">
              <a:avLst/>
            </a:prstGeom>
            <a:solidFill>
              <a:srgbClr val="FFC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2"/>
                  </a:solidFill>
                  <a:latin typeface="+mj-lt"/>
                </a:rPr>
                <a:t>Lacking ambition </a:t>
              </a:r>
              <a:r>
                <a:rPr lang="en-GB" sz="1300" dirty="0">
                  <a:solidFill>
                    <a:schemeClr val="bg1"/>
                  </a:solidFill>
                </a:rPr>
                <a:t>– improvements required</a:t>
              </a:r>
            </a:p>
            <a:p>
              <a:pPr algn="ctr"/>
              <a:endParaRPr lang="en-GB" sz="1300" dirty="0">
                <a:solidFill>
                  <a:schemeClr val="accent6"/>
                </a:solidFill>
              </a:endParaRP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Up to - 30 bps </a:t>
              </a:r>
              <a:r>
                <a:rPr lang="en-GB" sz="1300" dirty="0">
                  <a:solidFill>
                    <a:schemeClr val="bg1"/>
                  </a:solidFill>
                </a:rPr>
                <a:t>return on reg. equity penalty </a:t>
              </a: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55:45 cost sharing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9EB370-5C6F-45ED-B7E3-7DCA44556FBE}"/>
                </a:ext>
              </a:extLst>
            </p:cNvPr>
            <p:cNvSpPr/>
            <p:nvPr/>
          </p:nvSpPr>
          <p:spPr>
            <a:xfrm>
              <a:off x="5905504" y="5023329"/>
              <a:ext cx="5688000" cy="12039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2"/>
                  </a:solidFill>
                  <a:latin typeface="+mj-lt"/>
                </a:rPr>
                <a:t>Inadequate</a:t>
              </a:r>
              <a:r>
                <a:rPr lang="en-GB" sz="1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300" dirty="0">
                  <a:solidFill>
                    <a:schemeClr val="bg1"/>
                  </a:solidFill>
                </a:rPr>
                <a:t>– significant improvements required</a:t>
              </a:r>
            </a:p>
            <a:p>
              <a:pPr algn="ctr"/>
              <a:endParaRPr lang="en-GB" sz="1300" b="1" dirty="0">
                <a:solidFill>
                  <a:schemeClr val="accent6"/>
                </a:solidFill>
              </a:endParaRP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- 30 bps </a:t>
              </a:r>
              <a:r>
                <a:rPr lang="en-GB" sz="1300" dirty="0">
                  <a:solidFill>
                    <a:schemeClr val="bg1"/>
                  </a:solidFill>
                </a:rPr>
                <a:t>return on reg. equity penalty</a:t>
              </a:r>
            </a:p>
            <a:p>
              <a:pPr algn="ctr"/>
              <a:r>
                <a:rPr lang="en-GB" sz="1300" dirty="0">
                  <a:solidFill>
                    <a:schemeClr val="bg2"/>
                  </a:solidFill>
                  <a:latin typeface="+mj-lt"/>
                </a:rPr>
                <a:t>60:40 cost sharing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4B451EF7-1742-4C60-927C-EE09BFC11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6668" y="1478371"/>
              <a:ext cx="1772906" cy="121819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C55DA09E-C3FD-4C44-BF47-B847ACECC240}"/>
                </a:ext>
              </a:extLst>
            </p:cNvPr>
            <p:cNvCxnSpPr>
              <a:cxnSpLocks/>
            </p:cNvCxnSpPr>
            <p:nvPr/>
          </p:nvCxnSpPr>
          <p:spPr>
            <a:xfrm>
              <a:off x="4136668" y="2696570"/>
              <a:ext cx="1765123" cy="1209589"/>
            </a:xfrm>
            <a:prstGeom prst="bentConnector3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9312BD-F722-4D87-81B1-3A775743F87C}"/>
                </a:ext>
              </a:extLst>
            </p:cNvPr>
            <p:cNvSpPr/>
            <p:nvPr/>
          </p:nvSpPr>
          <p:spPr>
            <a:xfrm>
              <a:off x="2705873" y="2268461"/>
              <a:ext cx="2155050" cy="864431"/>
            </a:xfrm>
            <a:prstGeom prst="rect">
              <a:avLst/>
            </a:prstGeom>
            <a:solidFill>
              <a:srgbClr val="006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How </a:t>
              </a:r>
              <a:r>
                <a:rPr lang="en-GB" sz="1600" dirty="0">
                  <a:solidFill>
                    <a:schemeClr val="tx1"/>
                  </a:solidFill>
                  <a:latin typeface="+mj-lt"/>
                </a:rPr>
                <a:t>ambitious</a:t>
              </a:r>
              <a:r>
                <a:rPr lang="en-GB" sz="1600" dirty="0">
                  <a:solidFill>
                    <a:schemeClr val="tx1"/>
                  </a:solidFill>
                </a:rPr>
                <a:t> is the plan?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5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9A53-C0E3-48C3-A489-C52F031B6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3446" y="205108"/>
            <a:ext cx="11112000" cy="432000"/>
          </a:xfrm>
        </p:spPr>
        <p:txBody>
          <a:bodyPr/>
          <a:lstStyle/>
          <a:p>
            <a:r>
              <a:rPr lang="en-GB" dirty="0"/>
              <a:t>Outcomes – proposed common performance commitments for PR24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50C315-72D1-4409-BE61-479D47A78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81653"/>
              </p:ext>
            </p:extLst>
          </p:nvPr>
        </p:nvGraphicFramePr>
        <p:xfrm>
          <a:off x="1080000" y="900000"/>
          <a:ext cx="9855479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522">
                  <a:extLst>
                    <a:ext uri="{9D8B030D-6E8A-4147-A177-3AD203B41FA5}">
                      <a16:colId xmlns:a16="http://schemas.microsoft.com/office/drawing/2014/main" val="2941803896"/>
                    </a:ext>
                  </a:extLst>
                </a:gridCol>
                <a:gridCol w="2799184">
                  <a:extLst>
                    <a:ext uri="{9D8B030D-6E8A-4147-A177-3AD203B41FA5}">
                      <a16:colId xmlns:a16="http://schemas.microsoft.com/office/drawing/2014/main" val="2305575341"/>
                    </a:ext>
                  </a:extLst>
                </a:gridCol>
                <a:gridCol w="2637454">
                  <a:extLst>
                    <a:ext uri="{9D8B030D-6E8A-4147-A177-3AD203B41FA5}">
                      <a16:colId xmlns:a16="http://schemas.microsoft.com/office/drawing/2014/main" val="3792325246"/>
                    </a:ext>
                  </a:extLst>
                </a:gridCol>
                <a:gridCol w="2718319">
                  <a:extLst>
                    <a:ext uri="{9D8B030D-6E8A-4147-A177-3AD203B41FA5}">
                      <a16:colId xmlns:a16="http://schemas.microsoft.com/office/drawing/2014/main" val="4179912610"/>
                    </a:ext>
                  </a:extLst>
                </a:gridCol>
              </a:tblGrid>
              <a:tr h="241387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Water and wastewater 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Water only</a:t>
                      </a:r>
                      <a:endParaRPr lang="en-GB" sz="14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Wastewater only </a:t>
                      </a:r>
                      <a:endParaRPr lang="en-GB" sz="14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60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Customers receiving excellent service every day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C-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D-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highlight>
                          <a:srgbClr val="FFC3B8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BR-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MeX</a:t>
                      </a:r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 [for English companies] </a:t>
                      </a:r>
                    </a:p>
                    <a:p>
                      <a:endParaRPr lang="en-GB" sz="1400" b="0" i="0" u="none" strike="noStrike" kern="1200" baseline="0" dirty="0">
                        <a:solidFill>
                          <a:schemeClr val="bg2"/>
                        </a:solidFill>
                        <a:highlight>
                          <a:srgbClr val="FFC3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customer satisfaction [for Welsh companies] 	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 supply interruptions </a:t>
                      </a:r>
                    </a:p>
                    <a:p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Compliance risk index (CRI) </a:t>
                      </a:r>
                    </a:p>
                    <a:p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 contacts about water quality 	</a:t>
                      </a:r>
                    </a:p>
                    <a:p>
                      <a:endParaRPr lang="en-GB" sz="1400" dirty="0"/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 sewer flooding </a:t>
                      </a:r>
                    </a:p>
                    <a:p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 sewer flooding 	</a:t>
                      </a:r>
                    </a:p>
                    <a:p>
                      <a:endParaRPr lang="en-GB" sz="1400" dirty="0"/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0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Environmental outcomes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Biodiversity</a:t>
                      </a:r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FF00"/>
                          </a:highligh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  <a:p>
                      <a:endParaRPr lang="en-GB" sz="1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Leakage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capita consumption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Business demand</a:t>
                      </a:r>
                    </a:p>
                    <a:p>
                      <a:endParaRPr lang="en-GB" sz="1400" b="0" i="0" u="none" strike="noStrike" kern="1200" baseline="0" dirty="0">
                        <a:solidFill>
                          <a:schemeClr val="bg2"/>
                        </a:solidFill>
                        <a:highlight>
                          <a:srgbClr val="FFC3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Operational greenhouse gas emissions – water 	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Pollution incidents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Serious pollution incidents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Discharge compliance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Bathing water quality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River water quality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Storm overflows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bg2"/>
                          </a:solidFill>
                          <a:highlight>
                            <a:srgbClr val="FFC3B8"/>
                          </a:highlight>
                          <a:latin typeface="+mj-lt"/>
                          <a:ea typeface="+mn-ea"/>
                          <a:cs typeface="+mn-cs"/>
                        </a:rPr>
                        <a:t>Operational greenhouse gas emissions – wastewater 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4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Asset health </a:t>
                      </a:r>
                      <a:endParaRPr lang="en-GB" sz="1400" b="0" i="0" u="none" strike="noStrike" kern="1200" baseline="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Mains repairs 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Unplanned outage 	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Sewer collapses 	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921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271A40-452A-4FA1-908B-CA72EE0B6139}"/>
              </a:ext>
            </a:extLst>
          </p:cNvPr>
          <p:cNvSpPr txBox="1"/>
          <p:nvPr/>
        </p:nvSpPr>
        <p:spPr>
          <a:xfrm>
            <a:off x="1080000" y="5904000"/>
            <a:ext cx="8202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New performance commitments highlighted in </a:t>
            </a:r>
            <a:r>
              <a:rPr lang="en-GB" sz="1400" dirty="0">
                <a:solidFill>
                  <a:schemeClr val="bg2"/>
                </a:solidFill>
                <a:highlight>
                  <a:srgbClr val="FFC3B8"/>
                </a:highlight>
                <a:latin typeface="+mj-lt"/>
              </a:rPr>
              <a:t>bold</a:t>
            </a:r>
            <a:r>
              <a:rPr lang="en-GB" sz="1400" dirty="0">
                <a:solidFill>
                  <a:schemeClr val="bg1"/>
                </a:solidFill>
              </a:rPr>
              <a:t>. All measures financially incentivised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AB956-7CA3-4E6B-A4FC-2705A5F4AF1A}"/>
              </a:ext>
            </a:extLst>
          </p:cNvPr>
          <p:cNvSpPr txBox="1"/>
          <p:nvPr/>
        </p:nvSpPr>
        <p:spPr>
          <a:xfrm>
            <a:off x="5374481" y="3216480"/>
            <a:ext cx="292894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5000" b="0" i="0" u="none" strike="noStrike" kern="1200" baseline="0" dirty="0">
                <a:solidFill>
                  <a:schemeClr val="bg2"/>
                </a:solidFill>
                <a:ea typeface="+mn-ea"/>
                <a:cs typeface="+mn-cs"/>
              </a:rPr>
              <a:t>{</a:t>
            </a:r>
            <a:endParaRPr lang="en-GB" sz="50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831A-27E8-4344-AB33-3F3FC63D0C32}"/>
              </a:ext>
            </a:extLst>
          </p:cNvPr>
          <p:cNvSpPr txBox="1"/>
          <p:nvPr/>
        </p:nvSpPr>
        <p:spPr>
          <a:xfrm>
            <a:off x="7546181" y="3216480"/>
            <a:ext cx="292894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5000" b="0" i="0" u="none" strike="noStrike" kern="1200" baseline="0" dirty="0">
                <a:solidFill>
                  <a:schemeClr val="bg2"/>
                </a:solidFill>
                <a:ea typeface="+mn-ea"/>
                <a:cs typeface="+mn-cs"/>
              </a:rPr>
              <a:t>}</a:t>
            </a:r>
            <a:endParaRPr lang="en-GB" sz="5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7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EE1AF-11D9-4EAF-B033-228FBBAB2D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+mj-lt"/>
              </a:rPr>
              <a:t>Aggregate sharing mechanisms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79AC-CFA7-4AE8-96A5-1A6749151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Incentivising good outcomes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3E801B-9438-443C-A6C8-794669161FA6}"/>
              </a:ext>
            </a:extLst>
          </p:cNvPr>
          <p:cNvCxnSpPr>
            <a:cxnSpLocks/>
          </p:cNvCxnSpPr>
          <p:nvPr/>
        </p:nvCxnSpPr>
        <p:spPr>
          <a:xfrm>
            <a:off x="5618457" y="1348814"/>
            <a:ext cx="16133" cy="450102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B3DAC9-8827-46D9-B81C-5FA85CB63F38}"/>
              </a:ext>
            </a:extLst>
          </p:cNvPr>
          <p:cNvCxnSpPr>
            <a:cxnSpLocks/>
          </p:cNvCxnSpPr>
          <p:nvPr/>
        </p:nvCxnSpPr>
        <p:spPr>
          <a:xfrm flipH="1">
            <a:off x="2639534" y="3624580"/>
            <a:ext cx="602514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5D5757-AF54-4E56-89F8-EB757B1792A2}"/>
              </a:ext>
            </a:extLst>
          </p:cNvPr>
          <p:cNvCxnSpPr>
            <a:cxnSpLocks/>
          </p:cNvCxnSpPr>
          <p:nvPr/>
        </p:nvCxnSpPr>
        <p:spPr>
          <a:xfrm flipH="1">
            <a:off x="5618922" y="3624580"/>
            <a:ext cx="136826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1C7334-1AE3-4C64-904A-F2B4B171C0D3}"/>
              </a:ext>
            </a:extLst>
          </p:cNvPr>
          <p:cNvCxnSpPr>
            <a:cxnSpLocks/>
          </p:cNvCxnSpPr>
          <p:nvPr/>
        </p:nvCxnSpPr>
        <p:spPr>
          <a:xfrm flipH="1" flipV="1">
            <a:off x="8331942" y="4859250"/>
            <a:ext cx="266367" cy="99059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0EC97D-CA25-4988-96A0-314691585E0D}"/>
              </a:ext>
            </a:extLst>
          </p:cNvPr>
          <p:cNvSpPr txBox="1"/>
          <p:nvPr/>
        </p:nvSpPr>
        <p:spPr>
          <a:xfrm>
            <a:off x="5743587" y="1351834"/>
            <a:ext cx="32557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  <a:latin typeface="+mj-lt"/>
              </a:rPr>
              <a:t>Customer share of underperformance payments (cumulative, 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0EFBC-1E3A-469B-A95B-84A22A1CA8A4}"/>
              </a:ext>
            </a:extLst>
          </p:cNvPr>
          <p:cNvSpPr txBox="1"/>
          <p:nvPr/>
        </p:nvSpPr>
        <p:spPr>
          <a:xfrm>
            <a:off x="1899655" y="3528539"/>
            <a:ext cx="6596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  <a:latin typeface="+mj-lt"/>
              </a:rPr>
              <a:t>% RoRE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EC96D3-28C8-44F5-A745-ABAD0E91B6DD}"/>
              </a:ext>
            </a:extLst>
          </p:cNvPr>
          <p:cNvCxnSpPr>
            <a:cxnSpLocks/>
          </p:cNvCxnSpPr>
          <p:nvPr/>
        </p:nvCxnSpPr>
        <p:spPr>
          <a:xfrm flipH="1">
            <a:off x="4250655" y="3624580"/>
            <a:ext cx="136826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6B356-6B0D-4FB3-858E-42F549F93FC0}"/>
              </a:ext>
            </a:extLst>
          </p:cNvPr>
          <p:cNvCxnSpPr>
            <a:cxnSpLocks/>
          </p:cNvCxnSpPr>
          <p:nvPr/>
        </p:nvCxnSpPr>
        <p:spPr>
          <a:xfrm flipH="1" flipV="1">
            <a:off x="2898057" y="2369224"/>
            <a:ext cx="1352598" cy="12479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102319-4E81-446D-BA2C-6636BCF0E77D}"/>
              </a:ext>
            </a:extLst>
          </p:cNvPr>
          <p:cNvSpPr txBox="1"/>
          <p:nvPr/>
        </p:nvSpPr>
        <p:spPr>
          <a:xfrm>
            <a:off x="4247361" y="3701641"/>
            <a:ext cx="5622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>
                <a:solidFill>
                  <a:schemeClr val="bg2"/>
                </a:solidFill>
                <a:latin typeface="+mj-lt"/>
              </a:rPr>
              <a:t>-3%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09E6C-E7D2-4011-98C4-3D8FC50FFC50}"/>
              </a:ext>
            </a:extLst>
          </p:cNvPr>
          <p:cNvSpPr txBox="1"/>
          <p:nvPr/>
        </p:nvSpPr>
        <p:spPr>
          <a:xfrm>
            <a:off x="2906529" y="3700574"/>
            <a:ext cx="6596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>
                <a:solidFill>
                  <a:schemeClr val="bg2"/>
                </a:solidFill>
                <a:latin typeface="+mj-lt"/>
              </a:rPr>
              <a:t>-5%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80031D-AD1E-4A3A-ABCF-6E4B71C2AFD1}"/>
              </a:ext>
            </a:extLst>
          </p:cNvPr>
          <p:cNvSpPr txBox="1"/>
          <p:nvPr/>
        </p:nvSpPr>
        <p:spPr>
          <a:xfrm>
            <a:off x="6417118" y="3691580"/>
            <a:ext cx="5622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>
                <a:solidFill>
                  <a:schemeClr val="bg2"/>
                </a:solidFill>
                <a:latin typeface="+mj-lt"/>
              </a:rPr>
              <a:t>+3%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D0F76D-923E-4FE5-83F0-F7FEF283D288}"/>
              </a:ext>
            </a:extLst>
          </p:cNvPr>
          <p:cNvSpPr txBox="1"/>
          <p:nvPr/>
        </p:nvSpPr>
        <p:spPr>
          <a:xfrm>
            <a:off x="7769716" y="3689845"/>
            <a:ext cx="5622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>
                <a:solidFill>
                  <a:schemeClr val="bg2"/>
                </a:solidFill>
                <a:latin typeface="+mj-lt"/>
              </a:rPr>
              <a:t>+5%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E6C8F-01A7-4029-807D-C6FB483E2E14}"/>
              </a:ext>
            </a:extLst>
          </p:cNvPr>
          <p:cNvSpPr txBox="1"/>
          <p:nvPr/>
        </p:nvSpPr>
        <p:spPr>
          <a:xfrm>
            <a:off x="1899655" y="5285450"/>
            <a:ext cx="31674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  <a:latin typeface="+mj-lt"/>
              </a:rPr>
              <a:t>Customer share of outperformance payments (cumulative, £)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4BFA31-2961-487A-B615-89CB91F2A4E6}"/>
              </a:ext>
            </a:extLst>
          </p:cNvPr>
          <p:cNvCxnSpPr>
            <a:cxnSpLocks/>
          </p:cNvCxnSpPr>
          <p:nvPr/>
        </p:nvCxnSpPr>
        <p:spPr>
          <a:xfrm flipH="1" flipV="1">
            <a:off x="6979344" y="3617164"/>
            <a:ext cx="1352598" cy="12479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26AADD-C818-44D9-B4BE-E2B58A7168D4}"/>
              </a:ext>
            </a:extLst>
          </p:cNvPr>
          <p:cNvCxnSpPr>
            <a:cxnSpLocks/>
          </p:cNvCxnSpPr>
          <p:nvPr/>
        </p:nvCxnSpPr>
        <p:spPr>
          <a:xfrm flipH="1" flipV="1">
            <a:off x="2639534" y="1378631"/>
            <a:ext cx="266367" cy="9905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5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02237D1-D943-4EFC-9132-7F05DD062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487"/>
            <a:ext cx="12192000" cy="97052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F41479-2E6A-48D5-A863-BA5109F905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Efficiency is critical to affordability</a:t>
            </a:r>
          </a:p>
          <a:p>
            <a:endParaRPr lang="en-GB" dirty="0"/>
          </a:p>
          <a:p>
            <a:r>
              <a:rPr lang="en-GB" dirty="0"/>
              <a:t>Building on our PR19 approach to cost assessment</a:t>
            </a:r>
          </a:p>
          <a:p>
            <a:endParaRPr lang="en-GB" dirty="0"/>
          </a:p>
          <a:p>
            <a:r>
              <a:rPr lang="en-GB" dirty="0"/>
              <a:t>Greater use of benchmarking in our assessment of </a:t>
            </a:r>
            <a:br>
              <a:rPr lang="en-GB" dirty="0"/>
            </a:br>
            <a:r>
              <a:rPr lang="en-GB" dirty="0"/>
              <a:t>enhancement expenditure</a:t>
            </a:r>
          </a:p>
          <a:p>
            <a:endParaRPr lang="en-GB" dirty="0"/>
          </a:p>
          <a:p>
            <a:r>
              <a:rPr lang="en-GB" dirty="0"/>
              <a:t>Rapid improvements needed in the use of storm overflows</a:t>
            </a:r>
          </a:p>
          <a:p>
            <a:endParaRPr lang="en-GB" dirty="0"/>
          </a:p>
          <a:p>
            <a:r>
              <a:rPr lang="en-GB" dirty="0"/>
              <a:t>Progress on net zero and greenhouse gas emissions</a:t>
            </a:r>
          </a:p>
          <a:p>
            <a:endParaRPr lang="en-GB" dirty="0"/>
          </a:p>
          <a:p>
            <a:r>
              <a:rPr lang="en-GB" dirty="0"/>
              <a:t>Greater certainty around funding for nature-based solutions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C1CCC-F141-4D6E-8EDD-5A93E1374B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Costs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8CB873-BF59-4181-811B-597B555588C0}"/>
              </a:ext>
            </a:extLst>
          </p:cNvPr>
          <p:cNvGrpSpPr/>
          <p:nvPr/>
        </p:nvGrpSpPr>
        <p:grpSpPr>
          <a:xfrm>
            <a:off x="1604369" y="3833232"/>
            <a:ext cx="1441106" cy="1368000"/>
            <a:chOff x="1644000" y="3244153"/>
            <a:chExt cx="1441106" cy="1368000"/>
          </a:xfrm>
        </p:grpSpPr>
        <p:pic>
          <p:nvPicPr>
            <p:cNvPr id="4" name="Picture 3" descr="A picture containing text, sign, stop, outdoor&#10;&#10;Description automatically generated">
              <a:extLst>
                <a:ext uri="{FF2B5EF4-FFF2-40B4-BE49-F238E27FC236}">
                  <a16:creationId xmlns:a16="http://schemas.microsoft.com/office/drawing/2014/main" id="{AAA8978B-407F-4CF4-B1FF-04244A7C2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000" y="3244153"/>
              <a:ext cx="720000" cy="720000"/>
            </a:xfrm>
            <a:prstGeom prst="rect">
              <a:avLst/>
            </a:prstGeom>
          </p:spPr>
        </p:pic>
        <p:pic>
          <p:nvPicPr>
            <p:cNvPr id="5" name="Picture 4" descr="A picture containing text, sign, stop, outdoor&#10;&#10;Description automatically generated">
              <a:extLst>
                <a:ext uri="{FF2B5EF4-FFF2-40B4-BE49-F238E27FC236}">
                  <a16:creationId xmlns:a16="http://schemas.microsoft.com/office/drawing/2014/main" id="{32764E77-2A4C-4C42-9655-CA6FB6C8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106" y="3892153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0382A9B-78DF-4DA2-8A52-364A0BCA3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00" y="540000"/>
            <a:ext cx="1332000" cy="1334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9215E1-1DF9-41E9-BA5F-DD1028F72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00" y="3528000"/>
            <a:ext cx="1679823" cy="890229"/>
          </a:xfrm>
          <a:prstGeom prst="rect">
            <a:avLst/>
          </a:prstGeom>
        </p:spPr>
      </p:pic>
      <p:pic>
        <p:nvPicPr>
          <p:cNvPr id="18" name="Picture 17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AC6C3198-EB2E-4B67-9641-A1BA3720AC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7384"/>
          <a:stretch/>
        </p:blipFill>
        <p:spPr>
          <a:xfrm>
            <a:off x="7244070" y="2628000"/>
            <a:ext cx="4947930" cy="2635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0A39256-7A86-4F6B-8EE6-CDDF0E976C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8376"/>
          <a:stretch/>
        </p:blipFill>
        <p:spPr>
          <a:xfrm>
            <a:off x="7224000" y="5201232"/>
            <a:ext cx="4968000" cy="16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1F3CA-A424-47E7-9BC9-DDDCC9AC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Indicative PR24 </a:t>
            </a:r>
            <a:r>
              <a:rPr lang="en-GB" err="1"/>
              <a:t>RoRE</a:t>
            </a:r>
            <a:r>
              <a:rPr lang="en-GB"/>
              <a:t> ranges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D189F6-F8C2-4892-9083-DBCA69999D3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51013" y="900113"/>
            <a:ext cx="10440987" cy="5040312"/>
          </a:xfrm>
          <a:prstGeom prst="rect">
            <a:avLst/>
          </a:prstGeom>
        </p:spPr>
        <p:txBody>
          <a:bodyPr/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350563"/>
              </p:ext>
            </p:extLst>
          </p:nvPr>
        </p:nvGraphicFramePr>
        <p:xfrm>
          <a:off x="1620000" y="720000"/>
          <a:ext cx="8676560" cy="532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9398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258FD5-5F21-4152-8C92-C0C5B62548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Early view of the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cost of capital </a:t>
            </a:r>
            <a:r>
              <a:rPr lang="en-GB" dirty="0"/>
              <a:t>in the final methodology</a:t>
            </a:r>
          </a:p>
          <a:p>
            <a:endParaRPr lang="en-GB" dirty="0"/>
          </a:p>
          <a:p>
            <a:r>
              <a:rPr lang="en-GB" dirty="0"/>
              <a:t>There may be a stronger role for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equity</a:t>
            </a:r>
            <a:r>
              <a:rPr lang="en-GB" dirty="0"/>
              <a:t> in the notional </a:t>
            </a:r>
            <a:br>
              <a:rPr lang="en-GB" dirty="0"/>
            </a:br>
            <a:r>
              <a:rPr lang="en-GB" dirty="0"/>
              <a:t>capital structure</a:t>
            </a:r>
          </a:p>
          <a:p>
            <a:endParaRPr lang="en-GB" dirty="0"/>
          </a:p>
          <a:p>
            <a:r>
              <a:rPr lang="en-GB" dirty="0"/>
              <a:t>Fully transition to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CPIH</a:t>
            </a:r>
            <a:r>
              <a:rPr lang="en-GB" dirty="0"/>
              <a:t> from April 2025</a:t>
            </a:r>
          </a:p>
          <a:p>
            <a:endParaRPr lang="en-GB" dirty="0"/>
          </a:p>
          <a:p>
            <a:r>
              <a:rPr lang="en-GB" dirty="0"/>
              <a:t>Business plans to be accompanied by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Board</a:t>
            </a:r>
            <a:r>
              <a:rPr lang="en-GB" dirty="0"/>
              <a:t>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assurance</a:t>
            </a:r>
            <a:r>
              <a:rPr lang="en-GB" dirty="0"/>
              <a:t> that plans </a:t>
            </a:r>
            <a:br>
              <a:rPr lang="en-GB" dirty="0"/>
            </a:br>
            <a:r>
              <a:rPr lang="en-GB" dirty="0"/>
              <a:t>are financeable </a:t>
            </a:r>
          </a:p>
          <a:p>
            <a:endParaRPr lang="en-GB" dirty="0"/>
          </a:p>
          <a:p>
            <a:r>
              <a:rPr lang="en-GB" dirty="0"/>
              <a:t>Final methodology to provide guidance for a narrow range of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RCV</a:t>
            </a:r>
            <a:r>
              <a:rPr lang="en-GB" dirty="0"/>
              <a:t>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run-off rates </a:t>
            </a:r>
            <a:br>
              <a:rPr lang="en-GB" dirty="0"/>
            </a:br>
            <a:r>
              <a:rPr lang="en-GB" dirty="0"/>
              <a:t>for each wholesale control</a:t>
            </a:r>
          </a:p>
          <a:p>
            <a:endParaRPr lang="en-GB" dirty="0"/>
          </a:p>
          <a:p>
            <a:r>
              <a:rPr lang="en-GB" dirty="0"/>
              <a:t>Stronger emphasis on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financial resilience </a:t>
            </a:r>
            <a:r>
              <a:rPr lang="en-GB" dirty="0"/>
              <a:t>– with plans accompanied by Board assurance</a:t>
            </a:r>
          </a:p>
          <a:p>
            <a:endParaRPr lang="en-GB" dirty="0"/>
          </a:p>
          <a:p>
            <a:r>
              <a:rPr lang="en-GB" dirty="0"/>
              <a:t>Separate consultation to come on options to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strengthen regulatory protections </a:t>
            </a:r>
            <a:r>
              <a:rPr lang="en-GB" dirty="0"/>
              <a:t>from risky financial structures</a:t>
            </a:r>
          </a:p>
          <a:p>
            <a:endParaRPr lang="en-GB" dirty="0"/>
          </a:p>
          <a:p>
            <a:r>
              <a:rPr lang="en-GB" dirty="0"/>
              <a:t>Companies to set out </a:t>
            </a:r>
            <a:r>
              <a:rPr lang="en-GB" dirty="0">
                <a:solidFill>
                  <a:schemeClr val="bg2"/>
                </a:solidFill>
                <a:latin typeface="+mj-lt"/>
              </a:rPr>
              <a:t>policies for dividends and performance-related executive pay and voluntary sharing mechanisms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31178-2F50-4D40-AD61-2A8B054FC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Risk and return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8560E74-2C35-44D0-B2FF-9E19C487F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540000"/>
            <a:ext cx="360000" cy="17040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0594EF-D3C5-4718-9D80-7EA80F041D37}"/>
              </a:ext>
            </a:extLst>
          </p:cNvPr>
          <p:cNvGrpSpPr/>
          <p:nvPr/>
        </p:nvGrpSpPr>
        <p:grpSpPr>
          <a:xfrm>
            <a:off x="9000000" y="1224000"/>
            <a:ext cx="1441106" cy="1368000"/>
            <a:chOff x="1644000" y="3244153"/>
            <a:chExt cx="1441106" cy="1368000"/>
          </a:xfrm>
        </p:grpSpPr>
        <p:pic>
          <p:nvPicPr>
            <p:cNvPr id="7" name="Picture 6" descr="A picture containing text, sign, stop, outdoor&#10;&#10;Description automatically generated">
              <a:extLst>
                <a:ext uri="{FF2B5EF4-FFF2-40B4-BE49-F238E27FC236}">
                  <a16:creationId xmlns:a16="http://schemas.microsoft.com/office/drawing/2014/main" id="{E8A42434-49F1-4BEE-A598-811063CE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000" y="3244153"/>
              <a:ext cx="720000" cy="720000"/>
            </a:xfrm>
            <a:prstGeom prst="rect">
              <a:avLst/>
            </a:prstGeom>
          </p:spPr>
        </p:pic>
        <p:pic>
          <p:nvPicPr>
            <p:cNvPr id="8" name="Picture 7" descr="A picture containing text, sign, stop, outdoor&#10;&#10;Description automatically generated">
              <a:extLst>
                <a:ext uri="{FF2B5EF4-FFF2-40B4-BE49-F238E27FC236}">
                  <a16:creationId xmlns:a16="http://schemas.microsoft.com/office/drawing/2014/main" id="{4B431977-70EF-4C92-89B7-60A53492A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106" y="3892153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19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A87BBB-0EB1-41D8-B71A-E5C5B0A92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4400" dirty="0"/>
              <a:t>David Black </a:t>
            </a:r>
            <a:br>
              <a:rPr lang="en-GB" sz="4400" dirty="0"/>
            </a:br>
            <a:r>
              <a:rPr lang="en-GB" sz="2600" dirty="0"/>
              <a:t>Chief Executive</a:t>
            </a:r>
          </a:p>
        </p:txBody>
      </p:sp>
    </p:spTree>
    <p:extLst>
      <p:ext uri="{BB962C8B-B14F-4D97-AF65-F5344CB8AC3E}">
        <p14:creationId xmlns:p14="http://schemas.microsoft.com/office/powerpoint/2010/main" val="167488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168105-98A1-46FB-A4BD-19560E4F4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3323978"/>
            <a:ext cx="6624000" cy="255463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13F91-0F01-4260-AA86-3D18BE6306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Greater use of direct procurement for customers </a:t>
            </a:r>
          </a:p>
          <a:p>
            <a:endParaRPr lang="en-GB" dirty="0"/>
          </a:p>
          <a:p>
            <a:r>
              <a:rPr lang="en-GB" dirty="0"/>
              <a:t>Proposing to remove site-specific developer services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eg</a:t>
            </a:r>
            <a:r>
              <a:rPr lang="en-GB" dirty="0"/>
              <a:t> laying new water mains) from the price control where </a:t>
            </a:r>
            <a:br>
              <a:rPr lang="en-GB" dirty="0"/>
            </a:br>
            <a:r>
              <a:rPr lang="en-GB" dirty="0"/>
              <a:t>there is strong competition</a:t>
            </a:r>
          </a:p>
          <a:p>
            <a:endParaRPr lang="en-GB" dirty="0"/>
          </a:p>
          <a:p>
            <a:r>
              <a:rPr lang="en-GB" dirty="0"/>
              <a:t>Proposing more market-based regulation of bioresources. </a:t>
            </a:r>
            <a:br>
              <a:rPr lang="en-GB" dirty="0"/>
            </a:br>
            <a:r>
              <a:rPr lang="en-GB" dirty="0"/>
              <a:t>As part of this transition, we would provide a higher level of </a:t>
            </a:r>
            <a:br>
              <a:rPr lang="en-GB" dirty="0"/>
            </a:br>
            <a:r>
              <a:rPr lang="en-GB" dirty="0"/>
              <a:t>regulatory protection for pre-2020 bioresources RCV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F18ED-1887-4583-8DEB-2BB21C077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Markets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E2CD790-62D9-4435-894A-F83D58076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97" y="3647978"/>
            <a:ext cx="1080000" cy="108380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BE1CD2E-5781-41CA-AD16-7B42F52B1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2" y="3647978"/>
            <a:ext cx="1080000" cy="1080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3365690-3E55-49B9-9C87-A3D0749AB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31" y="3647978"/>
            <a:ext cx="1080000" cy="1083803"/>
          </a:xfrm>
          <a:prstGeom prst="rect">
            <a:avLst/>
          </a:prstGeom>
        </p:spPr>
      </p:pic>
      <p:pic>
        <p:nvPicPr>
          <p:cNvPr id="24" name="Picture 23" descr="Shape, icon, arrow&#10;&#10;Description automatically generated">
            <a:extLst>
              <a:ext uri="{FF2B5EF4-FFF2-40B4-BE49-F238E27FC236}">
                <a16:creationId xmlns:a16="http://schemas.microsoft.com/office/drawing/2014/main" id="{F4F3CF06-CBD5-4D58-8399-8A1FC2D54C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00" y="3215978"/>
            <a:ext cx="1404000" cy="5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32943A-E9ED-4235-8459-258C1E3E2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73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AFA194-4D35-47A0-975A-98F6AED65A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4D60BAA6-9B1D-414E-92DA-E7D61F132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2160000"/>
            <a:ext cx="5040000" cy="16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9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7249FC-DFEE-4B23-B10E-63A56504D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Next steps in the price review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04F393D-3D69-4F94-8CDD-6BDF8587F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10440000" cy="43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0EEB5-5B20-40B8-AA85-AB0B2CC007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000" dirty="0"/>
              <a:t>15.00		Iain </a:t>
            </a:r>
            <a:r>
              <a:rPr lang="en-GB" sz="2000" dirty="0" err="1"/>
              <a:t>Coucher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15.05		David Black</a:t>
            </a:r>
          </a:p>
          <a:p>
            <a:endParaRPr lang="en-GB" sz="2000" dirty="0"/>
          </a:p>
          <a:p>
            <a:r>
              <a:rPr lang="en-GB" sz="2000" dirty="0"/>
              <a:t>15.15		Aileen Armstrong</a:t>
            </a:r>
          </a:p>
          <a:p>
            <a:endParaRPr lang="en-GB" sz="2000" dirty="0"/>
          </a:p>
          <a:p>
            <a:r>
              <a:rPr lang="en-GB" sz="2000" dirty="0"/>
              <a:t>15.40		Q&amp;A</a:t>
            </a:r>
          </a:p>
          <a:p>
            <a:endParaRPr lang="en-GB" sz="2000" dirty="0"/>
          </a:p>
          <a:p>
            <a:r>
              <a:rPr lang="en-GB" sz="2000" dirty="0"/>
              <a:t>16.15		Close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1513-565E-43A9-A67A-B1C86E6B9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6754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73F88A-4FD5-41FC-A5A9-2E9858322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4400" dirty="0"/>
              <a:t>Iain </a:t>
            </a:r>
            <a:r>
              <a:rPr lang="en-GB" sz="4400" dirty="0" err="1"/>
              <a:t>Coucher</a:t>
            </a:r>
            <a:endParaRPr lang="en-GB" sz="4400" dirty="0"/>
          </a:p>
          <a:p>
            <a:r>
              <a:rPr lang="en-GB" sz="2600" dirty="0"/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460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A87BBB-0EB1-41D8-B71A-E5C5B0A92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4400" dirty="0"/>
              <a:t>David Black </a:t>
            </a:r>
            <a:br>
              <a:rPr lang="en-GB" sz="4400" dirty="0"/>
            </a:br>
            <a:r>
              <a:rPr lang="en-GB" sz="2600" dirty="0"/>
              <a:t>Chief Executive</a:t>
            </a:r>
          </a:p>
        </p:txBody>
      </p:sp>
    </p:spTree>
    <p:extLst>
      <p:ext uri="{BB962C8B-B14F-4D97-AF65-F5344CB8AC3E}">
        <p14:creationId xmlns:p14="http://schemas.microsoft.com/office/powerpoint/2010/main" val="229104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3B681-49AA-401A-98E8-F6870EA2A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Challenges and opportunities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49B7D-A489-4516-A498-197F54865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80000" y="900000"/>
            <a:ext cx="2844000" cy="2215991"/>
          </a:xfrm>
        </p:spPr>
        <p:txBody>
          <a:bodyPr>
            <a:spAutoFit/>
          </a:bodyPr>
          <a:lstStyle/>
          <a:p>
            <a:r>
              <a:rPr lang="en-GB" sz="1800" dirty="0">
                <a:solidFill>
                  <a:schemeClr val="bg2"/>
                </a:solidFill>
                <a:latin typeface="+mj-lt"/>
              </a:rPr>
              <a:t>Challenges</a:t>
            </a:r>
          </a:p>
          <a:p>
            <a:endParaRPr lang="en-GB" sz="1800" dirty="0"/>
          </a:p>
          <a:p>
            <a:r>
              <a:rPr lang="en-GB" sz="1800" dirty="0"/>
              <a:t>Cost of living</a:t>
            </a:r>
          </a:p>
          <a:p>
            <a:endParaRPr lang="en-GB" sz="1800" dirty="0"/>
          </a:p>
          <a:p>
            <a:r>
              <a:rPr lang="en-GB" sz="1800" dirty="0"/>
              <a:t>Environmental concerns</a:t>
            </a:r>
          </a:p>
          <a:p>
            <a:endParaRPr lang="en-GB" sz="1800" dirty="0"/>
          </a:p>
          <a:p>
            <a:r>
              <a:rPr lang="en-GB" sz="1800" dirty="0"/>
              <a:t>Legitimacy questions</a:t>
            </a:r>
          </a:p>
          <a:p>
            <a:endParaRPr lang="en-GB" sz="1800" dirty="0"/>
          </a:p>
        </p:txBody>
      </p:sp>
      <p:pic>
        <p:nvPicPr>
          <p:cNvPr id="4" name="Picture 3" descr="A picture containing text, sign, stop, outdoor&#10;&#10;Description automatically generated">
            <a:extLst>
              <a:ext uri="{FF2B5EF4-FFF2-40B4-BE49-F238E27FC236}">
                <a16:creationId xmlns:a16="http://schemas.microsoft.com/office/drawing/2014/main" id="{F26D14DF-8A59-4327-B367-28DFFE9B5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3" y="2973233"/>
            <a:ext cx="720000" cy="720000"/>
          </a:xfrm>
          <a:prstGeom prst="rect">
            <a:avLst/>
          </a:prstGeom>
        </p:spPr>
      </p:pic>
      <p:pic>
        <p:nvPicPr>
          <p:cNvPr id="5" name="Picture 4" descr="A picture containing text, sign, stop, outdoor&#10;&#10;Description automatically generated">
            <a:extLst>
              <a:ext uri="{FF2B5EF4-FFF2-40B4-BE49-F238E27FC236}">
                <a16:creationId xmlns:a16="http://schemas.microsoft.com/office/drawing/2014/main" id="{C7D19BAB-212D-4299-AE8F-8DFA3C527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99" y="3621233"/>
            <a:ext cx="720000" cy="72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D50800E-1980-4776-8FF3-FF99BA3FE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376"/>
          <a:stretch/>
        </p:blipFill>
        <p:spPr>
          <a:xfrm>
            <a:off x="7224000" y="5201232"/>
            <a:ext cx="4968000" cy="1656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FEC4BC-227B-4998-BC11-F8687C6F2C22}"/>
              </a:ext>
            </a:extLst>
          </p:cNvPr>
          <p:cNvSpPr txBox="1"/>
          <p:nvPr/>
        </p:nvSpPr>
        <p:spPr>
          <a:xfrm>
            <a:off x="6012000" y="900000"/>
            <a:ext cx="5220000" cy="24929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+mj-lt"/>
              </a:rPr>
              <a:t>Opportunities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Catchment-based approaches and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nature-based solutions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Technology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Working with customers and business retailers to influence behaviour</a:t>
            </a:r>
          </a:p>
        </p:txBody>
      </p:sp>
      <p:pic>
        <p:nvPicPr>
          <p:cNvPr id="12" name="Picture 11" descr="A picture containing text, fish&#10;&#10;Description automatically generated">
            <a:extLst>
              <a:ext uri="{FF2B5EF4-FFF2-40B4-BE49-F238E27FC236}">
                <a16:creationId xmlns:a16="http://schemas.microsoft.com/office/drawing/2014/main" id="{3F3D577B-3218-4712-B343-981FAEDA9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888000"/>
            <a:ext cx="1908000" cy="85721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7BB879E-9A7B-4F74-9FB5-809F50493B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4392000"/>
            <a:ext cx="504390" cy="98654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F71C557-74BA-4FC6-AFAB-45C7343936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00" y="540000"/>
            <a:ext cx="1332000" cy="133425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6309CF2-713C-4D6F-875E-9DAB429D1E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7" y="3284256"/>
            <a:ext cx="563904" cy="1241007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67F85D9-8F6F-45CE-8854-A0C3649365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92" y="3449053"/>
            <a:ext cx="1080000" cy="10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2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DFBED-0956-4360-A58E-22F9AE96F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Sewer flooding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EDBFA-7570-4747-88AC-82804710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3" t="15238" r="21403" b="12381"/>
          <a:stretch/>
        </p:blipFill>
        <p:spPr>
          <a:xfrm rot="180000">
            <a:off x="3960000" y="720000"/>
            <a:ext cx="7091265" cy="496388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246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2230423-FF4D-41B5-B09F-B85E46C0C5D6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0" y="1512000"/>
            <a:ext cx="3249608" cy="3240000"/>
            <a:chOff x="7684221" y="1697113"/>
            <a:chExt cx="3053538" cy="3044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09EBE3-B3B8-4A5B-9350-E03C99D676F0}"/>
                </a:ext>
              </a:extLst>
            </p:cNvPr>
            <p:cNvGrpSpPr/>
            <p:nvPr/>
          </p:nvGrpSpPr>
          <p:grpSpPr>
            <a:xfrm>
              <a:off x="7860990" y="1869025"/>
              <a:ext cx="2700000" cy="2700686"/>
              <a:chOff x="7850739" y="1863853"/>
              <a:chExt cx="2706632" cy="2700686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1C76632-1C25-4000-93F6-5E8453F92946}"/>
                  </a:ext>
                </a:extLst>
              </p:cNvPr>
              <p:cNvSpPr/>
              <p:nvPr/>
            </p:nvSpPr>
            <p:spPr>
              <a:xfrm>
                <a:off x="7850739" y="1863853"/>
                <a:ext cx="2693494" cy="2693494"/>
              </a:xfrm>
              <a:custGeom>
                <a:avLst/>
                <a:gdLst>
                  <a:gd name="connsiteX0" fmla="*/ 1346747 w 2693494"/>
                  <a:gd name="connsiteY0" fmla="*/ 0 h 2693494"/>
                  <a:gd name="connsiteX1" fmla="*/ 2513064 w 2693494"/>
                  <a:gd name="connsiteY1" fmla="*/ 673373 h 2693494"/>
                  <a:gd name="connsiteX2" fmla="*/ 2513064 w 2693494"/>
                  <a:gd name="connsiteY2" fmla="*/ 2020120 h 2693494"/>
                  <a:gd name="connsiteX3" fmla="*/ 1346747 w 2693494"/>
                  <a:gd name="connsiteY3" fmla="*/ 1346747 h 2693494"/>
                  <a:gd name="connsiteX4" fmla="*/ 1346747 w 2693494"/>
                  <a:gd name="connsiteY4" fmla="*/ 0 h 269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3494" h="2693494">
                    <a:moveTo>
                      <a:pt x="1346747" y="0"/>
                    </a:moveTo>
                    <a:cubicBezTo>
                      <a:pt x="1827893" y="0"/>
                      <a:pt x="2272491" y="256689"/>
                      <a:pt x="2513064" y="673373"/>
                    </a:cubicBezTo>
                    <a:cubicBezTo>
                      <a:pt x="2753637" y="1090058"/>
                      <a:pt x="2753637" y="1603435"/>
                      <a:pt x="2513064" y="2020120"/>
                    </a:cubicBezTo>
                    <a:lnTo>
                      <a:pt x="1346747" y="1346747"/>
                    </a:lnTo>
                    <a:lnTo>
                      <a:pt x="134674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33506" tIns="584734" rIns="325966" bIns="1335065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rPr>
                  <a:t>  Customers </a:t>
                </a:r>
                <a:r>
                  <a:rPr lang="en-GB" sz="1200" kern="1200" dirty="0" err="1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rPr>
                  <a:t>eg</a:t>
                </a:r>
                <a:br>
                  <a:rPr lang="en-GB" sz="1200" dirty="0">
                    <a:solidFill>
                      <a:schemeClr val="bg2"/>
                    </a:solidFill>
                    <a:latin typeface="+mj-lt"/>
                  </a:rPr>
                </a:br>
                <a:r>
                  <a:rPr lang="en-GB" sz="1200" dirty="0">
                    <a:solidFill>
                      <a:schemeClr val="bg2"/>
                    </a:solidFill>
                    <a:latin typeface="+mj-lt"/>
                  </a:rPr>
                  <a:t>   </a:t>
                </a:r>
                <a:r>
                  <a:rPr lang="en-GB" sz="1200" kern="1200" dirty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rPr>
                  <a:t>affordability, service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622207C-D052-4F62-A4E0-9742117689CA}"/>
                  </a:ext>
                </a:extLst>
              </p:cNvPr>
              <p:cNvSpPr/>
              <p:nvPr/>
            </p:nvSpPr>
            <p:spPr>
              <a:xfrm>
                <a:off x="7863877" y="1867913"/>
                <a:ext cx="2693494" cy="2693494"/>
              </a:xfrm>
              <a:custGeom>
                <a:avLst/>
                <a:gdLst>
                  <a:gd name="connsiteX0" fmla="*/ 2513064 w 2693494"/>
                  <a:gd name="connsiteY0" fmla="*/ 2020121 h 2693494"/>
                  <a:gd name="connsiteX1" fmla="*/ 1346747 w 2693494"/>
                  <a:gd name="connsiteY1" fmla="*/ 2693495 h 2693494"/>
                  <a:gd name="connsiteX2" fmla="*/ 180430 w 2693494"/>
                  <a:gd name="connsiteY2" fmla="*/ 2020122 h 2693494"/>
                  <a:gd name="connsiteX3" fmla="*/ 1346747 w 2693494"/>
                  <a:gd name="connsiteY3" fmla="*/ 1346747 h 2693494"/>
                  <a:gd name="connsiteX4" fmla="*/ 2513064 w 2693494"/>
                  <a:gd name="connsiteY4" fmla="*/ 2020121 h 269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3494" h="2693494">
                    <a:moveTo>
                      <a:pt x="2513064" y="2020121"/>
                    </a:moveTo>
                    <a:cubicBezTo>
                      <a:pt x="2272491" y="2436806"/>
                      <a:pt x="1827893" y="2693495"/>
                      <a:pt x="1346747" y="2693495"/>
                    </a:cubicBezTo>
                    <a:cubicBezTo>
                      <a:pt x="865601" y="2693495"/>
                      <a:pt x="421003" y="2436806"/>
                      <a:pt x="180430" y="2020122"/>
                    </a:cubicBezTo>
                    <a:lnTo>
                      <a:pt x="1346747" y="1346747"/>
                    </a:lnTo>
                    <a:lnTo>
                      <a:pt x="2513064" y="2020121"/>
                    </a:lnTo>
                    <a:close/>
                  </a:path>
                </a:pathLst>
              </a:custGeom>
              <a:solidFill>
                <a:srgbClr val="B9D9EC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55278" tIns="1761535" rIns="623213" bIns="25446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rPr>
                  <a:t>Investors – maintaining confidence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DAED773-877B-4BB3-BBC9-4FAB36B94D42}"/>
                  </a:ext>
                </a:extLst>
              </p:cNvPr>
              <p:cNvSpPr/>
              <p:nvPr/>
            </p:nvSpPr>
            <p:spPr>
              <a:xfrm>
                <a:off x="7862131" y="1871045"/>
                <a:ext cx="2693494" cy="2693494"/>
              </a:xfrm>
              <a:custGeom>
                <a:avLst/>
                <a:gdLst>
                  <a:gd name="connsiteX0" fmla="*/ 180430 w 2693494"/>
                  <a:gd name="connsiteY0" fmla="*/ 2020121 h 2693494"/>
                  <a:gd name="connsiteX1" fmla="*/ 180430 w 2693494"/>
                  <a:gd name="connsiteY1" fmla="*/ 673374 h 2693494"/>
                  <a:gd name="connsiteX2" fmla="*/ 1346747 w 2693494"/>
                  <a:gd name="connsiteY2" fmla="*/ 0 h 2693494"/>
                  <a:gd name="connsiteX3" fmla="*/ 1346747 w 2693494"/>
                  <a:gd name="connsiteY3" fmla="*/ 1346747 h 2693494"/>
                  <a:gd name="connsiteX4" fmla="*/ 180430 w 2693494"/>
                  <a:gd name="connsiteY4" fmla="*/ 2020121 h 269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3494" h="2693494">
                    <a:moveTo>
                      <a:pt x="180430" y="2020121"/>
                    </a:moveTo>
                    <a:cubicBezTo>
                      <a:pt x="-60143" y="1603436"/>
                      <a:pt x="-60143" y="1090059"/>
                      <a:pt x="180430" y="673374"/>
                    </a:cubicBezTo>
                    <a:cubicBezTo>
                      <a:pt x="421003" y="256689"/>
                      <a:pt x="865601" y="0"/>
                      <a:pt x="1346747" y="0"/>
                    </a:cubicBezTo>
                    <a:lnTo>
                      <a:pt x="1346747" y="1346747"/>
                    </a:lnTo>
                    <a:lnTo>
                      <a:pt x="180430" y="2020121"/>
                    </a:lnTo>
                    <a:close/>
                  </a:path>
                </a:pathLst>
              </a:custGeom>
              <a:solidFill>
                <a:srgbClr val="006938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5967" tIns="584734" rIns="1433505" bIns="1335065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ysClr val="window" lastClr="FFFFFF"/>
                    </a:solidFill>
                    <a:latin typeface="+mj-lt"/>
                    <a:ea typeface="+mn-ea"/>
                    <a:cs typeface="+mn-cs"/>
                  </a:rPr>
                  <a:t>Environment </a:t>
                </a:r>
                <a:br>
                  <a:rPr lang="en-GB" sz="1200" kern="1200" dirty="0">
                    <a:solidFill>
                      <a:sysClr val="window" lastClr="FFFFFF"/>
                    </a:solidFill>
                    <a:latin typeface="+mj-lt"/>
                    <a:ea typeface="+mn-ea"/>
                    <a:cs typeface="+mn-cs"/>
                  </a:rPr>
                </a:br>
                <a:r>
                  <a:rPr lang="en-GB" sz="1200" kern="1200" dirty="0">
                    <a:solidFill>
                      <a:sysClr val="window" lastClr="FFFFFF"/>
                    </a:solidFill>
                    <a:latin typeface="+mj-lt"/>
                    <a:ea typeface="+mn-ea"/>
                    <a:cs typeface="+mn-cs"/>
                  </a:rPr>
                  <a:t>&amp; resilience – addressing challenges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8946DDA-C3AC-49A0-A1B5-BE66D96B1C24}"/>
                </a:ext>
              </a:extLst>
            </p:cNvPr>
            <p:cNvGrpSpPr/>
            <p:nvPr/>
          </p:nvGrpSpPr>
          <p:grpSpPr>
            <a:xfrm>
              <a:off x="7684221" y="1697113"/>
              <a:ext cx="3053538" cy="3044511"/>
              <a:chOff x="7684221" y="1697113"/>
              <a:chExt cx="3053538" cy="3044511"/>
            </a:xfrm>
          </p:grpSpPr>
          <p:sp>
            <p:nvSpPr>
              <p:cNvPr id="19" name="Arrow: Circular 18">
                <a:extLst>
                  <a:ext uri="{FF2B5EF4-FFF2-40B4-BE49-F238E27FC236}">
                    <a16:creationId xmlns:a16="http://schemas.microsoft.com/office/drawing/2014/main" id="{DA4A1407-8056-4091-A418-4685D2C43C42}"/>
                  </a:ext>
                </a:extLst>
              </p:cNvPr>
              <p:cNvSpPr/>
              <p:nvPr/>
            </p:nvSpPr>
            <p:spPr>
              <a:xfrm>
                <a:off x="7684221" y="1697113"/>
                <a:ext cx="3026974" cy="3026974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Arrow: Circular 19">
                <a:extLst>
                  <a:ext uri="{FF2B5EF4-FFF2-40B4-BE49-F238E27FC236}">
                    <a16:creationId xmlns:a16="http://schemas.microsoft.com/office/drawing/2014/main" id="{3A9DD577-68A2-4281-8DCF-97C20757EEF6}"/>
                  </a:ext>
                </a:extLst>
              </p:cNvPr>
              <p:cNvSpPr/>
              <p:nvPr/>
            </p:nvSpPr>
            <p:spPr>
              <a:xfrm>
                <a:off x="7710785" y="1714650"/>
                <a:ext cx="3026974" cy="3026974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1" name="Arrow: Circular 20">
                <a:extLst>
                  <a:ext uri="{FF2B5EF4-FFF2-40B4-BE49-F238E27FC236}">
                    <a16:creationId xmlns:a16="http://schemas.microsoft.com/office/drawing/2014/main" id="{A36C9820-F652-4E41-B77F-E4691615DD79}"/>
                  </a:ext>
                </a:extLst>
              </p:cNvPr>
              <p:cNvSpPr/>
              <p:nvPr/>
            </p:nvSpPr>
            <p:spPr>
              <a:xfrm>
                <a:off x="7695169" y="1704305"/>
                <a:ext cx="3026974" cy="3026974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C4234D-C48F-4E1C-8D8C-E1DEEDCC80BE}"/>
              </a:ext>
            </a:extLst>
          </p:cNvPr>
          <p:cNvGrpSpPr>
            <a:grpSpLocks noChangeAspect="1"/>
          </p:cNvGrpSpPr>
          <p:nvPr/>
        </p:nvGrpSpPr>
        <p:grpSpPr>
          <a:xfrm>
            <a:off x="1548000" y="1512000"/>
            <a:ext cx="3032304" cy="3240000"/>
            <a:chOff x="1573290" y="976056"/>
            <a:chExt cx="2592288" cy="2798635"/>
          </a:xfrm>
        </p:grpSpPr>
        <p:sp>
          <p:nvSpPr>
            <p:cNvPr id="18" name="Oval 17"/>
            <p:cNvSpPr/>
            <p:nvPr/>
          </p:nvSpPr>
          <p:spPr>
            <a:xfrm>
              <a:off x="1573290" y="1079373"/>
              <a:ext cx="2592288" cy="2592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 sz="1600" kern="0" dirty="0">
                  <a:solidFill>
                    <a:schemeClr val="bg2"/>
                  </a:solidFill>
                  <a:latin typeface="+mj-lt"/>
                </a:rPr>
                <a:t>Information and incentives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E44DD7-BCC0-43FE-BBE1-903873D66845}"/>
                </a:ext>
              </a:extLst>
            </p:cNvPr>
            <p:cNvGrpSpPr/>
            <p:nvPr/>
          </p:nvGrpSpPr>
          <p:grpSpPr>
            <a:xfrm>
              <a:off x="1635111" y="976056"/>
              <a:ext cx="2468647" cy="2798635"/>
              <a:chOff x="1597788" y="1868590"/>
              <a:chExt cx="2468647" cy="2798635"/>
            </a:xfrm>
            <a:solidFill>
              <a:schemeClr val="accent3"/>
            </a:solidFill>
          </p:grpSpPr>
          <p:sp>
            <p:nvSpPr>
              <p:cNvPr id="3" name="Right Arrow 2"/>
              <p:cNvSpPr>
                <a:spLocks noChangeAspect="1"/>
              </p:cNvSpPr>
              <p:nvPr/>
            </p:nvSpPr>
            <p:spPr>
              <a:xfrm rot="2730927">
                <a:off x="3562435" y="4162553"/>
                <a:ext cx="504000" cy="5040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ight Arrow 13"/>
              <p:cNvSpPr>
                <a:spLocks noChangeAspect="1"/>
              </p:cNvSpPr>
              <p:nvPr/>
            </p:nvSpPr>
            <p:spPr>
              <a:xfrm rot="13991655">
                <a:off x="1600740" y="1868590"/>
                <a:ext cx="504000" cy="5040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ight Arrow 14"/>
              <p:cNvSpPr>
                <a:spLocks noChangeAspect="1"/>
              </p:cNvSpPr>
              <p:nvPr/>
            </p:nvSpPr>
            <p:spPr>
              <a:xfrm rot="7886576">
                <a:off x="1597788" y="4163225"/>
                <a:ext cx="504000" cy="5040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ight Arrow 15"/>
              <p:cNvSpPr>
                <a:spLocks noChangeAspect="1"/>
              </p:cNvSpPr>
              <p:nvPr/>
            </p:nvSpPr>
            <p:spPr>
              <a:xfrm rot="18443378">
                <a:off x="3559310" y="1869089"/>
                <a:ext cx="504000" cy="50400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720F0-7748-4D38-847F-959A02C6B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Ofwat has a role in creating and allocating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3BC3C1-1328-4362-BA2F-7411782B6118}"/>
              </a:ext>
            </a:extLst>
          </p:cNvPr>
          <p:cNvSpPr txBox="1"/>
          <p:nvPr/>
        </p:nvSpPr>
        <p:spPr>
          <a:xfrm>
            <a:off x="1980000" y="900000"/>
            <a:ext cx="21600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GB" sz="1800" kern="0" dirty="0">
                <a:solidFill>
                  <a:schemeClr val="bg2"/>
                </a:solidFill>
                <a:latin typeface="+mj-lt"/>
              </a:rPr>
              <a:t>Creating value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C1A43-E178-4F12-AA09-6EA67A69C58A}"/>
              </a:ext>
            </a:extLst>
          </p:cNvPr>
          <p:cNvSpPr txBox="1"/>
          <p:nvPr/>
        </p:nvSpPr>
        <p:spPr>
          <a:xfrm>
            <a:off x="5940000" y="900000"/>
            <a:ext cx="21600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GB" kern="0" dirty="0">
                <a:solidFill>
                  <a:schemeClr val="bg2"/>
                </a:solidFill>
                <a:latin typeface="+mj-lt"/>
              </a:rPr>
              <a:t>A</a:t>
            </a:r>
            <a:r>
              <a:rPr lang="en-GB" sz="1800" kern="0" dirty="0">
                <a:solidFill>
                  <a:schemeClr val="bg2"/>
                </a:solidFill>
                <a:latin typeface="+mj-lt"/>
              </a:rPr>
              <a:t>llocating value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8CB180-FBA5-41CF-8795-638D16F12F7A}"/>
              </a:ext>
            </a:extLst>
          </p:cNvPr>
          <p:cNvSpPr txBox="1"/>
          <p:nvPr/>
        </p:nvSpPr>
        <p:spPr>
          <a:xfrm>
            <a:off x="1980000" y="5038355"/>
            <a:ext cx="216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GB" sz="1800" kern="0" dirty="0">
                <a:solidFill>
                  <a:schemeClr val="bg2"/>
                </a:solidFill>
                <a:latin typeface="+mj-lt"/>
              </a:rPr>
              <a:t>Increasing the size of the pie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7671F2-360C-4FCF-A1BC-A3CCBBCA7C44}"/>
              </a:ext>
            </a:extLst>
          </p:cNvPr>
          <p:cNvSpPr txBox="1"/>
          <p:nvPr/>
        </p:nvSpPr>
        <p:spPr>
          <a:xfrm>
            <a:off x="5958939" y="5038355"/>
            <a:ext cx="216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GB" sz="1800" kern="0" dirty="0">
                <a:solidFill>
                  <a:schemeClr val="bg2"/>
                </a:solidFill>
                <a:latin typeface="+mj-lt"/>
              </a:rPr>
              <a:t>Fair share of</a:t>
            </a:r>
          </a:p>
          <a:p>
            <a:pPr algn="ctr">
              <a:defRPr/>
            </a:pPr>
            <a:r>
              <a:rPr lang="en-GB" sz="1800" kern="0" dirty="0">
                <a:solidFill>
                  <a:schemeClr val="bg2"/>
                </a:solidFill>
                <a:latin typeface="+mj-lt"/>
              </a:rPr>
              <a:t>the pie</a:t>
            </a:r>
          </a:p>
        </p:txBody>
      </p:sp>
    </p:spTree>
    <p:extLst>
      <p:ext uri="{BB962C8B-B14F-4D97-AF65-F5344CB8AC3E}">
        <p14:creationId xmlns:p14="http://schemas.microsoft.com/office/powerpoint/2010/main" val="34831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40DE-3930-4BB0-95BA-4E4ADC5E38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1800" dirty="0">
                <a:solidFill>
                  <a:schemeClr val="bg2"/>
                </a:solidFill>
                <a:latin typeface="+mj-lt"/>
              </a:rPr>
              <a:t>Quality of service</a:t>
            </a:r>
          </a:p>
          <a:p>
            <a:endParaRPr lang="en-GB" sz="1800" dirty="0">
              <a:solidFill>
                <a:schemeClr val="bg2"/>
              </a:solidFill>
              <a:latin typeface="+mj-lt"/>
            </a:endParaRPr>
          </a:p>
          <a:p>
            <a:endParaRPr lang="en-GB" sz="1800" dirty="0">
              <a:solidFill>
                <a:schemeClr val="bg2"/>
              </a:solidFill>
              <a:latin typeface="+mj-lt"/>
            </a:endParaRPr>
          </a:p>
          <a:p>
            <a:r>
              <a:rPr lang="en-GB" sz="1800" dirty="0">
                <a:solidFill>
                  <a:schemeClr val="bg2"/>
                </a:solidFill>
                <a:latin typeface="+mj-lt"/>
              </a:rPr>
              <a:t>Resilience</a:t>
            </a:r>
          </a:p>
          <a:p>
            <a:endParaRPr lang="en-GB" sz="1800" dirty="0">
              <a:solidFill>
                <a:schemeClr val="bg2"/>
              </a:solidFill>
              <a:latin typeface="+mj-lt"/>
            </a:endParaRPr>
          </a:p>
          <a:p>
            <a:endParaRPr lang="en-GB" sz="1800" dirty="0">
              <a:solidFill>
                <a:schemeClr val="bg2"/>
              </a:solidFill>
              <a:latin typeface="+mj-lt"/>
            </a:endParaRPr>
          </a:p>
          <a:p>
            <a:r>
              <a:rPr lang="en-GB" sz="1800" dirty="0">
                <a:solidFill>
                  <a:schemeClr val="bg2"/>
                </a:solidFill>
                <a:latin typeface="+mj-lt"/>
              </a:rPr>
              <a:t>Environment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C7E34E-E524-4E7D-B8C6-4276A2C5D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Customer interest is much broader than the level of the bill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19B892-BCA2-40EB-976D-AD16DD717539}"/>
              </a:ext>
            </a:extLst>
          </p:cNvPr>
          <p:cNvGrpSpPr/>
          <p:nvPr/>
        </p:nvGrpSpPr>
        <p:grpSpPr>
          <a:xfrm>
            <a:off x="3423477" y="1144910"/>
            <a:ext cx="2876520" cy="432000"/>
            <a:chOff x="5561043" y="900000"/>
            <a:chExt cx="2876520" cy="432000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66CE7400-8FDA-4B42-A57C-D584F6BAFA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1043" y="900000"/>
              <a:ext cx="432000" cy="432000"/>
            </a:xfrm>
            <a:prstGeom prst="star5">
              <a:avLst>
                <a:gd name="adj" fmla="val 26913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80DC69E2-8C3C-4976-B8DD-2E5C7559C3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2173" y="900000"/>
              <a:ext cx="432000" cy="432000"/>
            </a:xfrm>
            <a:prstGeom prst="star5">
              <a:avLst>
                <a:gd name="adj" fmla="val 26913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9DBFCC9C-34A7-49B5-A971-13B1BD401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3303" y="900000"/>
              <a:ext cx="432000" cy="432000"/>
            </a:xfrm>
            <a:prstGeom prst="star5">
              <a:avLst>
                <a:gd name="adj" fmla="val 26913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4758735E-824C-4040-8CBE-E4BB0C6E5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4433" y="900000"/>
              <a:ext cx="432000" cy="432000"/>
            </a:xfrm>
            <a:prstGeom prst="star5">
              <a:avLst>
                <a:gd name="adj" fmla="val 26913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30BA820-B50D-45B2-8046-39842A2A1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5563" y="900000"/>
              <a:ext cx="432000" cy="432000"/>
            </a:xfrm>
            <a:prstGeom prst="star5">
              <a:avLst>
                <a:gd name="adj" fmla="val 26913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59A620D-DCE6-4C86-88A5-30FD2E5D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48" y="3145811"/>
            <a:ext cx="1800000" cy="18000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590EAD3-95BD-4EB3-A488-787630FC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7" y="210981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wat">
  <a:themeElements>
    <a:clrScheme name="Ofwat">
      <a:dk1>
        <a:sysClr val="windowText" lastClr="000000"/>
      </a:dk1>
      <a:lt1>
        <a:sysClr val="window" lastClr="FFFFFF"/>
      </a:lt1>
      <a:dk2>
        <a:srgbClr val="003595"/>
      </a:dk2>
      <a:lt2>
        <a:srgbClr val="DCECF5"/>
      </a:lt2>
      <a:accent1>
        <a:srgbClr val="0071CE"/>
      </a:accent1>
      <a:accent2>
        <a:srgbClr val="63656A"/>
      </a:accent2>
      <a:accent3>
        <a:srgbClr val="FFB81D"/>
      </a:accent3>
      <a:accent4>
        <a:srgbClr val="62A70F"/>
      </a:accent4>
      <a:accent5>
        <a:srgbClr val="FF8772"/>
      </a:accent5>
      <a:accent6>
        <a:srgbClr val="D60037"/>
      </a:accent6>
      <a:hlink>
        <a:srgbClr val="0071CE"/>
      </a:hlink>
      <a:folHlink>
        <a:srgbClr val="94368D"/>
      </a:folHlink>
    </a:clrScheme>
    <a:fontScheme name="Ofwat">
      <a:majorFont>
        <a:latin typeface="Krub SemiBold"/>
        <a:ea typeface=""/>
        <a:cs typeface=""/>
      </a:majorFont>
      <a:minorFont>
        <a:latin typeface="Kru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wat PowerPoint template widescreen.pptx" id="{774CA662-9A4C-49DE-9CE8-0ED8896F1C94}" vid="{657520B1-A498-4B84-BDDA-69B7C6FEA9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573134B1BDBFC74F8C2DBF70E4CDEAD4003E8E5E911A295B4F86DDDBB93A2D894B" ma:contentTypeVersion="89" ma:contentTypeDescription="Create a new document" ma:contentTypeScope="" ma:versionID="620d99551c071e9822f46beea853ed7c">
  <xsd:schema xmlns:xsd="http://www.w3.org/2001/XMLSchema" xmlns:xs="http://www.w3.org/2001/XMLSchema" xmlns:p="http://schemas.microsoft.com/office/2006/metadata/properties" xmlns:ns1="http://schemas.microsoft.com/sharepoint/v3" xmlns:ns2="7041854e-4853-44f9-9e63-23b7acad5461" targetNamespace="http://schemas.microsoft.com/office/2006/metadata/properties" ma:root="true" ma:fieldsID="51f123136cf5e0d5838f85e7bf4e3dd7" ns1:_="" ns2:_="">
    <xsd:import namespace="http://schemas.microsoft.com/sharepoint/v3"/>
    <xsd:import namespace="7041854e-4853-44f9-9e63-23b7acad5461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oe9d4f963f4c420b8d2b35d038476850" minOccurs="0"/>
                <xsd:element ref="ns2:a9250910d34f4f6d82af870f608babb6" minOccurs="0"/>
                <xsd:element ref="ns2:da4e9ae56afa494a84f353054bd212ec" minOccurs="0"/>
                <xsd:element ref="ns2:j7c77f2a1a924badb0d621542422dc19" minOccurs="0"/>
                <xsd:element ref="ns2:b20f10deb29d4945907115b7b62c5b70" minOccurs="0"/>
                <xsd:element ref="ns2:f8aa492165544285b4c7fe9d1b6ad82c" minOccurs="0"/>
                <xsd:element ref="ns2:j014a7bd3fd34d828fc493e84f684b49" minOccurs="0"/>
                <xsd:element ref="ns2:b2faa34e97554b63aaaf45270201a270" minOccurs="0"/>
                <xsd:element ref="ns2:m279c8e365374608a4eb2bb657f838c2" minOccurs="0"/>
                <xsd:element ref="ns2:b128efbe498d4e38a73555a2e7be12ea" minOccurs="0"/>
                <xsd:element ref="ns1:RelatedItems" minOccurs="0"/>
                <xsd:element ref="ns2:Follow-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latedItems" ma:index="30" nillable="true" ma:displayName="Related Items" ma:internalName="RelatedItem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1854e-4853-44f9-9e63-23b7acad546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da52b04-469a-4e7f-bcdd-dd5059019484}" ma:internalName="TaxCatchAll" ma:showField="CatchAllData" ma:web="11354919-975d-48ee-8859-4dc7ad3be7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2da52b04-469a-4e7f-bcdd-dd5059019484}" ma:internalName="TaxCatchAllLabel" ma:readOnly="true" ma:showField="CatchAllDataLabel" ma:web="11354919-975d-48ee-8859-4dc7ad3be7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9d4f963f4c420b8d2b35d038476850" ma:index="10" ma:taxonomy="true" ma:internalName="oe9d4f963f4c420b8d2b35d038476850" ma:taxonomyFieldName="Project_x0020_Code" ma:displayName="Project Code" ma:readOnly="false" ma:default="" ma:fieldId="{8e9d4f96-3f4c-420b-8d2b-35d038476850}" ma:sspId="e0e5cfab-624c-4e44-8ff4-7cd112c8ab77" ma:termSetId="bc23a541-aea4-4435-a073-083f538ddd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9250910d34f4f6d82af870f608babb6" ma:index="12" nillable="true" ma:taxonomy="true" ma:internalName="a9250910d34f4f6d82af870f608babb6" ma:taxonomyFieldName="Stakeholder" ma:displayName="Stakeholder" ma:default="" ma:fieldId="{a9250910-d34f-4f6d-82af-870f608babb6}" ma:sspId="e0e5cfab-624c-4e44-8ff4-7cd112c8ab77" ma:termSetId="ee0aaf81-6a8b-43d1-b9fc-ec03981ff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4e9ae56afa494a84f353054bd212ec" ma:index="14" ma:taxonomy="true" ma:internalName="da4e9ae56afa494a84f353054bd212ec" ma:taxonomyFieldName="Security_x0020_Classification" ma:displayName="Security Classification" ma:readOnly="false" ma:default="21;#OFFICIAL|c2540f30-f875-494b-a43f-ebfb5017a6ad" ma:fieldId="{da4e9ae5-6afa-494a-84f3-53054bd212ec}" ma:sspId="e0e5cfab-624c-4e44-8ff4-7cd112c8ab77" ma:termSetId="7ee735fb-a12e-40a4-910f-35c1a693a5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c77f2a1a924badb0d621542422dc19" ma:index="16" nillable="true" ma:taxonomy="true" ma:internalName="j7c77f2a1a924badb0d621542422dc19" ma:taxonomyFieldName="Meeting" ma:displayName="Meeting" ma:default="" ma:fieldId="{37c77f2a-1a92-4bad-b0d6-21542422dc19}" ma:sspId="e0e5cfab-624c-4e44-8ff4-7cd112c8ab77" ma:termSetId="97d639f9-b377-4b4b-8e24-8a2b6f8acf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0f10deb29d4945907115b7b62c5b70" ma:index="18" nillable="true" ma:taxonomy="true" ma:internalName="b20f10deb29d4945907115b7b62c5b70" ma:taxonomyFieldName="Collection" ma:displayName="Collection" ma:default="" ma:fieldId="{b20f10de-b29d-4945-9071-15b7b62c5b70}" ma:sspId="e0e5cfab-624c-4e44-8ff4-7cd112c8ab77" ma:termSetId="c92d14f4-1e6e-460e-8790-d6638fa0f1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aa492165544285b4c7fe9d1b6ad82c" ma:index="20" nillable="true" ma:taxonomy="true" ma:internalName="f8aa492165544285b4c7fe9d1b6ad82c" ma:taxonomyFieldName="Stakeholder_x0020_2" ma:displayName="Stakeholder 2" ma:default="" ma:fieldId="{f8aa4921-6554-4285-b4c7-fe9d1b6ad82c}" ma:sspId="e0e5cfab-624c-4e44-8ff4-7cd112c8ab77" ma:termSetId="ee0aaf81-6a8b-43d1-b9fc-ec03981ff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14a7bd3fd34d828fc493e84f684b49" ma:index="22" nillable="true" ma:taxonomy="true" ma:internalName="j014a7bd3fd34d828fc493e84f684b49" ma:taxonomyFieldName="Stakeholder_x0020_3" ma:displayName="Stakeholder 3" ma:default="" ma:fieldId="{3014a7bd-3fd3-4d82-8fc4-93e84f684b49}" ma:sspId="e0e5cfab-624c-4e44-8ff4-7cd112c8ab77" ma:termSetId="ee0aaf81-6a8b-43d1-b9fc-ec03981ff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faa34e97554b63aaaf45270201a270" ma:index="24" nillable="true" ma:taxonomy="true" ma:internalName="b2faa34e97554b63aaaf45270201a270" ma:taxonomyFieldName="Stakeholder_x0020_4" ma:displayName="Stakeholder 4" ma:default="" ma:fieldId="{b2faa34e-9755-4b63-aaaf-45270201a270}" ma:sspId="e0e5cfab-624c-4e44-8ff4-7cd112c8ab77" ma:termSetId="ee0aaf81-6a8b-43d1-b9fc-ec03981ff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79c8e365374608a4eb2bb657f838c2" ma:index="26" nillable="true" ma:taxonomy="true" ma:internalName="m279c8e365374608a4eb2bb657f838c2" ma:taxonomyFieldName="Stakeholder_x0020_5" ma:displayName="Stakeholder 5" ma:default="" ma:fieldId="{6279c8e3-6537-4608-a4eb-2bb657f838c2}" ma:sspId="e0e5cfab-624c-4e44-8ff4-7cd112c8ab77" ma:termSetId="ee0aaf81-6a8b-43d1-b9fc-ec03981ff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28efbe498d4e38a73555a2e7be12ea" ma:index="28" nillable="true" ma:taxonomy="true" ma:internalName="b128efbe498d4e38a73555a2e7be12ea" ma:taxonomyFieldName="Hierarchy" ma:displayName="Hierarchy" ma:readOnly="false" ma:default="" ma:fieldId="{b128efbe-498d-4e38-a735-55a2e7be12ea}" ma:taxonomyMulti="true" ma:sspId="e0e5cfab-624c-4e44-8ff4-7cd112c8ab77" ma:termSetId="810f28d6-fc1d-4797-8929-b08781167f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llow-up" ma:index="31" nillable="true" ma:displayName="Priority Flag" ma:default="0" ma:internalName="Follow_x002d_up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0e5cfab-624c-4e44-8ff4-7cd112c8ab77" ContentTypeId="0x010100573134B1BDBFC74F8C2DBF70E4CDEAD4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low-up xmlns="7041854e-4853-44f9-9e63-23b7acad5461">false</Follow-up>
    <j7c77f2a1a924badb0d621542422dc19 xmlns="7041854e-4853-44f9-9e63-23b7acad5461">
      <Terms xmlns="http://schemas.microsoft.com/office/infopath/2007/PartnerControls"/>
    </j7c77f2a1a924badb0d621542422dc19>
    <b128efbe498d4e38a73555a2e7be12ea xmlns="7041854e-4853-44f9-9e63-23b7acad5461">
      <Terms xmlns="http://schemas.microsoft.com/office/infopath/2007/PartnerControls"/>
    </b128efbe498d4e38a73555a2e7be12ea>
    <m279c8e365374608a4eb2bb657f838c2 xmlns="7041854e-4853-44f9-9e63-23b7acad5461">
      <Terms xmlns="http://schemas.microsoft.com/office/infopath/2007/PartnerControls"/>
    </m279c8e365374608a4eb2bb657f838c2>
    <a9250910d34f4f6d82af870f608babb6 xmlns="7041854e-4853-44f9-9e63-23b7acad5461">
      <Terms xmlns="http://schemas.microsoft.com/office/infopath/2007/PartnerControls"/>
    </a9250910d34f4f6d82af870f608babb6>
    <oe9d4f963f4c420b8d2b35d038476850 xmlns="7041854e-4853-44f9-9e63-23b7acad546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Cluster management (PR24)</TermName>
          <TermId xmlns="http://schemas.microsoft.com/office/infopath/2007/PartnerControls">145b9146-dda7-4847-baa2-9a6d328268ca</TermId>
        </TermInfo>
      </Terms>
    </oe9d4f963f4c420b8d2b35d038476850>
    <f8aa492165544285b4c7fe9d1b6ad82c xmlns="7041854e-4853-44f9-9e63-23b7acad5461">
      <Terms xmlns="http://schemas.microsoft.com/office/infopath/2007/PartnerControls"/>
    </f8aa492165544285b4c7fe9d1b6ad82c>
    <TaxCatchAll xmlns="7041854e-4853-44f9-9e63-23b7acad5461">
      <Value>1919</Value>
      <Value>21</Value>
    </TaxCatchAll>
    <b20f10deb29d4945907115b7b62c5b70 xmlns="7041854e-4853-44f9-9e63-23b7acad5461">
      <Terms xmlns="http://schemas.microsoft.com/office/infopath/2007/PartnerControls"/>
    </b20f10deb29d4945907115b7b62c5b70>
    <j014a7bd3fd34d828fc493e84f684b49 xmlns="7041854e-4853-44f9-9e63-23b7acad5461">
      <Terms xmlns="http://schemas.microsoft.com/office/infopath/2007/PartnerControls"/>
    </j014a7bd3fd34d828fc493e84f684b49>
    <b2faa34e97554b63aaaf45270201a270 xmlns="7041854e-4853-44f9-9e63-23b7acad5461">
      <Terms xmlns="http://schemas.microsoft.com/office/infopath/2007/PartnerControls"/>
    </b2faa34e97554b63aaaf45270201a270>
    <da4e9ae56afa494a84f353054bd212ec xmlns="7041854e-4853-44f9-9e63-23b7acad5461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c2540f30-f875-494b-a43f-ebfb5017a6ad</TermId>
        </TermInfo>
      </Terms>
    </da4e9ae56afa494a84f353054bd212ec>
    <RelatedItem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835079-448D-4C59-B0F1-6680D9D45BE6}">
  <ds:schemaRefs>
    <ds:schemaRef ds:uri="7041854e-4853-44f9-9e63-23b7acad54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69A57C-8192-4F0D-BDE6-6DF4580A7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C18DF1-AF3F-485C-9342-584B9635975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298FBEE-BBAF-4700-9610-214EB03C1942}">
  <ds:schemaRefs>
    <ds:schemaRef ds:uri="7041854e-4853-44f9-9e63-23b7acad546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Ofwat PowerPoint template widescreen</Template>
  <TotalTime>229</TotalTime>
  <Words>728</Words>
  <Application>Microsoft Office PowerPoint</Application>
  <PresentationFormat>Widescreen</PresentationFormat>
  <Paragraphs>192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Krub</vt:lpstr>
      <vt:lpstr>Krub SemiBold</vt:lpstr>
      <vt:lpstr>Ofwat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Ofwat - Water Services Regulation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Humphreys</dc:creator>
  <cp:lastModifiedBy>Stephen Humphreys</cp:lastModifiedBy>
  <cp:revision>9</cp:revision>
  <dcterms:created xsi:type="dcterms:W3CDTF">2022-07-05T20:51:45Z</dcterms:created>
  <dcterms:modified xsi:type="dcterms:W3CDTF">2022-07-07T11:07:55Z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0x010100573134B1BDBFC74F8C2DBF70E4CDEAD4003E8E5E911A295B4F86DDDBB93A2D894B</vt:lpwstr>
  </property>
  <property fmtid="{D5CDD505-2E9C-101B-9397-08002B2CF9AE}" pid="3" name="Meeting">
    <vt:lpwstr/>
  </property>
  <property fmtid="{D5CDD505-2E9C-101B-9397-08002B2CF9AE}" pid="4" name="Stakeholder 4">
    <vt:lpwstr/>
  </property>
  <property fmtid="{D5CDD505-2E9C-101B-9397-08002B2CF9AE}" pid="5" name="Stakeholder 2">
    <vt:lpwstr/>
  </property>
  <property fmtid="{D5CDD505-2E9C-101B-9397-08002B2CF9AE}" pid="6" name="Hierarchy">
    <vt:lpwstr/>
  </property>
  <property fmtid="{D5CDD505-2E9C-101B-9397-08002B2CF9AE}" pid="7" name="Collection">
    <vt:lpwstr/>
  </property>
  <property fmtid="{D5CDD505-2E9C-101B-9397-08002B2CF9AE}" pid="8" name="Stakeholder 5">
    <vt:lpwstr/>
  </property>
  <property fmtid="{D5CDD505-2E9C-101B-9397-08002B2CF9AE}" pid="9" name="Project Code">
    <vt:lpwstr>1919;#Cluster management (PR24)|145b9146-dda7-4847-baa2-9a6d328268ca</vt:lpwstr>
  </property>
  <property fmtid="{D5CDD505-2E9C-101B-9397-08002B2CF9AE}" pid="10" name="Stakeholder 3">
    <vt:lpwstr/>
  </property>
  <property fmtid="{D5CDD505-2E9C-101B-9397-08002B2CF9AE}" pid="11" name="Security Classification">
    <vt:lpwstr>21;#OFFICIAL|c2540f30-f875-494b-a43f-ebfb5017a6ad</vt:lpwstr>
  </property>
  <property fmtid="{D5CDD505-2E9C-101B-9397-08002B2CF9AE}" pid="12" name="Stakeholder">
    <vt:lpwstr/>
  </property>
  <property fmtid="{D5CDD505-2E9C-101B-9397-08002B2CF9AE}" pid="13" name="SharedWithUsers">
    <vt:lpwstr>196;#Graham Knowles;#18104;#Stephen Humphreys;#3485;#Emily Bulman;#94;#Alex Whitmarsh;#8442;#Daniel Mitchell</vt:lpwstr>
  </property>
</Properties>
</file>