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notesMasterIdLst>
    <p:notesMasterId r:id="rId13"/>
  </p:notesMasterIdLst>
  <p:sldIdLst>
    <p:sldId id="426" r:id="rId5"/>
    <p:sldId id="316" r:id="rId6"/>
    <p:sldId id="514" r:id="rId7"/>
    <p:sldId id="517" r:id="rId8"/>
    <p:sldId id="512" r:id="rId9"/>
    <p:sldId id="513" r:id="rId10"/>
    <p:sldId id="518" r:id="rId11"/>
    <p:sldId id="478" r:id="rId12"/>
  </p:sldIdLst>
  <p:sldSz cx="9144000" cy="6858000" type="screen4x3"/>
  <p:notesSz cx="6858000" cy="9144000"/>
  <p:defaultTextStyle>
    <a:defPPr rtl="0">
      <a:defRPr lang="cy-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768"/>
    <a:srgbClr val="DCBDD9"/>
    <a:srgbClr val="FFDB8E"/>
    <a:srgbClr val="F1ABBD"/>
    <a:srgbClr val="CBE2B0"/>
    <a:srgbClr val="F9F9F9"/>
    <a:srgbClr val="BC7D6D"/>
    <a:srgbClr val="FFFFFF"/>
    <a:srgbClr val="94368D"/>
    <a:srgbClr val="0035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0186" autoAdjust="0"/>
  </p:normalViewPr>
  <p:slideViewPr>
    <p:cSldViewPr snapToGrid="0">
      <p:cViewPr varScale="1">
        <p:scale>
          <a:sx n="72" d="100"/>
          <a:sy n="72" d="100"/>
        </p:scale>
        <p:origin x="1224" y="66"/>
      </p:cViewPr>
      <p:guideLst>
        <p:guide orient="horz" pos="2160"/>
        <p:guide pos="2880"/>
      </p:guideLst>
    </p:cSldViewPr>
  </p:slideViewPr>
  <p:notesTextViewPr>
    <p:cViewPr>
      <p:scale>
        <a:sx n="1" d="1"/>
        <a:sy n="1" d="1"/>
      </p:scale>
      <p:origin x="0" y="0"/>
    </p:cViewPr>
  </p:notesTextViewPr>
  <p:sorterViewPr>
    <p:cViewPr>
      <p:scale>
        <a:sx n="94" d="100"/>
        <a:sy n="94" d="100"/>
      </p:scale>
      <p:origin x="0" y="-39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DFEF5AF9-A75C-4C9E-99D8-16CBD9A7AD32}" type="datetimeFigureOut">
              <a:rPr lang="en-GB" smtClean="0"/>
              <a:t>09/12/2022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rtl="0"/>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y"/>
              <a:t>Click to edit Master text styles</a:t>
            </a:r>
          </a:p>
          <a:p>
            <a:pPr lvl="1" rtl="0"/>
            <a:r>
              <a:rPr lang="cy"/>
              <a:t>Second level</a:t>
            </a:r>
          </a:p>
          <a:p>
            <a:pPr lvl="2" rtl="0"/>
            <a:r>
              <a:rPr lang="cy"/>
              <a:t>Third level</a:t>
            </a:r>
          </a:p>
          <a:p>
            <a:pPr lvl="3" rtl="0"/>
            <a:r>
              <a:rPr lang="cy"/>
              <a:t>Fourth level</a:t>
            </a:r>
          </a:p>
          <a:p>
            <a:pPr lvl="4" rtl="0"/>
            <a:r>
              <a:rPr lang="cy"/>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F322E2D-59F0-4B30-B1F5-3D72B0276F7F}" type="slidenum">
              <a:rPr lang="en-GB" smtClean="0"/>
              <a:t>‹#›</a:t>
            </a:fld>
            <a:endParaRPr lang="en-GB"/>
          </a:p>
        </p:txBody>
      </p:sp>
    </p:spTree>
    <p:extLst>
      <p:ext uri="{BB962C8B-B14F-4D97-AF65-F5344CB8AC3E}">
        <p14:creationId xmlns:p14="http://schemas.microsoft.com/office/powerpoint/2010/main" val="1177882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Tree>
    <p:extLst>
      <p:ext uri="{BB962C8B-B14F-4D97-AF65-F5344CB8AC3E}">
        <p14:creationId xmlns:p14="http://schemas.microsoft.com/office/powerpoint/2010/main" val="3827204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5337" cy="3454400"/>
          </a:xfrm>
        </p:spPr>
      </p:sp>
      <p:sp>
        <p:nvSpPr>
          <p:cNvPr id="3" name="Notes Placeholder 2"/>
          <p:cNvSpPr>
            <a:spLocks noGrp="1"/>
          </p:cNvSpPr>
          <p:nvPr>
            <p:ph type="body" idx="1"/>
          </p:nvPr>
        </p:nvSpPr>
        <p:spPr/>
        <p:txBody>
          <a:bodyPr rtlCol="0"/>
          <a:lstStyle/>
          <a:p>
            <a:pPr rtl="0"/>
            <a:endParaRPr lang="en-GB"/>
          </a:p>
        </p:txBody>
      </p:sp>
    </p:spTree>
    <p:extLst>
      <p:ext uri="{BB962C8B-B14F-4D97-AF65-F5344CB8AC3E}">
        <p14:creationId xmlns:p14="http://schemas.microsoft.com/office/powerpoint/2010/main" val="3595257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5337" cy="3454400"/>
          </a:xfrm>
        </p:spPr>
      </p:sp>
      <p:sp>
        <p:nvSpPr>
          <p:cNvPr id="3" name="Notes Placeholder 2"/>
          <p:cNvSpPr>
            <a:spLocks noGrp="1"/>
          </p:cNvSpPr>
          <p:nvPr>
            <p:ph type="body" idx="1"/>
          </p:nvPr>
        </p:nvSpPr>
        <p:spPr/>
        <p:txBody>
          <a:bodyPr rtlCol="0"/>
          <a:lstStyle/>
          <a:p>
            <a:pPr rtl="0"/>
            <a:endParaRPr lang="en-GB"/>
          </a:p>
        </p:txBody>
      </p:sp>
    </p:spTree>
    <p:extLst>
      <p:ext uri="{BB962C8B-B14F-4D97-AF65-F5344CB8AC3E}">
        <p14:creationId xmlns:p14="http://schemas.microsoft.com/office/powerpoint/2010/main" val="3045414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5337" cy="3454400"/>
          </a:xfrm>
        </p:spPr>
      </p:sp>
      <p:sp>
        <p:nvSpPr>
          <p:cNvPr id="3" name="Notes Placeholder 2"/>
          <p:cNvSpPr>
            <a:spLocks noGrp="1"/>
          </p:cNvSpPr>
          <p:nvPr>
            <p:ph type="body" idx="1"/>
          </p:nvPr>
        </p:nvSpPr>
        <p:spPr/>
        <p:txBody>
          <a:bodyPr rtlCol="0"/>
          <a:lstStyle/>
          <a:p>
            <a:pPr rtl="0"/>
            <a:endParaRPr lang="en-GB"/>
          </a:p>
        </p:txBody>
      </p:sp>
    </p:spTree>
    <p:extLst>
      <p:ext uri="{BB962C8B-B14F-4D97-AF65-F5344CB8AC3E}">
        <p14:creationId xmlns:p14="http://schemas.microsoft.com/office/powerpoint/2010/main" val="1131764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Tree>
    <p:extLst>
      <p:ext uri="{BB962C8B-B14F-4D97-AF65-F5344CB8AC3E}">
        <p14:creationId xmlns:p14="http://schemas.microsoft.com/office/powerpoint/2010/main" val="583076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Tree>
    <p:extLst>
      <p:ext uri="{BB962C8B-B14F-4D97-AF65-F5344CB8AC3E}">
        <p14:creationId xmlns:p14="http://schemas.microsoft.com/office/powerpoint/2010/main" val="3715352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Tree>
    <p:extLst>
      <p:ext uri="{BB962C8B-B14F-4D97-AF65-F5344CB8AC3E}">
        <p14:creationId xmlns:p14="http://schemas.microsoft.com/office/powerpoint/2010/main" val="1408177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3.png"/><Relationship Id="rId1" Type="http://schemas.openxmlformats.org/officeDocument/2006/relationships/slideMaster" Target="../slideMasters/slideMaster1.xml"/><Relationship Id="rId4" Type="http://schemas.openxmlformats.org/officeDocument/2006/relationships/image" Target="../media/image24.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27.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30.png"/></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31.png"/><Relationship Id="rId1" Type="http://schemas.openxmlformats.org/officeDocument/2006/relationships/slideMaster" Target="../slideMasters/slideMaster1.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 Id="rId9" Type="http://schemas.openxmlformats.org/officeDocument/2006/relationships/image" Target="../media/image26.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472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ndard no text">
    <p:spTree>
      <p:nvGrpSpPr>
        <p:cNvPr id="1" name=""/>
        <p:cNvGrpSpPr/>
        <p:nvPr/>
      </p:nvGrpSpPr>
      <p:grpSpPr>
        <a:xfrm>
          <a:off x="0" y="0"/>
          <a:ext cx="0" cy="0"/>
          <a:chOff x="0" y="0"/>
          <a:chExt cx="0" cy="0"/>
        </a:xfrm>
      </p:grpSpPr>
      <p:sp>
        <p:nvSpPr>
          <p:cNvPr id="7"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rtl="0"/>
            <a:r>
              <a:rPr lang="cy"/>
              <a:t>Click to 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1" name="TextBox 10"/>
          <p:cNvSpPr txBox="1"/>
          <p:nvPr userDrawn="1"/>
        </p:nvSpPr>
        <p:spPr>
          <a:xfrm>
            <a:off x="720000" y="6395368"/>
            <a:ext cx="4680000" cy="169277"/>
          </a:xfrm>
          <a:prstGeom prst="rect">
            <a:avLst/>
          </a:prstGeom>
          <a:noFill/>
        </p:spPr>
        <p:txBody>
          <a:bodyPr wrap="square" lIns="0" tIns="0" rIns="0" bIns="0" rtlCol="0" anchor="ctr" anchorCtr="0">
            <a:spAutoFit/>
          </a:bodyPr>
          <a:lstStyle/>
          <a:p>
            <a:pPr algn="just" rtl="0"/>
            <a:r>
              <a:rPr lang="cy" sz="1100">
                <a:solidFill>
                  <a:schemeClr val="bg2"/>
                </a:solidFill>
                <a:latin typeface="Krub SemiBold" panose="00000700000000000000" pitchFamily="2" charset="-34"/>
                <a:cs typeface="Krub SemiBold" panose="00000700000000000000" pitchFamily="2" charset="-34"/>
              </a:rPr>
              <a:t>Improving life through water  |  Gwella bywyd drwy ddŵr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t>‹#›</a:t>
            </a:fld>
            <a:endParaRPr lang="en-GB" sz="1100" dirty="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3974587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ndard accent 1">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410711"/>
            <a:ext cx="5081026" cy="3447295"/>
          </a:xfrm>
          <a:prstGeom prst="rect">
            <a:avLst/>
          </a:prstGeom>
        </p:spPr>
      </p:pic>
      <p:sp>
        <p:nvSpPr>
          <p:cNvPr id="7"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rtl="0"/>
            <a:r>
              <a:rPr lang="cy"/>
              <a:t>Click to edit Master text styles</a:t>
            </a:r>
          </a:p>
        </p:txBody>
      </p:sp>
      <p:sp>
        <p:nvSpPr>
          <p:cNvPr id="13" name="Content Placeholder 4"/>
          <p:cNvSpPr>
            <a:spLocks noGrp="1"/>
          </p:cNvSpPr>
          <p:nvPr>
            <p:ph sz="quarter" idx="12"/>
          </p:nvPr>
        </p:nvSpPr>
        <p:spPr>
          <a:xfrm>
            <a:off x="719998" y="900000"/>
            <a:ext cx="7920000" cy="5040000"/>
          </a:xfrm>
          <a:prstGeom prst="rect">
            <a:avLst/>
          </a:prstGeom>
        </p:spPr>
        <p:txBody>
          <a:bodyPr lIns="0" tIns="0" rIns="0" bIns="0" rtlCol="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rtl="0"/>
            <a:r>
              <a:rPr lang="cy"/>
              <a:t>Click to edit Master text styles</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4" name="TextBox 13"/>
          <p:cNvSpPr txBox="1"/>
          <p:nvPr userDrawn="1"/>
        </p:nvSpPr>
        <p:spPr>
          <a:xfrm>
            <a:off x="720000" y="6395368"/>
            <a:ext cx="4680000" cy="169277"/>
          </a:xfrm>
          <a:prstGeom prst="rect">
            <a:avLst/>
          </a:prstGeom>
          <a:noFill/>
        </p:spPr>
        <p:txBody>
          <a:bodyPr wrap="square" lIns="0" tIns="0" rIns="0" bIns="0" rtlCol="0" anchor="ctr" anchorCtr="0">
            <a:spAutoFit/>
          </a:bodyPr>
          <a:lstStyle/>
          <a:p>
            <a:pPr algn="just" rtl="0"/>
            <a:r>
              <a:rPr lang="cy" sz="1100">
                <a:solidFill>
                  <a:schemeClr val="bg2"/>
                </a:solidFill>
                <a:latin typeface="Krub SemiBold" panose="00000700000000000000" pitchFamily="2" charset="-34"/>
                <a:cs typeface="Krub SemiBold" panose="00000700000000000000" pitchFamily="2" charset="-34"/>
              </a:rPr>
              <a:t>Improving life through water  |  Gwella bywyd drwy ddŵr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t>‹#›</a:t>
            </a:fld>
            <a:endParaRPr lang="en-GB" sz="1100" dirty="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3911319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andard accent 2">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410711"/>
            <a:ext cx="5081026" cy="3447295"/>
          </a:xfrm>
          <a:prstGeom prst="rect">
            <a:avLst/>
          </a:prstGeom>
        </p:spPr>
      </p:pic>
      <p:sp>
        <p:nvSpPr>
          <p:cNvPr id="10"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rtl="0"/>
            <a:r>
              <a:rPr lang="cy"/>
              <a:t>Click to edit Master text styles</a:t>
            </a:r>
          </a:p>
        </p:txBody>
      </p:sp>
      <p:sp>
        <p:nvSpPr>
          <p:cNvPr id="14" name="Content Placeholder 4"/>
          <p:cNvSpPr>
            <a:spLocks noGrp="1"/>
          </p:cNvSpPr>
          <p:nvPr>
            <p:ph sz="quarter" idx="12"/>
          </p:nvPr>
        </p:nvSpPr>
        <p:spPr>
          <a:xfrm>
            <a:off x="719998" y="900000"/>
            <a:ext cx="7920000" cy="5040000"/>
          </a:xfrm>
          <a:prstGeom prst="rect">
            <a:avLst/>
          </a:prstGeom>
        </p:spPr>
        <p:txBody>
          <a:bodyPr lIns="0" tIns="0" rIns="0" bIns="0" rtlCol="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rtl="0"/>
            <a:r>
              <a:rPr lang="cy"/>
              <a:t>Click to edit Master text styles</a:t>
            </a: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6" name="TextBox 15"/>
          <p:cNvSpPr txBox="1"/>
          <p:nvPr userDrawn="1"/>
        </p:nvSpPr>
        <p:spPr>
          <a:xfrm>
            <a:off x="720000" y="6395368"/>
            <a:ext cx="4680000" cy="169277"/>
          </a:xfrm>
          <a:prstGeom prst="rect">
            <a:avLst/>
          </a:prstGeom>
          <a:noFill/>
        </p:spPr>
        <p:txBody>
          <a:bodyPr wrap="square" lIns="0" tIns="0" rIns="0" bIns="0" rtlCol="0" anchor="ctr" anchorCtr="0">
            <a:spAutoFit/>
          </a:bodyPr>
          <a:lstStyle/>
          <a:p>
            <a:pPr algn="just" rtl="0"/>
            <a:r>
              <a:rPr lang="cy" sz="1100">
                <a:solidFill>
                  <a:schemeClr val="bg2"/>
                </a:solidFill>
                <a:latin typeface="Krub SemiBold" panose="00000700000000000000" pitchFamily="2" charset="-34"/>
                <a:cs typeface="Krub SemiBold" panose="00000700000000000000" pitchFamily="2" charset="-34"/>
              </a:rPr>
              <a:t>Improving life through water  |  Gwella bywyd drwy ddŵr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t>‹#›</a:t>
            </a:fld>
            <a:endParaRPr lang="en-GB" sz="1100" dirty="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3070388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ndard accent 3">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59927" y="-21343"/>
            <a:ext cx="5084074" cy="3450343"/>
          </a:xfrm>
          <a:prstGeom prst="rect">
            <a:avLst/>
          </a:prstGeom>
        </p:spPr>
      </p:pic>
      <p:sp>
        <p:nvSpPr>
          <p:cNvPr id="8"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rtl="0"/>
            <a:r>
              <a:rPr lang="cy"/>
              <a:t>Click to edit Master text styles</a:t>
            </a:r>
          </a:p>
        </p:txBody>
      </p:sp>
      <p:sp>
        <p:nvSpPr>
          <p:cNvPr id="11" name="Content Placeholder 4"/>
          <p:cNvSpPr>
            <a:spLocks noGrp="1"/>
          </p:cNvSpPr>
          <p:nvPr>
            <p:ph sz="quarter" idx="12"/>
          </p:nvPr>
        </p:nvSpPr>
        <p:spPr>
          <a:xfrm>
            <a:off x="719998" y="900000"/>
            <a:ext cx="7920000" cy="5040000"/>
          </a:xfrm>
          <a:prstGeom prst="rect">
            <a:avLst/>
          </a:prstGeom>
        </p:spPr>
        <p:txBody>
          <a:bodyPr lIns="0" tIns="0" rIns="0" bIns="0" rtlCol="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rtl="0"/>
            <a:r>
              <a:rPr lang="cy"/>
              <a:t>Click to edit Master text styles</a:t>
            </a:r>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5" name="TextBox 14"/>
          <p:cNvSpPr txBox="1"/>
          <p:nvPr userDrawn="1"/>
        </p:nvSpPr>
        <p:spPr>
          <a:xfrm>
            <a:off x="720000" y="6395368"/>
            <a:ext cx="4680000" cy="169277"/>
          </a:xfrm>
          <a:prstGeom prst="rect">
            <a:avLst/>
          </a:prstGeom>
          <a:noFill/>
        </p:spPr>
        <p:txBody>
          <a:bodyPr wrap="square" lIns="0" tIns="0" rIns="0" bIns="0" rtlCol="0" anchor="ctr" anchorCtr="0">
            <a:spAutoFit/>
          </a:bodyPr>
          <a:lstStyle/>
          <a:p>
            <a:pPr algn="just" rtl="0"/>
            <a:r>
              <a:rPr lang="cy" sz="1100">
                <a:solidFill>
                  <a:schemeClr val="bg2"/>
                </a:solidFill>
                <a:latin typeface="Krub SemiBold" panose="00000700000000000000" pitchFamily="2" charset="-34"/>
                <a:cs typeface="Krub SemiBold" panose="00000700000000000000" pitchFamily="2" charset="-34"/>
              </a:rPr>
              <a:t>Improving life through water  |  Gwella bywyd drwy ddŵr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t>‹#›</a:t>
            </a:fld>
            <a:endParaRPr lang="en-GB" sz="1100" dirty="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2264818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ndard accent 4">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59927" y="0"/>
            <a:ext cx="5084074" cy="3447295"/>
          </a:xfrm>
          <a:prstGeom prst="rect">
            <a:avLst/>
          </a:prstGeom>
        </p:spPr>
      </p:pic>
      <p:sp>
        <p:nvSpPr>
          <p:cNvPr id="10"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rtl="0"/>
            <a:r>
              <a:rPr lang="cy"/>
              <a:t>Click to edit Master text styles</a:t>
            </a:r>
          </a:p>
        </p:txBody>
      </p:sp>
      <p:sp>
        <p:nvSpPr>
          <p:cNvPr id="13" name="Content Placeholder 4"/>
          <p:cNvSpPr>
            <a:spLocks noGrp="1"/>
          </p:cNvSpPr>
          <p:nvPr>
            <p:ph sz="quarter" idx="12"/>
          </p:nvPr>
        </p:nvSpPr>
        <p:spPr>
          <a:xfrm>
            <a:off x="719998" y="900000"/>
            <a:ext cx="7920000" cy="5040000"/>
          </a:xfrm>
          <a:prstGeom prst="rect">
            <a:avLst/>
          </a:prstGeom>
        </p:spPr>
        <p:txBody>
          <a:bodyPr lIns="0" tIns="0" rIns="0" bIns="0" rtlCol="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rtl="0"/>
            <a:r>
              <a:rPr lang="cy"/>
              <a:t>Click to edit Master text styles</a:t>
            </a: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6" name="TextBox 15"/>
          <p:cNvSpPr txBox="1"/>
          <p:nvPr userDrawn="1"/>
        </p:nvSpPr>
        <p:spPr>
          <a:xfrm>
            <a:off x="720000" y="6395368"/>
            <a:ext cx="4680000" cy="169277"/>
          </a:xfrm>
          <a:prstGeom prst="rect">
            <a:avLst/>
          </a:prstGeom>
          <a:noFill/>
        </p:spPr>
        <p:txBody>
          <a:bodyPr wrap="square" lIns="0" tIns="0" rIns="0" bIns="0" rtlCol="0" anchor="ctr" anchorCtr="0">
            <a:spAutoFit/>
          </a:bodyPr>
          <a:lstStyle/>
          <a:p>
            <a:pPr algn="just" rtl="0"/>
            <a:r>
              <a:rPr lang="cy" sz="1100">
                <a:solidFill>
                  <a:schemeClr val="bg2"/>
                </a:solidFill>
                <a:latin typeface="Krub SemiBold" panose="00000700000000000000" pitchFamily="2" charset="-34"/>
                <a:cs typeface="Krub SemiBold" panose="00000700000000000000" pitchFamily="2" charset="-34"/>
              </a:rPr>
              <a:t>Improving life through water  |  Gwella bywyd drwy ddŵr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t>‹#›</a:t>
            </a:fld>
            <a:endParaRPr lang="en-GB" sz="1100" dirty="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794247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andard accent 5">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40088" y="3456431"/>
            <a:ext cx="3803912" cy="3401575"/>
          </a:xfrm>
          <a:prstGeom prst="rect">
            <a:avLst/>
          </a:prstGeom>
        </p:spPr>
      </p:pic>
      <p:sp>
        <p:nvSpPr>
          <p:cNvPr id="10"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rtl="0"/>
            <a:r>
              <a:rPr lang="cy"/>
              <a:t>Click to edit Master text styles</a:t>
            </a:r>
          </a:p>
        </p:txBody>
      </p:sp>
      <p:sp>
        <p:nvSpPr>
          <p:cNvPr id="13" name="Content Placeholder 4"/>
          <p:cNvSpPr>
            <a:spLocks noGrp="1"/>
          </p:cNvSpPr>
          <p:nvPr>
            <p:ph sz="quarter" idx="12"/>
          </p:nvPr>
        </p:nvSpPr>
        <p:spPr>
          <a:xfrm>
            <a:off x="719998" y="900000"/>
            <a:ext cx="7920000" cy="5040000"/>
          </a:xfrm>
          <a:prstGeom prst="rect">
            <a:avLst/>
          </a:prstGeom>
        </p:spPr>
        <p:txBody>
          <a:bodyPr lIns="0" tIns="0" rIns="0" bIns="0" rtlCol="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rtl="0"/>
            <a:r>
              <a:rPr lang="cy"/>
              <a:t>Click to edit Master text styles</a:t>
            </a: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6" name="TextBox 15"/>
          <p:cNvSpPr txBox="1"/>
          <p:nvPr userDrawn="1"/>
        </p:nvSpPr>
        <p:spPr>
          <a:xfrm>
            <a:off x="720000" y="6395368"/>
            <a:ext cx="4680000" cy="169277"/>
          </a:xfrm>
          <a:prstGeom prst="rect">
            <a:avLst/>
          </a:prstGeom>
          <a:noFill/>
        </p:spPr>
        <p:txBody>
          <a:bodyPr wrap="square" lIns="0" tIns="0" rIns="0" bIns="0" rtlCol="0" anchor="ctr" anchorCtr="0">
            <a:spAutoFit/>
          </a:bodyPr>
          <a:lstStyle/>
          <a:p>
            <a:pPr algn="just" rtl="0"/>
            <a:r>
              <a:rPr lang="cy" sz="1100">
                <a:solidFill>
                  <a:schemeClr val="bg2"/>
                </a:solidFill>
                <a:latin typeface="Krub SemiBold" panose="00000700000000000000" pitchFamily="2" charset="-34"/>
                <a:cs typeface="Krub SemiBold" panose="00000700000000000000" pitchFamily="2" charset="-34"/>
              </a:rPr>
              <a:t>Improving life through water  |  Gwella bywyd drwy ddŵr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t>‹#›</a:t>
            </a:fld>
            <a:endParaRPr lang="en-GB" sz="1100" dirty="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1350506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ndard accent 6">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40088" y="3457793"/>
            <a:ext cx="3803912" cy="3398851"/>
          </a:xfrm>
          <a:prstGeom prst="rect">
            <a:avLst/>
          </a:prstGeom>
        </p:spPr>
      </p:pic>
      <p:sp>
        <p:nvSpPr>
          <p:cNvPr id="9"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rtl="0"/>
            <a:r>
              <a:rPr lang="cy"/>
              <a:t>Click to edit Master text styles</a:t>
            </a:r>
          </a:p>
        </p:txBody>
      </p:sp>
      <p:sp>
        <p:nvSpPr>
          <p:cNvPr id="13" name="Content Placeholder 4"/>
          <p:cNvSpPr>
            <a:spLocks noGrp="1"/>
          </p:cNvSpPr>
          <p:nvPr>
            <p:ph sz="quarter" idx="12"/>
          </p:nvPr>
        </p:nvSpPr>
        <p:spPr>
          <a:xfrm>
            <a:off x="719998" y="900000"/>
            <a:ext cx="7920000" cy="5040000"/>
          </a:xfrm>
          <a:prstGeom prst="rect">
            <a:avLst/>
          </a:prstGeom>
        </p:spPr>
        <p:txBody>
          <a:bodyPr lIns="0" tIns="0" rIns="0" bIns="0" rtlCol="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rtl="0"/>
            <a:r>
              <a:rPr lang="cy"/>
              <a:t>Click to edit Master text styles</a:t>
            </a: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6" name="TextBox 15"/>
          <p:cNvSpPr txBox="1"/>
          <p:nvPr userDrawn="1"/>
        </p:nvSpPr>
        <p:spPr>
          <a:xfrm>
            <a:off x="720000" y="6395368"/>
            <a:ext cx="4680000" cy="169277"/>
          </a:xfrm>
          <a:prstGeom prst="rect">
            <a:avLst/>
          </a:prstGeom>
          <a:noFill/>
        </p:spPr>
        <p:txBody>
          <a:bodyPr wrap="square" lIns="0" tIns="0" rIns="0" bIns="0" rtlCol="0" anchor="ctr" anchorCtr="0">
            <a:spAutoFit/>
          </a:bodyPr>
          <a:lstStyle/>
          <a:p>
            <a:pPr algn="just" rtl="0"/>
            <a:r>
              <a:rPr lang="cy" sz="1100">
                <a:solidFill>
                  <a:schemeClr val="bg2"/>
                </a:solidFill>
                <a:latin typeface="Krub SemiBold" panose="00000700000000000000" pitchFamily="2" charset="-34"/>
                <a:cs typeface="Krub SemiBold" panose="00000700000000000000" pitchFamily="2" charset="-34"/>
              </a:rPr>
              <a:t>Improving life through water  |  Gwella bywyd drwy ddŵr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t>‹#›</a:t>
            </a:fld>
            <a:endParaRPr lang="en-GB" sz="1100" dirty="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2616023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andard accent 7">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 y="0"/>
            <a:ext cx="3793495" cy="6858000"/>
          </a:xfrm>
          <a:prstGeom prst="rect">
            <a:avLst/>
          </a:prstGeom>
        </p:spPr>
      </p:pic>
      <p:sp>
        <p:nvSpPr>
          <p:cNvPr id="11"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rtl="0"/>
            <a:r>
              <a:rPr lang="cy"/>
              <a:t>Click to edit Master text styles</a:t>
            </a:r>
          </a:p>
        </p:txBody>
      </p:sp>
      <p:sp>
        <p:nvSpPr>
          <p:cNvPr id="13" name="Content Placeholder 4"/>
          <p:cNvSpPr>
            <a:spLocks noGrp="1"/>
          </p:cNvSpPr>
          <p:nvPr>
            <p:ph sz="quarter" idx="12"/>
          </p:nvPr>
        </p:nvSpPr>
        <p:spPr>
          <a:xfrm>
            <a:off x="719998" y="900000"/>
            <a:ext cx="7920000" cy="5040000"/>
          </a:xfrm>
          <a:prstGeom prst="rect">
            <a:avLst/>
          </a:prstGeom>
        </p:spPr>
        <p:txBody>
          <a:bodyPr lIns="0" tIns="0" rIns="0" bIns="0" rtlCol="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rtl="0"/>
            <a:r>
              <a:rPr lang="cy"/>
              <a:t>Click to edit Master text styles</a:t>
            </a: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6" name="TextBox 15"/>
          <p:cNvSpPr txBox="1"/>
          <p:nvPr userDrawn="1"/>
        </p:nvSpPr>
        <p:spPr>
          <a:xfrm>
            <a:off x="720000" y="6395368"/>
            <a:ext cx="4680000" cy="169277"/>
          </a:xfrm>
          <a:prstGeom prst="rect">
            <a:avLst/>
          </a:prstGeom>
          <a:noFill/>
        </p:spPr>
        <p:txBody>
          <a:bodyPr wrap="square" lIns="0" tIns="0" rIns="0" bIns="0" rtlCol="0" anchor="ctr" anchorCtr="0">
            <a:spAutoFit/>
          </a:bodyPr>
          <a:lstStyle/>
          <a:p>
            <a:pPr algn="just" rtl="0"/>
            <a:r>
              <a:rPr lang="cy" sz="1100">
                <a:solidFill>
                  <a:schemeClr val="bg2"/>
                </a:solidFill>
                <a:latin typeface="Krub SemiBold" panose="00000700000000000000" pitchFamily="2" charset="-34"/>
                <a:cs typeface="Krub SemiBold" panose="00000700000000000000" pitchFamily="2" charset="-34"/>
              </a:rPr>
              <a:t>Improving life through water  |  Gwella bywyd drwy ddŵr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t>‹#›</a:t>
            </a:fld>
            <a:endParaRPr lang="en-GB" sz="1100" dirty="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4252265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andard accent 8">
    <p:spTree>
      <p:nvGrpSpPr>
        <p:cNvPr id="1" name=""/>
        <p:cNvGrpSpPr/>
        <p:nvPr/>
      </p:nvGrpSpPr>
      <p:grpSpPr>
        <a:xfrm>
          <a:off x="0" y="0"/>
          <a:ext cx="0" cy="0"/>
          <a:chOff x="0" y="0"/>
          <a:chExt cx="0" cy="0"/>
        </a:xfrm>
      </p:grpSpPr>
      <p:sp>
        <p:nvSpPr>
          <p:cNvPr id="8" name="Content Placeholder 2"/>
          <p:cNvSpPr>
            <a:spLocks noGrp="1"/>
          </p:cNvSpPr>
          <p:nvPr>
            <p:ph sz="quarter" idx="12"/>
          </p:nvPr>
        </p:nvSpPr>
        <p:spPr>
          <a:xfrm>
            <a:off x="4139997" y="900000"/>
            <a:ext cx="4320000" cy="5040000"/>
          </a:xfrm>
          <a:prstGeom prst="rect">
            <a:avLst/>
          </a:prstGeom>
        </p:spPr>
        <p:txBody>
          <a:bodyPr lIns="0" tIns="0" rIns="0" bIns="0" rtlCol="0"/>
          <a:lstStyle>
            <a:lvl1pPr marL="0" indent="0">
              <a:lnSpc>
                <a:spcPct val="100000"/>
              </a:lnSpc>
              <a:spcBef>
                <a:spcPts val="0"/>
              </a:spcBef>
              <a:buNone/>
              <a:defRPr sz="1600">
                <a:solidFill>
                  <a:schemeClr val="bg1"/>
                </a:solidFill>
              </a:defRPr>
            </a:lvl1pPr>
            <a:lvl2pPr marL="342900" indent="0">
              <a:buNone/>
              <a:defRPr sz="1600">
                <a:solidFill>
                  <a:schemeClr val="bg1"/>
                </a:solidFill>
              </a:defRPr>
            </a:lvl2pPr>
            <a:lvl3pPr marL="685800" indent="0">
              <a:buNone/>
              <a:defRPr sz="1600">
                <a:solidFill>
                  <a:schemeClr val="bg1"/>
                </a:solidFill>
              </a:defRPr>
            </a:lvl3pPr>
            <a:lvl4pPr marL="1028700" indent="0">
              <a:buNone/>
              <a:defRPr sz="1600">
                <a:solidFill>
                  <a:schemeClr val="bg1"/>
                </a:solidFill>
              </a:defRPr>
            </a:lvl4pPr>
            <a:lvl5pPr marL="1371600" indent="0">
              <a:buNone/>
              <a:defRPr sz="1600">
                <a:solidFill>
                  <a:schemeClr val="bg1"/>
                </a:solidFill>
              </a:defRPr>
            </a:lvl5pPr>
          </a:lstStyle>
          <a:p>
            <a:pPr lvl="0" rtl="0"/>
            <a:r>
              <a:rPr lang="cy"/>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3791210" cy="6858000"/>
          </a:xfrm>
          <a:prstGeom prst="rect">
            <a:avLst/>
          </a:prstGeom>
        </p:spPr>
      </p:pic>
      <p:sp>
        <p:nvSpPr>
          <p:cNvPr id="9"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rtl="0"/>
            <a:r>
              <a:rPr lang="cy"/>
              <a:t>Click to edit Master text styles</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3" name="TextBox 12"/>
          <p:cNvSpPr txBox="1"/>
          <p:nvPr userDrawn="1"/>
        </p:nvSpPr>
        <p:spPr>
          <a:xfrm>
            <a:off x="720000" y="6395368"/>
            <a:ext cx="4680000" cy="169277"/>
          </a:xfrm>
          <a:prstGeom prst="rect">
            <a:avLst/>
          </a:prstGeom>
          <a:noFill/>
        </p:spPr>
        <p:txBody>
          <a:bodyPr wrap="square" lIns="0" tIns="0" rIns="0" bIns="0" rtlCol="0" anchor="ctr" anchorCtr="0">
            <a:spAutoFit/>
          </a:bodyPr>
          <a:lstStyle/>
          <a:p>
            <a:pPr algn="just" rtl="0"/>
            <a:r>
              <a:rPr lang="cy" sz="1100">
                <a:solidFill>
                  <a:schemeClr val="bg2"/>
                </a:solidFill>
                <a:latin typeface="Krub SemiBold" panose="00000700000000000000" pitchFamily="2" charset="-34"/>
                <a:cs typeface="Krub SemiBold" panose="00000700000000000000" pitchFamily="2" charset="-34"/>
              </a:rPr>
              <a:t>Improving life through water  |  Gwella bywyd drwy ddŵr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t>‹#›</a:t>
            </a:fld>
            <a:endParaRPr lang="en-GB" sz="1100" dirty="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3682172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ote 1">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 y="0"/>
            <a:ext cx="7582421" cy="685800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84000" y="1623212"/>
            <a:ext cx="3960000" cy="3611583"/>
          </a:xfrm>
          <a:prstGeom prst="rect">
            <a:avLst/>
          </a:prstGeom>
        </p:spPr>
      </p:pic>
      <p:sp>
        <p:nvSpPr>
          <p:cNvPr id="15" name="Text Placeholder 17"/>
          <p:cNvSpPr>
            <a:spLocks noGrp="1"/>
          </p:cNvSpPr>
          <p:nvPr>
            <p:ph type="body" sz="quarter" idx="11"/>
          </p:nvPr>
        </p:nvSpPr>
        <p:spPr>
          <a:xfrm>
            <a:off x="719999" y="900000"/>
            <a:ext cx="4248000" cy="5040000"/>
          </a:xfrm>
          <a:prstGeom prst="rect">
            <a:avLst/>
          </a:prstGeom>
        </p:spPr>
        <p:txBody>
          <a:bodyPr lIns="0" tIns="0" rIns="0" bIns="0" rtlCol="0"/>
          <a:lstStyle>
            <a:lvl1pPr marL="0" indent="0">
              <a:lnSpc>
                <a:spcPct val="100000"/>
              </a:lnSpc>
              <a:spcBef>
                <a:spcPts val="0"/>
              </a:spcBef>
              <a:buNone/>
              <a:defRPr sz="16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rtl="0"/>
            <a:r>
              <a:rPr lang="cy"/>
              <a:t>Click to edit Master text styles</a:t>
            </a:r>
          </a:p>
        </p:txBody>
      </p:sp>
      <p:sp>
        <p:nvSpPr>
          <p:cNvPr id="17" name="Text Placeholder 11"/>
          <p:cNvSpPr>
            <a:spLocks noGrp="1"/>
          </p:cNvSpPr>
          <p:nvPr>
            <p:ph type="body" sz="quarter" idx="12"/>
          </p:nvPr>
        </p:nvSpPr>
        <p:spPr>
          <a:xfrm>
            <a:off x="5760000" y="2448000"/>
            <a:ext cx="2700000" cy="2088000"/>
          </a:xfrm>
          <a:prstGeom prst="rect">
            <a:avLst/>
          </a:prstGeom>
        </p:spPr>
        <p:txBody>
          <a:bodyPr lIns="0" tIns="0" rIns="0" bIns="0" rtlCol="0"/>
          <a:lstStyle>
            <a:lvl1pPr marL="0" indent="0">
              <a:lnSpc>
                <a:spcPct val="100000"/>
              </a:lnSpc>
              <a:spcBef>
                <a:spcPts val="0"/>
              </a:spcBef>
              <a:buNone/>
              <a:defRPr sz="1800">
                <a:solidFill>
                  <a:schemeClr val="tx1"/>
                </a:solidFill>
                <a:latin typeface="+mj-lt"/>
              </a:defRPr>
            </a:lvl1pPr>
          </a:lstStyle>
          <a:p>
            <a:pPr lvl="0" rtl="0"/>
            <a:r>
              <a:rPr lang="cy"/>
              <a:t>Click to edit Master text styles</a:t>
            </a:r>
          </a:p>
        </p:txBody>
      </p:sp>
      <p:sp>
        <p:nvSpPr>
          <p:cNvPr id="9"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rtl="0"/>
            <a:r>
              <a:rPr lang="cy"/>
              <a:t>Click to edit Master text styles</a:t>
            </a:r>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9" name="TextBox 18"/>
          <p:cNvSpPr txBox="1"/>
          <p:nvPr userDrawn="1"/>
        </p:nvSpPr>
        <p:spPr>
          <a:xfrm>
            <a:off x="720000" y="6395368"/>
            <a:ext cx="4680000" cy="169277"/>
          </a:xfrm>
          <a:prstGeom prst="rect">
            <a:avLst/>
          </a:prstGeom>
          <a:noFill/>
        </p:spPr>
        <p:txBody>
          <a:bodyPr wrap="square" lIns="0" tIns="0" rIns="0" bIns="0" rtlCol="0" anchor="ctr" anchorCtr="0">
            <a:spAutoFit/>
          </a:bodyPr>
          <a:lstStyle/>
          <a:p>
            <a:pPr algn="just" rtl="0"/>
            <a:r>
              <a:rPr lang="cy" sz="1100">
                <a:solidFill>
                  <a:schemeClr val="bg2"/>
                </a:solidFill>
                <a:latin typeface="Krub SemiBold" panose="00000700000000000000" pitchFamily="2" charset="-34"/>
                <a:cs typeface="Krub SemiBold" panose="00000700000000000000" pitchFamily="2" charset="-34"/>
              </a:rPr>
              <a:t>Improving life through water  |  Gwella bywyd drwy ddŵr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t>‹#›</a:t>
            </a:fld>
            <a:endParaRPr lang="en-GB" sz="1100" dirty="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41357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 y="3"/>
            <a:ext cx="9143999" cy="6858571"/>
          </a:xfrm>
          <a:prstGeom prst="rect">
            <a:avLst/>
          </a:prstGeom>
          <a:ln>
            <a:noFill/>
          </a:ln>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385665"/>
            <a:ext cx="8064000" cy="5472341"/>
          </a:xfrm>
          <a:prstGeom prst="rect">
            <a:avLst/>
          </a:prstGeom>
        </p:spPr>
      </p:pic>
      <p:sp>
        <p:nvSpPr>
          <p:cNvPr id="10" name="Text Placeholder 9"/>
          <p:cNvSpPr>
            <a:spLocks noGrp="1"/>
          </p:cNvSpPr>
          <p:nvPr>
            <p:ph type="body" sz="quarter" idx="10"/>
          </p:nvPr>
        </p:nvSpPr>
        <p:spPr>
          <a:xfrm>
            <a:off x="900000" y="2880000"/>
            <a:ext cx="5040000" cy="1152000"/>
          </a:xfrm>
          <a:prstGeom prst="rect">
            <a:avLst/>
          </a:prstGeom>
        </p:spPr>
        <p:txBody>
          <a:bodyPr lIns="0" tIns="0" rIns="0" bIns="0" rtlCol="0"/>
          <a:lstStyle>
            <a:lvl1pPr marL="0" indent="0">
              <a:lnSpc>
                <a:spcPct val="100000"/>
              </a:lnSpc>
              <a:spcBef>
                <a:spcPts val="0"/>
              </a:spcBef>
              <a:buNone/>
              <a:defRPr sz="2000">
                <a:solidFill>
                  <a:schemeClr val="bg2"/>
                </a:solidFill>
                <a:latin typeface="+mj-lt"/>
              </a:defRPr>
            </a:lvl1pPr>
            <a:lvl2pPr marL="342900" indent="0">
              <a:lnSpc>
                <a:spcPct val="100000"/>
              </a:lnSpc>
              <a:buNone/>
              <a:defRPr sz="3000">
                <a:solidFill>
                  <a:schemeClr val="bg2"/>
                </a:solidFill>
                <a:latin typeface="+mj-lt"/>
              </a:defRPr>
            </a:lvl2pPr>
            <a:lvl3pPr marL="685800" indent="0">
              <a:lnSpc>
                <a:spcPct val="100000"/>
              </a:lnSpc>
              <a:buNone/>
              <a:defRPr sz="3000">
                <a:solidFill>
                  <a:schemeClr val="bg2"/>
                </a:solidFill>
                <a:latin typeface="+mj-lt"/>
              </a:defRPr>
            </a:lvl3pPr>
            <a:lvl4pPr marL="1028700" indent="0">
              <a:lnSpc>
                <a:spcPct val="100000"/>
              </a:lnSpc>
              <a:buNone/>
              <a:defRPr sz="3000">
                <a:solidFill>
                  <a:schemeClr val="bg2"/>
                </a:solidFill>
                <a:latin typeface="+mj-lt"/>
              </a:defRPr>
            </a:lvl4pPr>
            <a:lvl5pPr marL="1371600" indent="0">
              <a:lnSpc>
                <a:spcPct val="100000"/>
              </a:lnSpc>
              <a:buNone/>
              <a:defRPr sz="3000">
                <a:solidFill>
                  <a:schemeClr val="bg2"/>
                </a:solidFill>
                <a:latin typeface="+mj-lt"/>
              </a:defRPr>
            </a:lvl5pPr>
          </a:lstStyle>
          <a:p>
            <a:pPr lvl="0" rtl="0"/>
            <a:r>
              <a:rPr lang="cy"/>
              <a:t>Click to edit Master text styles</a:t>
            </a:r>
          </a:p>
        </p:txBody>
      </p:sp>
      <p:sp>
        <p:nvSpPr>
          <p:cNvPr id="13" name="Text Placeholder 9"/>
          <p:cNvSpPr>
            <a:spLocks noGrp="1"/>
          </p:cNvSpPr>
          <p:nvPr>
            <p:ph type="body" sz="quarter" idx="11"/>
          </p:nvPr>
        </p:nvSpPr>
        <p:spPr>
          <a:xfrm>
            <a:off x="900000" y="4320000"/>
            <a:ext cx="5040000" cy="540000"/>
          </a:xfrm>
          <a:prstGeom prst="rect">
            <a:avLst/>
          </a:prstGeom>
        </p:spPr>
        <p:txBody>
          <a:bodyPr lIns="0" tIns="0" rIns="0" bIns="0" rtlCol="0"/>
          <a:lstStyle>
            <a:lvl1pPr marL="0" indent="0">
              <a:lnSpc>
                <a:spcPct val="100000"/>
              </a:lnSpc>
              <a:spcBef>
                <a:spcPts val="0"/>
              </a:spcBef>
              <a:buNone/>
              <a:defRPr sz="1400">
                <a:solidFill>
                  <a:schemeClr val="bg1"/>
                </a:solidFill>
                <a:latin typeface="+mn-lt"/>
              </a:defRPr>
            </a:lvl1pPr>
            <a:lvl2pPr marL="342900" indent="0">
              <a:lnSpc>
                <a:spcPct val="100000"/>
              </a:lnSpc>
              <a:buNone/>
              <a:defRPr sz="3000">
                <a:solidFill>
                  <a:schemeClr val="bg2"/>
                </a:solidFill>
                <a:latin typeface="+mj-lt"/>
              </a:defRPr>
            </a:lvl2pPr>
            <a:lvl3pPr marL="685800" indent="0">
              <a:lnSpc>
                <a:spcPct val="100000"/>
              </a:lnSpc>
              <a:buNone/>
              <a:defRPr sz="3000">
                <a:solidFill>
                  <a:schemeClr val="bg2"/>
                </a:solidFill>
                <a:latin typeface="+mj-lt"/>
              </a:defRPr>
            </a:lvl3pPr>
            <a:lvl4pPr marL="1028700" indent="0">
              <a:lnSpc>
                <a:spcPct val="100000"/>
              </a:lnSpc>
              <a:buNone/>
              <a:defRPr sz="3000">
                <a:solidFill>
                  <a:schemeClr val="bg2"/>
                </a:solidFill>
                <a:latin typeface="+mj-lt"/>
              </a:defRPr>
            </a:lvl4pPr>
            <a:lvl5pPr marL="1371600" indent="0">
              <a:lnSpc>
                <a:spcPct val="100000"/>
              </a:lnSpc>
              <a:buNone/>
              <a:defRPr sz="3000">
                <a:solidFill>
                  <a:schemeClr val="bg2"/>
                </a:solidFill>
                <a:latin typeface="+mj-lt"/>
              </a:defRPr>
            </a:lvl5pPr>
          </a:lstStyle>
          <a:p>
            <a:pPr lvl="0" rtl="0"/>
            <a:r>
              <a:rPr lang="cy"/>
              <a:t>Click to edit Master text styles</a:t>
            </a:r>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0000" y="5760006"/>
            <a:ext cx="1260000" cy="410935"/>
          </a:xfrm>
          <a:prstGeom prst="rect">
            <a:avLst/>
          </a:prstGeom>
        </p:spPr>
      </p:pic>
    </p:spTree>
    <p:extLst>
      <p:ext uri="{BB962C8B-B14F-4D97-AF65-F5344CB8AC3E}">
        <p14:creationId xmlns:p14="http://schemas.microsoft.com/office/powerpoint/2010/main" val="24208505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2">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261613"/>
            <a:ext cx="5081026" cy="4596393"/>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0001" y="1980000"/>
            <a:ext cx="1008000" cy="637758"/>
          </a:xfrm>
          <a:prstGeom prst="rect">
            <a:avLst/>
          </a:prstGeom>
        </p:spPr>
      </p:pic>
      <p:sp>
        <p:nvSpPr>
          <p:cNvPr id="10" name="Text Placeholder 17"/>
          <p:cNvSpPr>
            <a:spLocks noGrp="1"/>
          </p:cNvSpPr>
          <p:nvPr>
            <p:ph type="body" sz="quarter" idx="11"/>
          </p:nvPr>
        </p:nvSpPr>
        <p:spPr>
          <a:xfrm>
            <a:off x="5220000" y="900000"/>
            <a:ext cx="3420000" cy="5040000"/>
          </a:xfrm>
          <a:prstGeom prst="rect">
            <a:avLst/>
          </a:prstGeom>
        </p:spPr>
        <p:txBody>
          <a:bodyPr lIns="0" tIns="0" rIns="0" bIns="0" rtlCol="0"/>
          <a:lstStyle>
            <a:lvl1pPr marL="0" indent="0">
              <a:lnSpc>
                <a:spcPct val="100000"/>
              </a:lnSpc>
              <a:spcBef>
                <a:spcPts val="0"/>
              </a:spcBef>
              <a:buNone/>
              <a:defRPr sz="16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rtl="0"/>
            <a:r>
              <a:rPr lang="cy"/>
              <a:t>Click to edit Master text styles</a:t>
            </a:r>
          </a:p>
        </p:txBody>
      </p:sp>
      <p:sp>
        <p:nvSpPr>
          <p:cNvPr id="12" name="Text Placeholder 11"/>
          <p:cNvSpPr>
            <a:spLocks noGrp="1"/>
          </p:cNvSpPr>
          <p:nvPr>
            <p:ph type="body" sz="quarter" idx="12"/>
          </p:nvPr>
        </p:nvSpPr>
        <p:spPr>
          <a:xfrm>
            <a:off x="720000" y="3059999"/>
            <a:ext cx="3060000" cy="2700000"/>
          </a:xfrm>
          <a:prstGeom prst="rect">
            <a:avLst/>
          </a:prstGeom>
        </p:spPr>
        <p:txBody>
          <a:bodyPr lIns="0" tIns="0" rIns="0" bIns="0" rtlCol="0"/>
          <a:lstStyle>
            <a:lvl1pPr marL="0" indent="0">
              <a:lnSpc>
                <a:spcPct val="100000"/>
              </a:lnSpc>
              <a:spcBef>
                <a:spcPts val="0"/>
              </a:spcBef>
              <a:buNone/>
              <a:defRPr sz="1800">
                <a:solidFill>
                  <a:schemeClr val="bg2"/>
                </a:solidFill>
                <a:latin typeface="+mj-lt"/>
              </a:defRPr>
            </a:lvl1pPr>
          </a:lstStyle>
          <a:p>
            <a:pPr lvl="0" rtl="0"/>
            <a:r>
              <a:rPr lang="cy"/>
              <a:t>Click to edit Master text styles</a:t>
            </a:r>
          </a:p>
        </p:txBody>
      </p:sp>
      <p:sp>
        <p:nvSpPr>
          <p:cNvPr id="9"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rtl="0"/>
            <a:r>
              <a:rPr lang="cy"/>
              <a:t>Click to edit Master text styles</a:t>
            </a:r>
          </a:p>
        </p:txBody>
      </p:sp>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6" name="TextBox 15"/>
          <p:cNvSpPr txBox="1"/>
          <p:nvPr userDrawn="1"/>
        </p:nvSpPr>
        <p:spPr>
          <a:xfrm>
            <a:off x="720000" y="6395368"/>
            <a:ext cx="4680000" cy="169277"/>
          </a:xfrm>
          <a:prstGeom prst="rect">
            <a:avLst/>
          </a:prstGeom>
          <a:noFill/>
        </p:spPr>
        <p:txBody>
          <a:bodyPr wrap="square" lIns="0" tIns="0" rIns="0" bIns="0" rtlCol="0" anchor="ctr" anchorCtr="0">
            <a:spAutoFit/>
          </a:bodyPr>
          <a:lstStyle/>
          <a:p>
            <a:pPr algn="just" rtl="0"/>
            <a:r>
              <a:rPr lang="cy" sz="1100">
                <a:solidFill>
                  <a:schemeClr val="bg2"/>
                </a:solidFill>
                <a:latin typeface="Krub SemiBold" panose="00000700000000000000" pitchFamily="2" charset="-34"/>
                <a:cs typeface="Krub SemiBold" panose="00000700000000000000" pitchFamily="2" charset="-34"/>
              </a:rPr>
              <a:t>Improving life through water  |  Gwella bywyd drwy ddŵr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t>‹#›</a:t>
            </a:fld>
            <a:endParaRPr lang="en-GB" sz="1100" dirty="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22909960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3">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261613"/>
            <a:ext cx="5077978" cy="4596393"/>
          </a:xfrm>
          <a:prstGeom prst="rect">
            <a:avLst/>
          </a:prstGeom>
        </p:spPr>
      </p:pic>
      <p:sp>
        <p:nvSpPr>
          <p:cNvPr id="6" name="Text Placeholder 11"/>
          <p:cNvSpPr>
            <a:spLocks noGrp="1"/>
          </p:cNvSpPr>
          <p:nvPr>
            <p:ph type="body" sz="quarter" idx="12"/>
          </p:nvPr>
        </p:nvSpPr>
        <p:spPr>
          <a:xfrm>
            <a:off x="720000" y="3059999"/>
            <a:ext cx="3060000" cy="2700000"/>
          </a:xfrm>
          <a:prstGeom prst="rect">
            <a:avLst/>
          </a:prstGeom>
        </p:spPr>
        <p:txBody>
          <a:bodyPr lIns="0" tIns="0" rIns="0" bIns="0" rtlCol="0"/>
          <a:lstStyle>
            <a:lvl1pPr marL="0" indent="0">
              <a:lnSpc>
                <a:spcPct val="100000"/>
              </a:lnSpc>
              <a:spcBef>
                <a:spcPts val="0"/>
              </a:spcBef>
              <a:buNone/>
              <a:defRPr sz="1800">
                <a:solidFill>
                  <a:schemeClr val="tx1"/>
                </a:solidFill>
                <a:latin typeface="+mj-lt"/>
              </a:defRPr>
            </a:lvl1pPr>
          </a:lstStyle>
          <a:p>
            <a:pPr lvl="0" rtl="0"/>
            <a:r>
              <a:rPr lang="cy"/>
              <a:t>Click to edit Master text styles</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0001" y="1980000"/>
            <a:ext cx="1008000" cy="637758"/>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1" name="Text Placeholder 17"/>
          <p:cNvSpPr>
            <a:spLocks noGrp="1"/>
          </p:cNvSpPr>
          <p:nvPr>
            <p:ph type="body" sz="quarter" idx="11"/>
          </p:nvPr>
        </p:nvSpPr>
        <p:spPr>
          <a:xfrm>
            <a:off x="5220000" y="900000"/>
            <a:ext cx="3420000" cy="5040000"/>
          </a:xfrm>
          <a:prstGeom prst="rect">
            <a:avLst/>
          </a:prstGeom>
        </p:spPr>
        <p:txBody>
          <a:bodyPr lIns="0" tIns="0" rIns="0" bIns="0" rtlCol="0"/>
          <a:lstStyle>
            <a:lvl1pPr marL="0" indent="0">
              <a:lnSpc>
                <a:spcPct val="100000"/>
              </a:lnSpc>
              <a:spcBef>
                <a:spcPts val="0"/>
              </a:spcBef>
              <a:buNone/>
              <a:defRPr sz="16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rtl="0"/>
            <a:r>
              <a:rPr lang="cy"/>
              <a:t>Click to edit Master text styles</a:t>
            </a:r>
          </a:p>
        </p:txBody>
      </p:sp>
      <p:sp>
        <p:nvSpPr>
          <p:cNvPr id="12"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rtl="0"/>
            <a:r>
              <a:rPr lang="cy"/>
              <a:t>Click to edit Master text styles</a:t>
            </a:r>
          </a:p>
        </p:txBody>
      </p:sp>
      <p:sp>
        <p:nvSpPr>
          <p:cNvPr id="21" name="TextBox 20"/>
          <p:cNvSpPr txBox="1"/>
          <p:nvPr userDrawn="1"/>
        </p:nvSpPr>
        <p:spPr>
          <a:xfrm>
            <a:off x="720000" y="6395368"/>
            <a:ext cx="4680000" cy="169277"/>
          </a:xfrm>
          <a:prstGeom prst="rect">
            <a:avLst/>
          </a:prstGeom>
          <a:noFill/>
        </p:spPr>
        <p:txBody>
          <a:bodyPr wrap="square" lIns="0" tIns="0" rIns="0" bIns="0" rtlCol="0" anchor="ctr" anchorCtr="0">
            <a:spAutoFit/>
          </a:bodyPr>
          <a:lstStyle/>
          <a:p>
            <a:pPr algn="just" rtl="0"/>
            <a:r>
              <a:rPr lang="cy" sz="1100">
                <a:solidFill>
                  <a:schemeClr val="tx1"/>
                </a:solidFill>
                <a:latin typeface="Krub SemiBold" panose="00000700000000000000" pitchFamily="2" charset="-34"/>
                <a:cs typeface="Krub SemiBold" panose="00000700000000000000" pitchFamily="2" charset="-34"/>
              </a:rPr>
              <a:t>Improving life through water  |  Gwella bywyd drwy ddŵr  |  </a:t>
            </a:r>
            <a:fld id="{931ABD2F-98A8-4510-BAD8-FE54A5F94C43}" type="slidenum">
              <a:rPr lang="en-GB" sz="1100" smtClean="0">
                <a:solidFill>
                  <a:schemeClr val="tx1"/>
                </a:solidFill>
                <a:latin typeface="Krub SemiBold" panose="00000700000000000000" pitchFamily="2" charset="-34"/>
                <a:cs typeface="Krub SemiBold" panose="00000700000000000000" pitchFamily="2" charset="-34"/>
              </a:rPr>
              <a:pPr/>
              <a:t>‹#›</a:t>
            </a:fld>
            <a:endParaRPr lang="en-GB" sz="1100" dirty="0">
              <a:solidFill>
                <a:schemeClr val="tx1"/>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3145055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Workshop discussion">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24000" y="900000"/>
            <a:ext cx="5760000" cy="5250096"/>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00000" y="1152000"/>
            <a:ext cx="1440000" cy="2811570"/>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80000" y="1440006"/>
            <a:ext cx="2880000" cy="2627921"/>
          </a:xfrm>
          <a:prstGeom prst="rect">
            <a:avLst/>
          </a:prstGeom>
        </p:spPr>
      </p:pic>
      <p:sp>
        <p:nvSpPr>
          <p:cNvPr id="10"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rtl="0"/>
            <a:r>
              <a:rPr lang="cy"/>
              <a:t>Click to edit Master text styles</a:t>
            </a:r>
          </a:p>
        </p:txBody>
      </p:sp>
      <p:sp>
        <p:nvSpPr>
          <p:cNvPr id="13" name="Text Placeholder 11"/>
          <p:cNvSpPr>
            <a:spLocks noGrp="1"/>
          </p:cNvSpPr>
          <p:nvPr>
            <p:ph type="body" sz="quarter" idx="12"/>
          </p:nvPr>
        </p:nvSpPr>
        <p:spPr>
          <a:xfrm>
            <a:off x="1440000" y="2304000"/>
            <a:ext cx="2232000" cy="1188000"/>
          </a:xfrm>
          <a:prstGeom prst="rect">
            <a:avLst/>
          </a:prstGeom>
        </p:spPr>
        <p:txBody>
          <a:bodyPr lIns="0" tIns="0" rIns="0" bIns="0" rtlCol="0"/>
          <a:lstStyle>
            <a:lvl1pPr marL="0" indent="0">
              <a:lnSpc>
                <a:spcPct val="100000"/>
              </a:lnSpc>
              <a:spcBef>
                <a:spcPts val="0"/>
              </a:spcBef>
              <a:buNone/>
              <a:defRPr sz="1800">
                <a:solidFill>
                  <a:schemeClr val="tx1"/>
                </a:solidFill>
                <a:latin typeface="+mj-lt"/>
              </a:defRPr>
            </a:lvl1pPr>
          </a:lstStyle>
          <a:p>
            <a:pPr lvl="0" rtl="0"/>
            <a:r>
              <a:rPr lang="cy"/>
              <a:t>Click to edit Master text styles</a:t>
            </a:r>
          </a:p>
        </p:txBody>
      </p:sp>
      <p:sp>
        <p:nvSpPr>
          <p:cNvPr id="14" name="Text Placeholder 11"/>
          <p:cNvSpPr>
            <a:spLocks noGrp="1"/>
          </p:cNvSpPr>
          <p:nvPr>
            <p:ph type="body" sz="quarter" idx="13"/>
          </p:nvPr>
        </p:nvSpPr>
        <p:spPr>
          <a:xfrm>
            <a:off x="4140000" y="1872000"/>
            <a:ext cx="3024000" cy="3420000"/>
          </a:xfrm>
          <a:prstGeom prst="rect">
            <a:avLst/>
          </a:prstGeom>
        </p:spPr>
        <p:txBody>
          <a:bodyPr lIns="0" tIns="0" rIns="0" bIns="0" rtlCol="0"/>
          <a:lstStyle>
            <a:lvl1pPr marL="0" indent="0">
              <a:lnSpc>
                <a:spcPct val="100000"/>
              </a:lnSpc>
              <a:spcBef>
                <a:spcPts val="0"/>
              </a:spcBef>
              <a:buNone/>
              <a:defRPr sz="1800">
                <a:solidFill>
                  <a:schemeClr val="bg2"/>
                </a:solidFill>
                <a:latin typeface="+mj-lt"/>
              </a:defRPr>
            </a:lvl1pPr>
          </a:lstStyle>
          <a:p>
            <a:pPr lvl="0" rtl="0"/>
            <a:r>
              <a:rPr lang="cy"/>
              <a:t>Click to edit Master text styles</a:t>
            </a:r>
          </a:p>
        </p:txBody>
      </p:sp>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9" name="TextBox 18"/>
          <p:cNvSpPr txBox="1"/>
          <p:nvPr userDrawn="1"/>
        </p:nvSpPr>
        <p:spPr>
          <a:xfrm>
            <a:off x="720000" y="6395368"/>
            <a:ext cx="4680000" cy="169277"/>
          </a:xfrm>
          <a:prstGeom prst="rect">
            <a:avLst/>
          </a:prstGeom>
          <a:noFill/>
        </p:spPr>
        <p:txBody>
          <a:bodyPr wrap="square" lIns="0" tIns="0" rIns="0" bIns="0" rtlCol="0" anchor="ctr" anchorCtr="0">
            <a:spAutoFit/>
          </a:bodyPr>
          <a:lstStyle/>
          <a:p>
            <a:pPr algn="just" rtl="0"/>
            <a:r>
              <a:rPr lang="cy" sz="1100">
                <a:solidFill>
                  <a:schemeClr val="bg2"/>
                </a:solidFill>
                <a:latin typeface="Krub SemiBold" panose="00000700000000000000" pitchFamily="2" charset="-34"/>
                <a:cs typeface="Krub SemiBold" panose="00000700000000000000" pitchFamily="2" charset="-34"/>
              </a:rPr>
              <a:t>Improving life through water  |  Gwella bywyd drwy ddŵr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t>‹#›</a:t>
            </a:fld>
            <a:endParaRPr lang="en-GB" sz="1100" dirty="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809724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ext steps">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82630" y="1983095"/>
            <a:ext cx="3177466" cy="2873821"/>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20289" y="1980000"/>
            <a:ext cx="2123713" cy="2880000"/>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1980006"/>
            <a:ext cx="2122440" cy="2879999"/>
          </a:xfrm>
          <a:prstGeom prst="rect">
            <a:avLst/>
          </a:prstGeom>
        </p:spPr>
      </p:pic>
      <p:sp>
        <p:nvSpPr>
          <p:cNvPr id="8"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rtl="0"/>
            <a:r>
              <a:rPr lang="cy"/>
              <a:t>Click to edit Master text styles</a:t>
            </a:r>
          </a:p>
        </p:txBody>
      </p:sp>
      <p:sp>
        <p:nvSpPr>
          <p:cNvPr id="9" name="Content Placeholder 4"/>
          <p:cNvSpPr>
            <a:spLocks noGrp="1"/>
          </p:cNvSpPr>
          <p:nvPr>
            <p:ph sz="quarter" idx="12"/>
          </p:nvPr>
        </p:nvSpPr>
        <p:spPr>
          <a:xfrm>
            <a:off x="719998" y="900000"/>
            <a:ext cx="7920000" cy="5040000"/>
          </a:xfrm>
          <a:prstGeom prst="rect">
            <a:avLst/>
          </a:prstGeom>
        </p:spPr>
        <p:txBody>
          <a:bodyPr lIns="0" tIns="0" rIns="0" bIns="0" rtlCol="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rtl="0"/>
            <a:r>
              <a:rPr lang="cy"/>
              <a:t>Click to edit Master text styles</a:t>
            </a:r>
          </a:p>
        </p:txBody>
      </p: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1" name="TextBox 10"/>
          <p:cNvSpPr txBox="1"/>
          <p:nvPr userDrawn="1"/>
        </p:nvSpPr>
        <p:spPr>
          <a:xfrm>
            <a:off x="720000" y="6395368"/>
            <a:ext cx="4680000" cy="169277"/>
          </a:xfrm>
          <a:prstGeom prst="rect">
            <a:avLst/>
          </a:prstGeom>
          <a:noFill/>
        </p:spPr>
        <p:txBody>
          <a:bodyPr wrap="square" lIns="0" tIns="0" rIns="0" bIns="0" rtlCol="0" anchor="ctr" anchorCtr="0">
            <a:spAutoFit/>
          </a:bodyPr>
          <a:lstStyle/>
          <a:p>
            <a:pPr algn="just" rtl="0"/>
            <a:r>
              <a:rPr lang="cy" sz="1100">
                <a:solidFill>
                  <a:schemeClr val="bg2"/>
                </a:solidFill>
                <a:latin typeface="Krub SemiBold" panose="00000700000000000000" pitchFamily="2" charset="-34"/>
                <a:cs typeface="Krub SemiBold" panose="00000700000000000000" pitchFamily="2" charset="-34"/>
              </a:rPr>
              <a:t>Improving life through water  |  Gwella bywyd drwy ddŵr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t>‹#›</a:t>
            </a:fld>
            <a:endParaRPr lang="en-GB" sz="1100" dirty="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42737930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inal">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05530"/>
            <a:ext cx="7740000" cy="5252470"/>
          </a:xfrm>
          <a:prstGeom prst="rect">
            <a:avLst/>
          </a:prstGeom>
        </p:spPr>
      </p:pic>
      <p:grpSp>
        <p:nvGrpSpPr>
          <p:cNvPr id="3" name="Group 2"/>
          <p:cNvGrpSpPr/>
          <p:nvPr userDrawn="1"/>
        </p:nvGrpSpPr>
        <p:grpSpPr>
          <a:xfrm>
            <a:off x="2160000" y="5832000"/>
            <a:ext cx="6480003" cy="432000"/>
            <a:chOff x="2160000" y="5832000"/>
            <a:chExt cx="6480003" cy="432000"/>
          </a:xfrm>
        </p:grpSpPr>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99856" y="5832000"/>
              <a:ext cx="430185" cy="432000"/>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789892" y="5832908"/>
              <a:ext cx="430185" cy="430185"/>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9928" y="5832908"/>
              <a:ext cx="430185" cy="430185"/>
            </a:xfrm>
            <a:prstGeom prst="rect">
              <a:avLst/>
            </a:prstGeom>
          </p:spPr>
        </p:pic>
        <p:pic>
          <p:nvPicPr>
            <p:cNvPr id="13" name="Picture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160000" y="5832908"/>
              <a:ext cx="430185" cy="430185"/>
            </a:xfrm>
            <a:prstGeom prst="rect">
              <a:avLst/>
            </a:prstGeom>
          </p:spPr>
        </p:pic>
        <p:pic>
          <p:nvPicPr>
            <p:cNvPr id="14" name="Picture 1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369964" y="5832908"/>
              <a:ext cx="430185" cy="430185"/>
            </a:xfrm>
            <a:prstGeom prst="rect">
              <a:avLst/>
            </a:prstGeom>
          </p:spPr>
        </p:pic>
        <p:pic>
          <p:nvPicPr>
            <p:cNvPr id="15" name="Picture 14"/>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209818" y="5832908"/>
              <a:ext cx="430185" cy="430185"/>
            </a:xfrm>
            <a:prstGeom prst="rect">
              <a:avLst/>
            </a:prstGeom>
          </p:spPr>
        </p:pic>
      </p:grpSp>
      <p:sp>
        <p:nvSpPr>
          <p:cNvPr id="17" name="Text Placeholder 5"/>
          <p:cNvSpPr>
            <a:spLocks noGrp="1"/>
          </p:cNvSpPr>
          <p:nvPr userDrawn="1">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stStyle>
          <a:p>
            <a:pPr lvl="0" rtl="0"/>
            <a:r>
              <a:rPr lang="cy"/>
              <a:t>Click to edit Master text styles</a:t>
            </a:r>
          </a:p>
        </p:txBody>
      </p:sp>
      <p:pic>
        <p:nvPicPr>
          <p:cNvPr id="16" name="Picture 15"/>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200000" y="1152000"/>
            <a:ext cx="1440000" cy="2811570"/>
          </a:xfrm>
          <a:prstGeom prst="rect">
            <a:avLst/>
          </a:prstGeom>
        </p:spPr>
      </p:pic>
      <p:sp>
        <p:nvSpPr>
          <p:cNvPr id="5" name="Text Placeholder 4"/>
          <p:cNvSpPr>
            <a:spLocks noGrp="1"/>
          </p:cNvSpPr>
          <p:nvPr>
            <p:ph type="body" sz="quarter" idx="11"/>
          </p:nvPr>
        </p:nvSpPr>
        <p:spPr>
          <a:xfrm>
            <a:off x="720000" y="2520000"/>
            <a:ext cx="4860000" cy="1403350"/>
          </a:xfrm>
          <a:prstGeom prst="rect">
            <a:avLst/>
          </a:prstGeom>
        </p:spPr>
        <p:txBody>
          <a:bodyPr lIns="0" tIns="0" rIns="0" bIns="0" rtlCol="0"/>
          <a:lstStyle>
            <a:lvl1pPr marL="0" indent="0">
              <a:lnSpc>
                <a:spcPct val="100000"/>
              </a:lnSpc>
              <a:spcBef>
                <a:spcPts val="0"/>
              </a:spcBef>
              <a:buNone/>
              <a:defRPr sz="1600">
                <a:solidFill>
                  <a:schemeClr val="bg1"/>
                </a:solidFill>
              </a:defRPr>
            </a:lvl1pPr>
            <a:lvl2pPr marL="342900" indent="0">
              <a:buNone/>
              <a:defRPr sz="1600">
                <a:solidFill>
                  <a:schemeClr val="bg1"/>
                </a:solidFill>
              </a:defRPr>
            </a:lvl2pPr>
            <a:lvl3pPr marL="685800" indent="0">
              <a:buNone/>
              <a:defRPr sz="1600">
                <a:solidFill>
                  <a:schemeClr val="bg1"/>
                </a:solidFill>
              </a:defRPr>
            </a:lvl3pPr>
            <a:lvl4pPr marL="1028700" indent="0">
              <a:buNone/>
              <a:defRPr sz="1600">
                <a:solidFill>
                  <a:schemeClr val="bg1"/>
                </a:solidFill>
              </a:defRPr>
            </a:lvl4pPr>
            <a:lvl5pPr marL="1371600" indent="0">
              <a:buNone/>
              <a:defRPr sz="1600">
                <a:solidFill>
                  <a:schemeClr val="bg1"/>
                </a:solidFill>
              </a:defRPr>
            </a:lvl5pPr>
          </a:lstStyle>
          <a:p>
            <a:pPr lvl="0" rtl="0"/>
            <a:r>
              <a:rPr lang="cy"/>
              <a:t>Click to edit Master text styles</a:t>
            </a:r>
          </a:p>
        </p:txBody>
      </p:sp>
    </p:spTree>
    <p:extLst>
      <p:ext uri="{BB962C8B-B14F-4D97-AF65-F5344CB8AC3E}">
        <p14:creationId xmlns:p14="http://schemas.microsoft.com/office/powerpoint/2010/main" val="2220879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yellow">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 y="0"/>
            <a:ext cx="9140952" cy="6858000"/>
          </a:xfrm>
          <a:prstGeom prst="rect">
            <a:avLst/>
          </a:prstGeom>
        </p:spPr>
      </p:pic>
      <p:sp>
        <p:nvSpPr>
          <p:cNvPr id="4" name="Text Placeholder 10"/>
          <p:cNvSpPr>
            <a:spLocks noGrp="1"/>
          </p:cNvSpPr>
          <p:nvPr>
            <p:ph type="body" sz="quarter" idx="10"/>
          </p:nvPr>
        </p:nvSpPr>
        <p:spPr>
          <a:xfrm>
            <a:off x="900000" y="2880000"/>
            <a:ext cx="5400000" cy="1440000"/>
          </a:xfrm>
          <a:prstGeom prst="rect">
            <a:avLst/>
          </a:prstGeom>
        </p:spPr>
        <p:txBody>
          <a:bodyPr lIns="0" tIns="0" rIns="0" bIns="0" rtlCol="0" anchor="ctr" anchorCtr="0"/>
          <a:lstStyle>
            <a:lvl1pPr marL="0" indent="0">
              <a:lnSpc>
                <a:spcPct val="100000"/>
              </a:lnSpc>
              <a:spcBef>
                <a:spcPts val="0"/>
              </a:spcBef>
              <a:buNone/>
              <a:defRPr lang="en-GB" sz="3200" dirty="0" smtClean="0">
                <a:solidFill>
                  <a:schemeClr val="bg2"/>
                </a:solidFill>
                <a:latin typeface="+mj-lt"/>
              </a:defRPr>
            </a:lvl1pPr>
          </a:lstStyle>
          <a:p>
            <a:pPr lvl="0" rtl="0"/>
            <a:r>
              <a:rPr lang="cy" sz="3000">
                <a:latin typeface="+mj-lt"/>
              </a:rPr>
              <a:t>Click to edit Master text styles</a:t>
            </a:r>
          </a:p>
        </p:txBody>
      </p:sp>
    </p:spTree>
    <p:extLst>
      <p:ext uri="{BB962C8B-B14F-4D97-AF65-F5344CB8AC3E}">
        <p14:creationId xmlns:p14="http://schemas.microsoft.com/office/powerpoint/2010/main" val="2321704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coral">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 y="0"/>
            <a:ext cx="9143238" cy="6858000"/>
          </a:xfrm>
          <a:prstGeom prst="rect">
            <a:avLst/>
          </a:prstGeom>
        </p:spPr>
      </p:pic>
      <p:sp>
        <p:nvSpPr>
          <p:cNvPr id="11" name="Text Placeholder 10"/>
          <p:cNvSpPr>
            <a:spLocks noGrp="1"/>
          </p:cNvSpPr>
          <p:nvPr>
            <p:ph type="body" sz="quarter" idx="10"/>
          </p:nvPr>
        </p:nvSpPr>
        <p:spPr>
          <a:xfrm>
            <a:off x="900000" y="2880000"/>
            <a:ext cx="5400000" cy="1440000"/>
          </a:xfrm>
          <a:prstGeom prst="rect">
            <a:avLst/>
          </a:prstGeom>
        </p:spPr>
        <p:txBody>
          <a:bodyPr lIns="0" tIns="0" rIns="0" bIns="0" rtlCol="0" anchor="ctr" anchorCtr="0"/>
          <a:lstStyle>
            <a:lvl1pPr marL="0" indent="0">
              <a:lnSpc>
                <a:spcPct val="100000"/>
              </a:lnSpc>
              <a:spcBef>
                <a:spcPts val="0"/>
              </a:spcBef>
              <a:buNone/>
              <a:defRPr lang="en-GB" sz="3200" dirty="0" smtClean="0">
                <a:solidFill>
                  <a:schemeClr val="bg2"/>
                </a:solidFill>
                <a:latin typeface="+mj-lt"/>
              </a:defRPr>
            </a:lvl1pPr>
          </a:lstStyle>
          <a:p>
            <a:pPr lvl="0" rtl="0"/>
            <a:r>
              <a:rPr lang="cy" sz="3000">
                <a:latin typeface="+mj-lt"/>
              </a:rPr>
              <a:t>Click to edit Master text styles</a:t>
            </a:r>
          </a:p>
        </p:txBody>
      </p:sp>
    </p:spTree>
    <p:extLst>
      <p:ext uri="{BB962C8B-B14F-4D97-AF65-F5344CB8AC3E}">
        <p14:creationId xmlns:p14="http://schemas.microsoft.com/office/powerpoint/2010/main" val="55917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2nd blu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 y="1143"/>
            <a:ext cx="9143238" cy="6855714"/>
          </a:xfrm>
          <a:prstGeom prst="rect">
            <a:avLst/>
          </a:prstGeom>
        </p:spPr>
      </p:pic>
      <p:sp>
        <p:nvSpPr>
          <p:cNvPr id="4" name="Text Placeholder 10"/>
          <p:cNvSpPr>
            <a:spLocks noGrp="1"/>
          </p:cNvSpPr>
          <p:nvPr>
            <p:ph type="body" sz="quarter" idx="10"/>
          </p:nvPr>
        </p:nvSpPr>
        <p:spPr>
          <a:xfrm>
            <a:off x="900000" y="2880000"/>
            <a:ext cx="5400000" cy="1440000"/>
          </a:xfrm>
          <a:prstGeom prst="rect">
            <a:avLst/>
          </a:prstGeom>
        </p:spPr>
        <p:txBody>
          <a:bodyPr lIns="0" tIns="0" rIns="0" bIns="0" rtlCol="0" anchor="ctr" anchorCtr="0"/>
          <a:lstStyle>
            <a:lvl1pPr marL="0" indent="0">
              <a:lnSpc>
                <a:spcPct val="100000"/>
              </a:lnSpc>
              <a:spcBef>
                <a:spcPts val="0"/>
              </a:spcBef>
              <a:buNone/>
              <a:defRPr lang="en-GB" sz="3200" dirty="0" smtClean="0">
                <a:latin typeface="+mj-lt"/>
              </a:defRPr>
            </a:lvl1pPr>
          </a:lstStyle>
          <a:p>
            <a:pPr lvl="0" rtl="0"/>
            <a:r>
              <a:rPr lang="cy" sz="3000">
                <a:latin typeface="+mj-lt"/>
              </a:rPr>
              <a:t>Click to edit Master text styles</a:t>
            </a:r>
          </a:p>
        </p:txBody>
      </p:sp>
    </p:spTree>
    <p:extLst>
      <p:ext uri="{BB962C8B-B14F-4D97-AF65-F5344CB8AC3E}">
        <p14:creationId xmlns:p14="http://schemas.microsoft.com/office/powerpoint/2010/main" val="3495321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green">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 y="0"/>
            <a:ext cx="9143238" cy="6858000"/>
          </a:xfrm>
          <a:prstGeom prst="rect">
            <a:avLst/>
          </a:prstGeom>
        </p:spPr>
      </p:pic>
      <p:sp>
        <p:nvSpPr>
          <p:cNvPr id="4" name="Text Placeholder 10"/>
          <p:cNvSpPr>
            <a:spLocks noGrp="1"/>
          </p:cNvSpPr>
          <p:nvPr>
            <p:ph type="body" sz="quarter" idx="10"/>
          </p:nvPr>
        </p:nvSpPr>
        <p:spPr>
          <a:xfrm>
            <a:off x="900000" y="2880000"/>
            <a:ext cx="5400000" cy="1440000"/>
          </a:xfrm>
          <a:prstGeom prst="rect">
            <a:avLst/>
          </a:prstGeom>
        </p:spPr>
        <p:txBody>
          <a:bodyPr lIns="0" tIns="0" rIns="0" bIns="0" rtlCol="0" anchor="ctr" anchorCtr="0"/>
          <a:lstStyle>
            <a:lvl1pPr marL="0" indent="0">
              <a:lnSpc>
                <a:spcPct val="100000"/>
              </a:lnSpc>
              <a:spcBef>
                <a:spcPts val="0"/>
              </a:spcBef>
              <a:buNone/>
              <a:defRPr lang="en-GB" sz="3200" dirty="0" smtClean="0">
                <a:latin typeface="+mj-lt"/>
              </a:defRPr>
            </a:lvl1pPr>
          </a:lstStyle>
          <a:p>
            <a:pPr lvl="0" rtl="0"/>
            <a:r>
              <a:rPr lang="cy" sz="3000">
                <a:latin typeface="+mj-lt"/>
              </a:rPr>
              <a:t>Click to edit Master text styles</a:t>
            </a:r>
          </a:p>
        </p:txBody>
      </p:sp>
    </p:spTree>
    <p:extLst>
      <p:ext uri="{BB962C8B-B14F-4D97-AF65-F5344CB8AC3E}">
        <p14:creationId xmlns:p14="http://schemas.microsoft.com/office/powerpoint/2010/main" val="912164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purpl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 y="1143"/>
            <a:ext cx="9143238" cy="6855714"/>
          </a:xfrm>
          <a:prstGeom prst="rect">
            <a:avLst/>
          </a:prstGeom>
        </p:spPr>
      </p:pic>
      <p:sp>
        <p:nvSpPr>
          <p:cNvPr id="4" name="Text Placeholder 10"/>
          <p:cNvSpPr>
            <a:spLocks noGrp="1"/>
          </p:cNvSpPr>
          <p:nvPr>
            <p:ph type="body" sz="quarter" idx="10"/>
          </p:nvPr>
        </p:nvSpPr>
        <p:spPr>
          <a:xfrm>
            <a:off x="900000" y="2880000"/>
            <a:ext cx="5400000" cy="1440000"/>
          </a:xfrm>
          <a:prstGeom prst="rect">
            <a:avLst/>
          </a:prstGeom>
        </p:spPr>
        <p:txBody>
          <a:bodyPr lIns="0" tIns="0" rIns="0" bIns="0" rtlCol="0" anchor="ctr" anchorCtr="0"/>
          <a:lstStyle>
            <a:lvl1pPr marL="0" indent="0">
              <a:lnSpc>
                <a:spcPct val="100000"/>
              </a:lnSpc>
              <a:spcBef>
                <a:spcPts val="0"/>
              </a:spcBef>
              <a:buNone/>
              <a:defRPr lang="en-GB" sz="3200" dirty="0" smtClean="0">
                <a:latin typeface="+mj-lt"/>
              </a:defRPr>
            </a:lvl1pPr>
          </a:lstStyle>
          <a:p>
            <a:pPr lvl="0" rtl="0"/>
            <a:r>
              <a:rPr lang="cy" sz="3000">
                <a:latin typeface="+mj-lt"/>
              </a:rPr>
              <a:t>Click to edit Master text styles</a:t>
            </a:r>
          </a:p>
        </p:txBody>
      </p:sp>
    </p:spTree>
    <p:extLst>
      <p:ext uri="{BB962C8B-B14F-4D97-AF65-F5344CB8AC3E}">
        <p14:creationId xmlns:p14="http://schemas.microsoft.com/office/powerpoint/2010/main" val="3888798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or content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49498" y="4739905"/>
            <a:ext cx="3294505" cy="2118101"/>
          </a:xfrm>
          <a:prstGeom prst="rect">
            <a:avLst/>
          </a:prstGeom>
        </p:spPr>
      </p:pic>
      <p:sp>
        <p:nvSpPr>
          <p:cNvPr id="16"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rtl="0"/>
            <a:r>
              <a:rPr lang="cy"/>
              <a:t>Click to edit Master text styles</a:t>
            </a:r>
          </a:p>
        </p:txBody>
      </p:sp>
      <p:sp>
        <p:nvSpPr>
          <p:cNvPr id="5" name="Content Placeholder 4"/>
          <p:cNvSpPr>
            <a:spLocks noGrp="1"/>
          </p:cNvSpPr>
          <p:nvPr>
            <p:ph sz="quarter" idx="12"/>
          </p:nvPr>
        </p:nvSpPr>
        <p:spPr>
          <a:xfrm>
            <a:off x="719998" y="900000"/>
            <a:ext cx="7920000" cy="5040000"/>
          </a:xfrm>
          <a:prstGeom prst="rect">
            <a:avLst/>
          </a:prstGeom>
        </p:spPr>
        <p:txBody>
          <a:bodyPr lIns="0" tIns="0" rIns="0" bIns="0" rtlCol="0"/>
          <a:lstStyle>
            <a:lvl1pPr marL="0" indent="0">
              <a:lnSpc>
                <a:spcPct val="100000"/>
              </a:lnSpc>
              <a:spcBef>
                <a:spcPts val="0"/>
              </a:spcBef>
              <a:buNone/>
              <a:defRPr sz="1600">
                <a:solidFill>
                  <a:schemeClr val="bg1"/>
                </a:solidFill>
              </a:defRPr>
            </a:lvl1pPr>
            <a:lvl2pPr marL="342900" indent="0">
              <a:lnSpc>
                <a:spcPct val="100000"/>
              </a:lnSpc>
              <a:buNone/>
              <a:defRPr sz="1600">
                <a:solidFill>
                  <a:schemeClr val="bg1"/>
                </a:solidFill>
              </a:defRPr>
            </a:lvl2pPr>
            <a:lvl3pPr marL="685800" indent="0">
              <a:lnSpc>
                <a:spcPct val="100000"/>
              </a:lnSpc>
              <a:buNone/>
              <a:defRPr sz="1600">
                <a:solidFill>
                  <a:schemeClr val="bg1"/>
                </a:solidFill>
              </a:defRPr>
            </a:lvl3pPr>
            <a:lvl4pPr marL="1028700" indent="0">
              <a:lnSpc>
                <a:spcPct val="100000"/>
              </a:lnSpc>
              <a:buNone/>
              <a:defRPr sz="1600">
                <a:solidFill>
                  <a:schemeClr val="bg1"/>
                </a:solidFill>
              </a:defRPr>
            </a:lvl4pPr>
            <a:lvl5pPr marL="1371600" indent="0">
              <a:lnSpc>
                <a:spcPct val="100000"/>
              </a:lnSpc>
              <a:buNone/>
              <a:defRPr sz="1600">
                <a:solidFill>
                  <a:schemeClr val="bg1"/>
                </a:solidFill>
              </a:defRPr>
            </a:lvl5pPr>
          </a:lstStyle>
          <a:p>
            <a:pPr lvl="0" rtl="0"/>
            <a:r>
              <a:rPr lang="cy"/>
              <a:t>Click to edit Master text styles</a:t>
            </a:r>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4" name="TextBox 13"/>
          <p:cNvSpPr txBox="1"/>
          <p:nvPr userDrawn="1"/>
        </p:nvSpPr>
        <p:spPr>
          <a:xfrm>
            <a:off x="720000" y="6395368"/>
            <a:ext cx="4680000" cy="169277"/>
          </a:xfrm>
          <a:prstGeom prst="rect">
            <a:avLst/>
          </a:prstGeom>
          <a:noFill/>
        </p:spPr>
        <p:txBody>
          <a:bodyPr wrap="square" lIns="0" tIns="0" rIns="0" bIns="0" rtlCol="0" anchor="ctr" anchorCtr="0">
            <a:spAutoFit/>
          </a:bodyPr>
          <a:lstStyle/>
          <a:p>
            <a:pPr algn="just" rtl="0"/>
            <a:r>
              <a:rPr lang="cy" sz="1100">
                <a:solidFill>
                  <a:schemeClr val="bg2"/>
                </a:solidFill>
                <a:latin typeface="Krub SemiBold" panose="00000700000000000000" pitchFamily="2" charset="-34"/>
                <a:cs typeface="Krub SemiBold" panose="00000700000000000000" pitchFamily="2" charset="-34"/>
              </a:rPr>
              <a:t>Improving life through water  |  Gwella bywyd drwy ddŵr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t>‹#›</a:t>
            </a:fld>
            <a:endParaRPr lang="en-GB" sz="1100" dirty="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3763455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2" name="Text Placeholder 15"/>
          <p:cNvSpPr>
            <a:spLocks noGrp="1"/>
          </p:cNvSpPr>
          <p:nvPr>
            <p:ph type="body" sz="quarter" idx="10"/>
          </p:nvPr>
        </p:nvSpPr>
        <p:spPr>
          <a:xfrm>
            <a:off x="719999" y="252000"/>
            <a:ext cx="8424000" cy="432000"/>
          </a:xfrm>
          <a:prstGeom prst="rect">
            <a:avLst/>
          </a:prstGeom>
          <a:solidFill>
            <a:schemeClr val="bg2"/>
          </a:solidFill>
        </p:spPr>
        <p:txBody>
          <a:bodyPr lIns="72000" tIns="36000" rIns="360000" bIns="36000" rtlCol="0" anchor="ctr" anchorCtr="0"/>
          <a:lstStyle>
            <a:lvl1pPr marL="0" indent="0">
              <a:lnSpc>
                <a:spcPct val="100000"/>
              </a:lnSpc>
              <a:spcBef>
                <a:spcPts val="0"/>
              </a:spcBef>
              <a:buNone/>
              <a:defRPr sz="2000">
                <a:latin typeface="+mj-lt"/>
              </a:defRPr>
            </a:lvl1pPr>
            <a:lvl2pPr marL="342900" indent="0">
              <a:buNone/>
              <a:defRPr sz="2000">
                <a:latin typeface="+mj-lt"/>
              </a:defRPr>
            </a:lvl2pPr>
            <a:lvl3pPr marL="685800" indent="0">
              <a:buNone/>
              <a:defRPr sz="2000">
                <a:latin typeface="+mj-lt"/>
              </a:defRPr>
            </a:lvl3pPr>
            <a:lvl4pPr marL="1028700" indent="0">
              <a:buNone/>
              <a:defRPr sz="2000">
                <a:latin typeface="+mj-lt"/>
              </a:defRPr>
            </a:lvl4pPr>
            <a:lvl5pPr marL="1371600" indent="0">
              <a:buNone/>
              <a:defRPr sz="2000">
                <a:latin typeface="+mj-lt"/>
              </a:defRPr>
            </a:lvl5pPr>
          </a:lstStyle>
          <a:p>
            <a:pPr lvl="0" rtl="0"/>
            <a:r>
              <a:rPr lang="cy"/>
              <a:t>Click to edit Master text styles</a:t>
            </a:r>
          </a:p>
        </p:txBody>
      </p:sp>
      <p:sp>
        <p:nvSpPr>
          <p:cNvPr id="3" name="Content Placeholder 2"/>
          <p:cNvSpPr>
            <a:spLocks noGrp="1"/>
          </p:cNvSpPr>
          <p:nvPr>
            <p:ph sz="quarter" idx="12"/>
          </p:nvPr>
        </p:nvSpPr>
        <p:spPr>
          <a:xfrm>
            <a:off x="720000" y="900000"/>
            <a:ext cx="7920000" cy="5040000"/>
          </a:xfrm>
          <a:prstGeom prst="rect">
            <a:avLst/>
          </a:prstGeom>
        </p:spPr>
        <p:txBody>
          <a:bodyPr lIns="0" tIns="0" rIns="0" bIns="0" rtlCol="0"/>
          <a:lstStyle>
            <a:lvl1pPr marL="0" indent="0">
              <a:lnSpc>
                <a:spcPct val="100000"/>
              </a:lnSpc>
              <a:spcBef>
                <a:spcPts val="0"/>
              </a:spcBef>
              <a:buNone/>
              <a:defRPr sz="1600">
                <a:solidFill>
                  <a:schemeClr val="bg1"/>
                </a:solidFill>
              </a:defRPr>
            </a:lvl1pPr>
            <a:lvl2pPr marL="342900" indent="0">
              <a:buNone/>
              <a:defRPr sz="1600">
                <a:solidFill>
                  <a:schemeClr val="bg1"/>
                </a:solidFill>
              </a:defRPr>
            </a:lvl2pPr>
            <a:lvl3pPr marL="685800" indent="0">
              <a:buNone/>
              <a:defRPr sz="1600">
                <a:solidFill>
                  <a:schemeClr val="bg1"/>
                </a:solidFill>
              </a:defRPr>
            </a:lvl3pPr>
            <a:lvl4pPr marL="1028700" indent="0">
              <a:buNone/>
              <a:defRPr sz="1600">
                <a:solidFill>
                  <a:schemeClr val="bg1"/>
                </a:solidFill>
              </a:defRPr>
            </a:lvl4pPr>
            <a:lvl5pPr marL="1371600" indent="0">
              <a:buNone/>
              <a:defRPr sz="1600">
                <a:solidFill>
                  <a:schemeClr val="bg1"/>
                </a:solidFill>
              </a:defRPr>
            </a:lvl5pPr>
          </a:lstStyle>
          <a:p>
            <a:pPr lvl="0" rtl="0"/>
            <a:r>
              <a:rPr lang="cy"/>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0" y="6300000"/>
            <a:ext cx="360000" cy="360000"/>
          </a:xfrm>
          <a:prstGeom prst="rect">
            <a:avLst/>
          </a:prstGeom>
        </p:spPr>
      </p:pic>
      <p:sp>
        <p:nvSpPr>
          <p:cNvPr id="10" name="TextBox 9"/>
          <p:cNvSpPr txBox="1"/>
          <p:nvPr userDrawn="1"/>
        </p:nvSpPr>
        <p:spPr>
          <a:xfrm>
            <a:off x="720000" y="6395368"/>
            <a:ext cx="4680000" cy="169277"/>
          </a:xfrm>
          <a:prstGeom prst="rect">
            <a:avLst/>
          </a:prstGeom>
          <a:noFill/>
        </p:spPr>
        <p:txBody>
          <a:bodyPr wrap="square" lIns="0" tIns="0" rIns="0" bIns="0" rtlCol="0" anchor="ctr" anchorCtr="0">
            <a:spAutoFit/>
          </a:bodyPr>
          <a:lstStyle/>
          <a:p>
            <a:pPr algn="just" rtl="0"/>
            <a:r>
              <a:rPr lang="cy" sz="1100">
                <a:solidFill>
                  <a:schemeClr val="bg2"/>
                </a:solidFill>
                <a:latin typeface="Krub SemiBold" panose="00000700000000000000" pitchFamily="2" charset="-34"/>
                <a:cs typeface="Krub SemiBold" panose="00000700000000000000" pitchFamily="2" charset="-34"/>
              </a:rPr>
              <a:t>Improving life through water  |  Gwella bywyd drwy ddŵr  |  </a:t>
            </a:r>
            <a:fld id="{931ABD2F-98A8-4510-BAD8-FE54A5F94C43}" type="slidenum">
              <a:rPr lang="en-GB" sz="1100" smtClean="0">
                <a:solidFill>
                  <a:schemeClr val="bg2"/>
                </a:solidFill>
                <a:latin typeface="Krub SemiBold" panose="00000700000000000000" pitchFamily="2" charset="-34"/>
                <a:cs typeface="Krub SemiBold" panose="00000700000000000000" pitchFamily="2" charset="-34"/>
              </a:rPr>
              <a:pPr/>
              <a:t>‹#›</a:t>
            </a:fld>
            <a:endParaRPr lang="en-GB" sz="1100" dirty="0">
              <a:solidFill>
                <a:schemeClr val="bg2"/>
              </a:solidFill>
              <a:latin typeface="Krub SemiBold" panose="00000700000000000000" pitchFamily="2" charset="-34"/>
              <a:cs typeface="Krub SemiBold" panose="00000700000000000000" pitchFamily="2" charset="-34"/>
            </a:endParaRPr>
          </a:p>
        </p:txBody>
      </p:sp>
    </p:spTree>
    <p:extLst>
      <p:ext uri="{BB962C8B-B14F-4D97-AF65-F5344CB8AC3E}">
        <p14:creationId xmlns:p14="http://schemas.microsoft.com/office/powerpoint/2010/main" val="981221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73955966"/>
      </p:ext>
    </p:extLst>
  </p:cSld>
  <p:clrMap bg1="dk1" tx1="lt1" bg2="dk2" tx2="lt2" accent1="accent1" accent2="accent2" accent3="accent3" accent4="accent4" accent5="accent5" accent6="accent6" hlink="hlink" folHlink="folHlink"/>
  <p:sldLayoutIdLst>
    <p:sldLayoutId id="2147483706" r:id="rId1"/>
    <p:sldLayoutId id="2147483718" r:id="rId2"/>
    <p:sldLayoutId id="2147483725" r:id="rId3"/>
    <p:sldLayoutId id="2147483700" r:id="rId4"/>
    <p:sldLayoutId id="2147483723" r:id="rId5"/>
    <p:sldLayoutId id="2147483719" r:id="rId6"/>
    <p:sldLayoutId id="2147483724" r:id="rId7"/>
    <p:sldLayoutId id="2147483701" r:id="rId8"/>
    <p:sldLayoutId id="2147483702" r:id="rId9"/>
    <p:sldLayoutId id="2147483717" r:id="rId10"/>
    <p:sldLayoutId id="2147483703" r:id="rId11"/>
    <p:sldLayoutId id="2147483704" r:id="rId12"/>
    <p:sldLayoutId id="2147483705" r:id="rId13"/>
    <p:sldLayoutId id="2147483707" r:id="rId14"/>
    <p:sldLayoutId id="2147483708" r:id="rId15"/>
    <p:sldLayoutId id="2147483709" r:id="rId16"/>
    <p:sldLayoutId id="2147483710" r:id="rId17"/>
    <p:sldLayoutId id="2147483711" r:id="rId18"/>
    <p:sldLayoutId id="2147483712" r:id="rId19"/>
    <p:sldLayoutId id="2147483713" r:id="rId20"/>
    <p:sldLayoutId id="2147483714" r:id="rId21"/>
    <p:sldLayoutId id="2147483722" r:id="rId22"/>
    <p:sldLayoutId id="2147483721" r:id="rId23"/>
    <p:sldLayoutId id="2147483720" r:id="rId24"/>
  </p:sldLayoutIdLst>
  <p:txStyles>
    <p:titleStyle>
      <a:lvl1pPr algn="l" defTabSz="685800" rtl="0" eaLnBrk="1" latinLnBrk="0" hangingPunct="1">
        <a:lnSpc>
          <a:spcPct val="90000"/>
        </a:lnSpc>
        <a:spcBef>
          <a:spcPct val="0"/>
        </a:spcBef>
        <a:buNone/>
        <a:defRPr sz="33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4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6.xml"/><Relationship Id="rId1" Type="http://schemas.openxmlformats.org/officeDocument/2006/relationships/slideLayout" Target="../slideLayouts/slideLayout9.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CC00E69-AC1C-4B12-B14C-E334CA83DC5E}"/>
              </a:ext>
            </a:extLst>
          </p:cNvPr>
          <p:cNvSpPr>
            <a:spLocks noGrp="1"/>
          </p:cNvSpPr>
          <p:nvPr>
            <p:ph type="body" sz="quarter" idx="10"/>
          </p:nvPr>
        </p:nvSpPr>
        <p:spPr/>
        <p:txBody>
          <a:bodyPr rtlCol="0"/>
          <a:lstStyle/>
          <a:p>
            <a:pPr rtl="0"/>
            <a:r>
              <a:rPr lang="cy" sz="1650"/>
              <a:t>Adroddiad Monitro Gwytnwch Ariannol 2021-22</a:t>
            </a:r>
            <a:endParaRPr lang="en-GB" sz="1650">
              <a:cs typeface="Krub SemiBold"/>
            </a:endParaRPr>
          </a:p>
        </p:txBody>
      </p:sp>
      <p:sp>
        <p:nvSpPr>
          <p:cNvPr id="5" name="Text Placeholder 1">
            <a:extLst>
              <a:ext uri="{FF2B5EF4-FFF2-40B4-BE49-F238E27FC236}">
                <a16:creationId xmlns:a16="http://schemas.microsoft.com/office/drawing/2014/main" id="{06BB24F4-C296-4670-9524-27D558DBE3DD}"/>
              </a:ext>
            </a:extLst>
          </p:cNvPr>
          <p:cNvSpPr txBox="1">
            <a:spLocks/>
          </p:cNvSpPr>
          <p:nvPr/>
        </p:nvSpPr>
        <p:spPr>
          <a:xfrm>
            <a:off x="810000" y="1289246"/>
            <a:ext cx="999000" cy="216000"/>
          </a:xfrm>
          <a:prstGeom prst="rect">
            <a:avLst/>
          </a:prstGeom>
        </p:spPr>
        <p:txBody>
          <a:bodyPr lIns="0" tIns="0" rIns="0" bIns="0" rtlCol="0"/>
          <a:lstStyle>
            <a:lvl1pPr marL="0" indent="0" algn="l" defTabSz="685800" rtl="0" eaLnBrk="1" latinLnBrk="0" hangingPunct="1">
              <a:lnSpc>
                <a:spcPct val="100000"/>
              </a:lnSpc>
              <a:spcBef>
                <a:spcPts val="0"/>
              </a:spcBef>
              <a:buFont typeface="Arial" panose="020B0604020202020204" pitchFamily="34" charset="0"/>
              <a:buNone/>
              <a:defRPr sz="2000" kern="1200">
                <a:solidFill>
                  <a:schemeClr val="bg2"/>
                </a:solidFill>
                <a:latin typeface="+mj-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3000" kern="1200">
                <a:solidFill>
                  <a:schemeClr val="bg2"/>
                </a:solidFill>
                <a:latin typeface="+mj-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3000" kern="1200">
                <a:solidFill>
                  <a:schemeClr val="bg2"/>
                </a:solidFill>
                <a:latin typeface="+mj-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3000" kern="1200">
                <a:solidFill>
                  <a:schemeClr val="bg2"/>
                </a:solidFill>
                <a:latin typeface="+mj-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3000" kern="1200">
                <a:solidFill>
                  <a:schemeClr val="bg2"/>
                </a:solidFill>
                <a:latin typeface="+mj-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rtl="0"/>
            <a:r>
              <a:rPr lang="cy" sz="900">
                <a:solidFill>
                  <a:schemeClr val="bg1"/>
                </a:solidFill>
                <a:latin typeface="+mn-lt"/>
              </a:rPr>
              <a:t>Rhagfyr 2022</a:t>
            </a:r>
          </a:p>
        </p:txBody>
      </p:sp>
    </p:spTree>
    <p:extLst>
      <p:ext uri="{BB962C8B-B14F-4D97-AF65-F5344CB8AC3E}">
        <p14:creationId xmlns:p14="http://schemas.microsoft.com/office/powerpoint/2010/main" val="3276625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A7CB73-8477-4FB5-B663-BAC0F1BCDCB4}"/>
              </a:ext>
            </a:extLst>
          </p:cNvPr>
          <p:cNvSpPr>
            <a:spLocks noGrp="1"/>
          </p:cNvSpPr>
          <p:nvPr>
            <p:ph sz="quarter" idx="12"/>
          </p:nvPr>
        </p:nvSpPr>
        <p:spPr>
          <a:xfrm>
            <a:off x="809998" y="1532251"/>
            <a:ext cx="7830000" cy="3046988"/>
          </a:xfrm>
          <a:prstGeom prst="rect">
            <a:avLst/>
          </a:prstGeom>
        </p:spPr>
        <p:txBody>
          <a:bodyPr lIns="0" tIns="0" rIns="0" bIns="0" rtlCol="0" anchor="t">
            <a:spAutoFit/>
          </a:bodyPr>
          <a:lstStyle/>
          <a:p>
            <a:pPr rtl="0"/>
            <a:r>
              <a:rPr lang="cy" sz="900" dirty="0">
                <a:cs typeface="Segoe UI"/>
              </a:rPr>
              <a:t>Eleni mae'r </a:t>
            </a:r>
            <a:r>
              <a:rPr lang="cy" sz="900" dirty="0"/>
              <a:t>Adroddiad Monitro Gwytnwch Ariannol (yr MFR), ein cyhoeddiad blynyddol, </a:t>
            </a:r>
            <a:r>
              <a:rPr lang="cy" sz="900" dirty="0">
                <a:cs typeface="Segoe UI"/>
              </a:rPr>
              <a:t>wedi'i rannu i'r meysydd canlynol ynghyd ag atodiadau. Mae'r fersiwn Gymraeg hon yn cynnwys y ddwy adran gyntaf yn unig:</a:t>
            </a:r>
          </a:p>
          <a:p>
            <a:pPr rtl="0"/>
            <a:endParaRPr lang="en-GB" sz="900" dirty="0">
              <a:solidFill>
                <a:srgbClr val="000000"/>
              </a:solidFill>
              <a:latin typeface="Krub"/>
              <a:cs typeface="Segoe UI"/>
            </a:endParaRPr>
          </a:p>
          <a:p>
            <a:pPr rtl="0"/>
            <a:r>
              <a:rPr lang="cy" sz="900" dirty="0">
                <a:solidFill>
                  <a:schemeClr val="accent1"/>
                </a:solidFill>
                <a:latin typeface="+mj-lt"/>
                <a:cs typeface="Segoe UI"/>
                <a:hlinkClick r:id="rId3" action="ppaction://hlinksldjump">
                  <a:extLst>
                    <a:ext uri="{A12FA001-AC4F-418D-AE19-62706E023703}">
                      <ahyp:hlinkClr xmlns:ahyp="http://schemas.microsoft.com/office/drawing/2018/hyperlinkcolor" val="tx"/>
                    </a:ext>
                  </a:extLst>
                </a:hlinkClick>
              </a:rPr>
              <a:t>Negeseuon allweddol</a:t>
            </a:r>
            <a:r>
              <a:rPr lang="cy" sz="900" dirty="0">
                <a:solidFill>
                  <a:schemeClr val="accent1"/>
                </a:solidFill>
                <a:latin typeface="+mj-lt"/>
                <a:cs typeface="Segoe UI"/>
              </a:rPr>
              <a:t> </a:t>
            </a:r>
            <a:r>
              <a:rPr lang="cy" sz="900" dirty="0">
                <a:cs typeface="Krub SemiBold"/>
              </a:rPr>
              <a:t>–</a:t>
            </a:r>
            <a:r>
              <a:rPr lang="cy" sz="900" dirty="0">
                <a:cs typeface="Segoe UI"/>
              </a:rPr>
              <a:t>Ein prif negeseuon ac arsylwadau ar wytnwch ariannol ar draws y sector.</a:t>
            </a:r>
            <a:r>
              <a:rPr lang="cy" sz="900" dirty="0">
                <a:solidFill>
                  <a:schemeClr val="accent1"/>
                </a:solidFill>
                <a:latin typeface="+mj-lt"/>
                <a:cs typeface="Segoe UI"/>
                <a:hlinkClick r:id="rId3" action="ppaction://hlinksldjump">
                  <a:extLst>
                    <a:ext uri="{A12FA001-AC4F-418D-AE19-62706E023703}">
                      <ahyp:hlinkClr xmlns:ahyp="http://schemas.microsoft.com/office/drawing/2018/hyperlinkcolor" val="tx"/>
                    </a:ext>
                  </a:extLst>
                </a:hlinkClick>
              </a:rPr>
              <a:t>  </a:t>
            </a:r>
          </a:p>
          <a:p>
            <a:pPr rtl="0"/>
            <a:endParaRPr lang="en-GB" sz="900" dirty="0">
              <a:cs typeface="Segoe UI"/>
            </a:endParaRPr>
          </a:p>
          <a:p>
            <a:pPr rtl="0"/>
            <a:r>
              <a:rPr lang="cy" sz="900" dirty="0">
                <a:solidFill>
                  <a:schemeClr val="accent1"/>
                </a:solidFill>
                <a:latin typeface="Krub SemiBold"/>
                <a:cs typeface="Segoe UI"/>
                <a:hlinkClick r:id="rId4" action="ppaction://hlinksldjump">
                  <a:extLst>
                    <a:ext uri="{A12FA001-AC4F-418D-AE19-62706E023703}">
                      <ahyp:hlinkClr xmlns:ahyp="http://schemas.microsoft.com/office/drawing/2018/hyperlinkcolor" val="tx"/>
                    </a:ext>
                  </a:extLst>
                </a:hlinkClick>
              </a:rPr>
              <a:t>Monitro ac ymgysylltu Ofwat a gweithgarwch y cwmni i gryfhau gwytnwch ariannol</a:t>
            </a:r>
            <a:r>
              <a:rPr lang="cy" sz="900" dirty="0">
                <a:solidFill>
                  <a:schemeClr val="accent1"/>
                </a:solidFill>
                <a:latin typeface="Krub SemiBold"/>
                <a:cs typeface="Segoe UI"/>
              </a:rPr>
              <a:t> </a:t>
            </a:r>
            <a:r>
              <a:rPr lang="cy" sz="900" dirty="0">
                <a:cs typeface="Krub SemiBold"/>
              </a:rPr>
              <a:t>–</a:t>
            </a:r>
            <a:r>
              <a:rPr sz="900" dirty="0"/>
              <a:t> </a:t>
            </a:r>
            <a:r>
              <a:rPr lang="cy" sz="900" dirty="0">
                <a:cs typeface="Krub"/>
              </a:rPr>
              <a:t> Rydym yn nodi ein categoreiddio a'n dull gweithredu ar gyfer </a:t>
            </a:r>
            <a:r>
              <a:rPr sz="900" dirty="0" err="1"/>
              <a:t>monitro</a:t>
            </a:r>
            <a:r>
              <a:rPr sz="900" dirty="0"/>
              <a:t> ac </a:t>
            </a:r>
            <a:r>
              <a:rPr sz="900" dirty="0" err="1"/>
              <a:t>ymgysylltu'r</a:t>
            </a:r>
            <a:r>
              <a:rPr sz="900" dirty="0"/>
              <a:t> </a:t>
            </a:r>
            <a:r>
              <a:rPr sz="900" dirty="0" err="1"/>
              <a:t>cwmnïau</a:t>
            </a:r>
            <a:r>
              <a:rPr sz="900" dirty="0"/>
              <a:t> a </a:t>
            </a:r>
            <a:r>
              <a:rPr sz="900" dirty="0" err="1"/>
              <a:t>reoleiddir</a:t>
            </a:r>
            <a:r>
              <a:rPr sz="900" dirty="0"/>
              <a:t>*, ac </a:t>
            </a:r>
            <a:r>
              <a:rPr sz="900" dirty="0" err="1"/>
              <a:t>yn</a:t>
            </a:r>
            <a:r>
              <a:rPr sz="900" dirty="0"/>
              <a:t> </a:t>
            </a:r>
            <a:r>
              <a:rPr sz="900" dirty="0" err="1"/>
              <a:t>tynnu</a:t>
            </a:r>
            <a:r>
              <a:rPr sz="900" dirty="0"/>
              <a:t> </a:t>
            </a:r>
            <a:r>
              <a:rPr sz="900" dirty="0" err="1"/>
              <a:t>sylw</a:t>
            </a:r>
            <a:r>
              <a:rPr sz="900" dirty="0"/>
              <a:t> at </a:t>
            </a:r>
            <a:r>
              <a:rPr lang="cy" sz="900" dirty="0">
                <a:ea typeface="+mn-lt"/>
                <a:cs typeface="+mn-lt"/>
              </a:rPr>
              <a:t>rai o'r camau a'r camau gweithredu cwmnïau wedi'u cymryd i gryfhau a chefnogi eu gwytnwch ariannol.  </a:t>
            </a:r>
          </a:p>
          <a:p>
            <a:pPr rtl="0"/>
            <a:endParaRPr lang="en-GB" sz="900" dirty="0">
              <a:cs typeface="Segoe UI"/>
            </a:endParaRPr>
          </a:p>
          <a:p>
            <a:pPr rtl="0"/>
            <a:r>
              <a:rPr lang="cy" sz="900" dirty="0">
                <a:solidFill>
                  <a:schemeClr val="accent1"/>
                </a:solidFill>
                <a:latin typeface="+mj-lt"/>
                <a:hlinkClick r:id="" action="ppaction://noaction">
                  <a:extLst>
                    <a:ext uri="{A12FA001-AC4F-418D-AE19-62706E023703}">
                      <ahyp:hlinkClr xmlns:ahyp="http://schemas.microsoft.com/office/drawing/2018/hyperlinkcolor" val="tx"/>
                    </a:ext>
                  </a:extLst>
                </a:hlinkClick>
              </a:rPr>
              <a:t>Dadansoddiad metrigau ariannol a graddfeydd credyd</a:t>
            </a:r>
            <a:r>
              <a:rPr lang="cy" sz="900" dirty="0">
                <a:solidFill>
                  <a:schemeClr val="accent1"/>
                </a:solidFill>
                <a:latin typeface="+mj-lt"/>
              </a:rPr>
              <a:t> </a:t>
            </a:r>
            <a:r>
              <a:rPr lang="cy" sz="900" dirty="0">
                <a:cs typeface="Krub SemiBold"/>
              </a:rPr>
              <a:t>–</a:t>
            </a:r>
            <a:r>
              <a:rPr lang="cy" sz="900" dirty="0"/>
              <a:t> Mae'r adran yn cipio ac yn cyflwyno peth o'r </a:t>
            </a:r>
            <a:r>
              <a:rPr lang="cy" sz="900" dirty="0">
                <a:ea typeface="Times New Roman" panose="02020603050405020304" pitchFamily="18" charset="0"/>
                <a:cs typeface="Segoe UI"/>
              </a:rPr>
              <a:t>data ariannol a gyflwynwyd gan y cwmnïau yn eu Hadroddiad Perfformiad Blynyddol (APR) ar gyfer y flwyddyn a ddaeth i ben ar 31 Mawrth 2022. </a:t>
            </a:r>
            <a:r>
              <a:rPr lang="cy" sz="900" dirty="0">
                <a:ea typeface="Times New Roman" panose="02020603050405020304" pitchFamily="18" charset="0"/>
                <a:cs typeface="Krub"/>
              </a:rPr>
              <a:t>Mae'r data ategol sy'n sail i'r siartiau wedi'u cyhoeddi ar ein gwefan. </a:t>
            </a:r>
          </a:p>
          <a:p>
            <a:pPr rtl="0"/>
            <a:endParaRPr lang="en-GB" sz="900" dirty="0">
              <a:ea typeface="Times New Roman" panose="02020603050405020304" pitchFamily="18" charset="0"/>
              <a:cs typeface="Krub"/>
            </a:endParaRPr>
          </a:p>
          <a:p>
            <a:pPr rtl="0"/>
            <a:r>
              <a:rPr lang="cy" sz="900" dirty="0">
                <a:solidFill>
                  <a:schemeClr val="accent1"/>
                </a:solidFill>
                <a:latin typeface="+mj-lt"/>
                <a:ea typeface="Times New Roman" panose="02020603050405020304" pitchFamily="18" charset="0"/>
                <a:hlinkClick r:id="" action="ppaction://noaction">
                  <a:extLst>
                    <a:ext uri="{A12FA001-AC4F-418D-AE19-62706E023703}">
                      <ahyp:hlinkClr xmlns:ahyp="http://schemas.microsoft.com/office/drawing/2018/hyperlinkcolor" val="tx"/>
                    </a:ext>
                  </a:extLst>
                </a:hlinkClick>
              </a:rPr>
              <a:t>Crynodeb o'n hasesiad o ddifidendau a dalwyd, polisïau ac adrodd</a:t>
            </a:r>
            <a:r>
              <a:rPr lang="cy" sz="900" dirty="0">
                <a:solidFill>
                  <a:schemeClr val="accent1"/>
                </a:solidFill>
                <a:latin typeface="+mj-lt"/>
                <a:ea typeface="Times New Roman" panose="02020603050405020304" pitchFamily="18" charset="0"/>
              </a:rPr>
              <a:t> </a:t>
            </a:r>
            <a:r>
              <a:rPr lang="cy" sz="900" dirty="0">
                <a:latin typeface="Krub "/>
                <a:ea typeface="Times New Roman" panose="02020603050405020304" pitchFamily="18" charset="0"/>
              </a:rPr>
              <a:t> - Yn yr adran hon rydym yn darparu dadansoddiad o'r difidendau a dalwyd eleni, ochr yn ochr â'n hasesiad o p'un a yw cwmnïau wedi bodloni ein disgwyliadau o ran tryloywder ac egluro sut mae perfformiad a ddarperir i gwsmeriaid wedi'i ystyried. </a:t>
            </a:r>
          </a:p>
          <a:p>
            <a:pPr rtl="0"/>
            <a:endParaRPr lang="en-GB" sz="900" dirty="0">
              <a:latin typeface="Krub "/>
              <a:ea typeface="Times New Roman" panose="02020603050405020304" pitchFamily="18" charset="0"/>
            </a:endParaRPr>
          </a:p>
          <a:p>
            <a:pPr rtl="0"/>
            <a:r>
              <a:rPr lang="cy" sz="900" dirty="0">
                <a:solidFill>
                  <a:schemeClr val="accent1"/>
                </a:solidFill>
                <a:latin typeface="+mj-lt"/>
                <a:ea typeface="Times New Roman" panose="02020603050405020304" pitchFamily="18" charset="0"/>
                <a:hlinkClick r:id="" action="ppaction://noaction">
                  <a:extLst>
                    <a:ext uri="{A12FA001-AC4F-418D-AE19-62706E023703}">
                      <ahyp:hlinkClr xmlns:ahyp="http://schemas.microsoft.com/office/drawing/2018/hyperlinkcolor" val="tx"/>
                    </a:ext>
                  </a:extLst>
                </a:hlinkClick>
              </a:rPr>
              <a:t>Crynodeb o'n hasesiad o ddatganiadau hyfywedd hirdymor</a:t>
            </a:r>
            <a:r>
              <a:rPr lang="cy" sz="900" dirty="0">
                <a:solidFill>
                  <a:schemeClr val="accent1"/>
                </a:solidFill>
                <a:latin typeface="+mj-lt"/>
                <a:ea typeface="Times New Roman" panose="02020603050405020304" pitchFamily="18" charset="0"/>
              </a:rPr>
              <a:t> </a:t>
            </a:r>
            <a:r>
              <a:rPr lang="cy" sz="900" dirty="0">
                <a:cs typeface="Krub SemiBold"/>
              </a:rPr>
              <a:t>–</a:t>
            </a:r>
            <a:r>
              <a:rPr lang="cy" sz="900" dirty="0">
                <a:ea typeface="Times New Roman" panose="02020603050405020304" pitchFamily="18" charset="0"/>
                <a:cs typeface="Krub"/>
              </a:rPr>
              <a:t> Rydym yn darparu trosolwg o'n hasesiad yn erbyn ein disgwyliadau o ran tryloywder adrodd.</a:t>
            </a:r>
          </a:p>
          <a:p>
            <a:pPr rtl="0"/>
            <a:endParaRPr lang="en-GB" sz="900" dirty="0">
              <a:ea typeface="Times New Roman" panose="02020603050405020304" pitchFamily="18" charset="0"/>
              <a:cs typeface="Krub"/>
            </a:endParaRPr>
          </a:p>
          <a:p>
            <a:pPr rtl="0"/>
            <a:r>
              <a:rPr lang="cy" sz="900" dirty="0">
                <a:ea typeface="Times New Roman" panose="02020603050405020304" pitchFamily="18" charset="0"/>
                <a:cs typeface="Krub"/>
              </a:rPr>
              <a:t>Drwy'r MFR, ein nod yw hyrwyddo ffocws ar fuddsoddi effeithlon sy'n sicrhau gwytnwch hirdymor ac yn sicrhau gwerth am arian hirdymor i gwsmeriaid a'r amgylchedd.  </a:t>
            </a:r>
            <a:endParaRPr lang="en-GB" sz="900" dirty="0">
              <a:solidFill>
                <a:schemeClr val="bg2"/>
              </a:solidFill>
            </a:endParaRPr>
          </a:p>
        </p:txBody>
      </p:sp>
      <p:sp>
        <p:nvSpPr>
          <p:cNvPr id="2" name="Text Placeholder 1">
            <a:extLst>
              <a:ext uri="{FF2B5EF4-FFF2-40B4-BE49-F238E27FC236}">
                <a16:creationId xmlns:a16="http://schemas.microsoft.com/office/drawing/2014/main" id="{345D54AF-99F9-48D3-9945-254C64951663}"/>
              </a:ext>
            </a:extLst>
          </p:cNvPr>
          <p:cNvSpPr>
            <a:spLocks noGrp="1"/>
          </p:cNvSpPr>
          <p:nvPr>
            <p:ph type="body" sz="quarter" idx="10"/>
          </p:nvPr>
        </p:nvSpPr>
        <p:spPr>
          <a:prstGeom prst="rect">
            <a:avLst/>
          </a:prstGeom>
        </p:spPr>
        <p:txBody>
          <a:bodyPr rtlCol="0"/>
          <a:lstStyle/>
          <a:p>
            <a:pPr rtl="0"/>
            <a:r>
              <a:rPr lang="cy" sz="1350"/>
              <a:t>Cynnwys</a:t>
            </a:r>
          </a:p>
        </p:txBody>
      </p:sp>
      <p:sp>
        <p:nvSpPr>
          <p:cNvPr id="6" name="TextBox 5">
            <a:extLst>
              <a:ext uri="{FF2B5EF4-FFF2-40B4-BE49-F238E27FC236}">
                <a16:creationId xmlns:a16="http://schemas.microsoft.com/office/drawing/2014/main" id="{8E6D6B45-3621-40D2-9A75-FE50376EDF22}"/>
              </a:ext>
            </a:extLst>
          </p:cNvPr>
          <p:cNvSpPr txBox="1"/>
          <p:nvPr/>
        </p:nvSpPr>
        <p:spPr>
          <a:xfrm>
            <a:off x="809998" y="4772250"/>
            <a:ext cx="7830000" cy="184666"/>
          </a:xfrm>
          <a:prstGeom prst="rect">
            <a:avLst/>
          </a:prstGeom>
          <a:noFill/>
        </p:spPr>
        <p:txBody>
          <a:bodyPr wrap="square" lIns="0" tIns="0" rIns="0" bIns="0" rtlCol="0" anchor="t">
            <a:spAutoFit/>
          </a:bodyPr>
          <a:lstStyle/>
          <a:p>
            <a:pPr rtl="0"/>
            <a:r>
              <a:rPr lang="cy" sz="600">
                <a:solidFill>
                  <a:schemeClr val="bg1"/>
                </a:solidFill>
                <a:ea typeface="Krub" panose="00000500000000000000" pitchFamily="2" charset="-34"/>
                <a:cs typeface="Krub"/>
              </a:rPr>
              <a:t>* Y 17 cwmni mwyaf yn Lloegr a Chymru</a:t>
            </a:r>
            <a:r>
              <a:rPr lang="cy" sz="600">
                <a:solidFill>
                  <a:schemeClr val="bg1"/>
                </a:solidFill>
                <a:cs typeface="Krub"/>
              </a:rPr>
              <a:t>. Cyfeirir at Bazalgette Tunnel Limited ( Tideway ) ar wahân yn yr adroddiad gan fod ei weithgareddau a'r ffordd y caiff ei reoleiddio yn wahanol i weddill y diwydiant.</a:t>
            </a:r>
            <a:br>
              <a:rPr lang="en-GB" sz="600">
                <a:solidFill>
                  <a:schemeClr val="bg1"/>
                </a:solidFill>
                <a:cs typeface="Krub"/>
              </a:rPr>
            </a:br>
            <a:endParaRPr lang="en-GB" sz="600">
              <a:solidFill>
                <a:schemeClr val="bg1"/>
              </a:solidFill>
              <a:cs typeface="Krub"/>
            </a:endParaRPr>
          </a:p>
        </p:txBody>
      </p:sp>
    </p:spTree>
    <p:extLst>
      <p:ext uri="{BB962C8B-B14F-4D97-AF65-F5344CB8AC3E}">
        <p14:creationId xmlns:p14="http://schemas.microsoft.com/office/powerpoint/2010/main" val="118503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F08A61-772C-4C52-8425-1B7A061BB8AF}"/>
              </a:ext>
            </a:extLst>
          </p:cNvPr>
          <p:cNvSpPr>
            <a:spLocks noGrp="1"/>
          </p:cNvSpPr>
          <p:nvPr>
            <p:ph type="body" sz="quarter" idx="10"/>
          </p:nvPr>
        </p:nvSpPr>
        <p:spPr>
          <a:prstGeom prst="rect">
            <a:avLst/>
          </a:prstGeom>
        </p:spPr>
        <p:txBody>
          <a:bodyPr rtlCol="0"/>
          <a:lstStyle/>
          <a:p>
            <a:pPr rtl="0"/>
            <a:r>
              <a:rPr lang="cy" sz="1350"/>
              <a:t>Negeseuon allweddol 1</a:t>
            </a:r>
          </a:p>
        </p:txBody>
      </p:sp>
      <p:grpSp>
        <p:nvGrpSpPr>
          <p:cNvPr id="4" name="Group 3">
            <a:extLst>
              <a:ext uri="{FF2B5EF4-FFF2-40B4-BE49-F238E27FC236}">
                <a16:creationId xmlns:a16="http://schemas.microsoft.com/office/drawing/2014/main" id="{2F0AA698-4C08-436A-A84E-959731748CFC}"/>
              </a:ext>
            </a:extLst>
          </p:cNvPr>
          <p:cNvGrpSpPr/>
          <p:nvPr/>
        </p:nvGrpSpPr>
        <p:grpSpPr>
          <a:xfrm>
            <a:off x="810000" y="1532250"/>
            <a:ext cx="7830000" cy="3836124"/>
            <a:chOff x="1080000" y="900000"/>
            <a:chExt cx="10440000" cy="5114832"/>
          </a:xfrm>
        </p:grpSpPr>
        <p:sp>
          <p:nvSpPr>
            <p:cNvPr id="8" name="Content Placeholder 2">
              <a:extLst>
                <a:ext uri="{FF2B5EF4-FFF2-40B4-BE49-F238E27FC236}">
                  <a16:creationId xmlns:a16="http://schemas.microsoft.com/office/drawing/2014/main" id="{3459579F-6AE9-429F-89A4-091E53F8D71B}"/>
                </a:ext>
              </a:extLst>
            </p:cNvPr>
            <p:cNvSpPr txBox="1">
              <a:spLocks/>
            </p:cNvSpPr>
            <p:nvPr/>
          </p:nvSpPr>
          <p:spPr>
            <a:xfrm>
              <a:off x="1080000" y="1404000"/>
              <a:ext cx="3240000" cy="4580055"/>
            </a:xfrm>
            <a:prstGeom prst="rect">
              <a:avLst/>
            </a:prstGeom>
            <a:solidFill>
              <a:schemeClr val="tx2"/>
            </a:solidFill>
          </p:spPr>
          <p:txBody>
            <a:bodyPr wrap="square" lIns="54000" tIns="216000" rIns="54000" bIns="54000" rtlCol="0" anchor="t">
              <a:spAutoFit/>
            </a:bodyPr>
            <a:lstStyle>
              <a:lvl1pPr marL="0" indent="0" algn="l" defTabSz="685800" rtl="0" eaLnBrk="1" latinLnBrk="0" hangingPunct="1">
                <a:lnSpc>
                  <a:spcPct val="100000"/>
                </a:lnSpc>
                <a:spcBef>
                  <a:spcPts val="0"/>
                </a:spcBef>
                <a:buFont typeface="Arial" panose="020B0604020202020204" pitchFamily="34" charset="0"/>
                <a:buNone/>
                <a:defRPr sz="1600" kern="1200">
                  <a:solidFill>
                    <a:schemeClr val="bg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rtl="0"/>
              <a:r>
                <a:rPr lang="cy" sz="900" dirty="0">
                  <a:solidFill>
                    <a:schemeClr val="bg2"/>
                  </a:solidFill>
                  <a:latin typeface="Krub SemiBold"/>
                  <a:ea typeface="+mn-lt"/>
                  <a:cs typeface="Krub SemiBold"/>
                </a:rPr>
                <a:t>Wedi'i sbarduno gan ymyrraeth Ofwat a chanllawiau rheoleiddio, mae sawl cwmni wedi </a:t>
              </a:r>
              <a:r>
                <a:rPr lang="cy" sz="900" dirty="0">
                  <a:solidFill>
                    <a:schemeClr val="accent1"/>
                  </a:solidFill>
                  <a:latin typeface="Krub SemiBold"/>
                  <a:ea typeface="+mn-lt"/>
                  <a:cs typeface="Krub SemiBold"/>
                  <a:hlinkClick r:id="rId3" action="ppaction://hlinksldjump">
                    <a:extLst>
                      <a:ext uri="{A12FA001-AC4F-418D-AE19-62706E023703}">
                        <ahyp:hlinkClr xmlns:ahyp="http://schemas.microsoft.com/office/drawing/2018/hyperlinkcolor" val="tx"/>
                      </a:ext>
                    </a:extLst>
                  </a:hlinkClick>
                </a:rPr>
                <a:t>cymryd camau i gryfhau a chefnogi eu gwytnwch ariannol</a:t>
              </a:r>
              <a:r>
                <a:rPr lang="cy" sz="900" dirty="0">
                  <a:solidFill>
                    <a:schemeClr val="accent1"/>
                  </a:solidFill>
                  <a:latin typeface="Krub SemiBold"/>
                  <a:ea typeface="+mn-lt"/>
                  <a:cs typeface="Krub SemiBold"/>
                </a:rPr>
                <a:t> </a:t>
              </a:r>
              <a:r>
                <a:rPr lang="cy" sz="900" dirty="0">
                  <a:solidFill>
                    <a:schemeClr val="bg2"/>
                  </a:solidFill>
                  <a:latin typeface="Krub SemiBold"/>
                  <a:ea typeface="+mn-lt"/>
                  <a:cs typeface="Krub SemiBold"/>
                </a:rPr>
                <a:t>eleni. Mae mwy na £2 biliwn o ecwiti newydd wedi'i roi ei ymrwymo i'r cwmnïau a reoleiddir ers mis Mawrth 2021.</a:t>
              </a:r>
            </a:p>
            <a:p>
              <a:pPr rtl="0"/>
              <a:endParaRPr lang="en-GB" sz="750" dirty="0">
                <a:solidFill>
                  <a:schemeClr val="bg2"/>
                </a:solidFill>
                <a:latin typeface="Krub SemiBold"/>
                <a:ea typeface="+mn-lt"/>
                <a:cs typeface="Krub SemiBold"/>
              </a:endParaRPr>
            </a:p>
            <a:p>
              <a:pPr rtl="0"/>
              <a:r>
                <a:rPr sz="750" dirty="0"/>
                <a:t>Mae </a:t>
              </a:r>
              <a:r>
                <a:rPr sz="750" dirty="0" err="1"/>
                <a:t>hyn</a:t>
              </a:r>
              <a:r>
                <a:rPr sz="750" dirty="0"/>
                <a:t> </a:t>
              </a:r>
              <a:r>
                <a:rPr sz="750" dirty="0" err="1"/>
                <a:t>yn</a:t>
              </a:r>
              <a:r>
                <a:rPr sz="750" dirty="0"/>
                <a:t> </a:t>
              </a:r>
              <a:r>
                <a:rPr sz="750" dirty="0" err="1"/>
                <a:t>cynnwys</a:t>
              </a:r>
              <a:r>
                <a:rPr sz="750" dirty="0"/>
                <a:t> </a:t>
              </a:r>
              <a:r>
                <a:rPr sz="750" dirty="0" err="1"/>
                <a:t>camau</a:t>
              </a:r>
              <a:r>
                <a:rPr sz="750" dirty="0"/>
                <a:t> a </a:t>
              </a:r>
              <a:r>
                <a:rPr sz="750" dirty="0" err="1"/>
                <a:t>gymerwyd</a:t>
              </a:r>
              <a:r>
                <a:rPr sz="750" dirty="0"/>
                <a:t> </a:t>
              </a:r>
              <a:r>
                <a:rPr sz="750" dirty="0" err="1"/>
                <a:t>gan</a:t>
              </a:r>
              <a:r>
                <a:rPr sz="750" dirty="0"/>
                <a:t> </a:t>
              </a:r>
              <a:r>
                <a:rPr lang="cy" sz="750" dirty="0">
                  <a:ea typeface="+mn-lt"/>
                  <a:cs typeface="+mn-lt"/>
                </a:rPr>
                <a:t>Southern a Yorkshire, y cafodd y ddau ohonynt eu </a:t>
              </a:r>
              <a:r>
                <a:rPr sz="750" dirty="0" err="1"/>
                <a:t>hamlygu</a:t>
              </a:r>
              <a:r>
                <a:rPr sz="750" dirty="0"/>
                <a:t> y</a:t>
              </a:r>
              <a:r>
                <a:rPr lang="cy" sz="750" dirty="0">
                  <a:ea typeface="+mn-lt"/>
                  <a:cs typeface="+mn-lt"/>
                </a:rPr>
                <a:t>n ein hadroddiad MFR 2020-21 fel cwmnïau a oedd angen gweithredu i gryfhau eu gwytnwch ariannol.   </a:t>
              </a:r>
            </a:p>
            <a:p>
              <a:pPr rtl="0"/>
              <a:endParaRPr lang="en-GB" sz="750" dirty="0">
                <a:ea typeface="+mn-lt"/>
                <a:cs typeface="+mn-lt"/>
              </a:endParaRPr>
            </a:p>
            <a:p>
              <a:pPr rtl="0"/>
              <a:r>
                <a:rPr lang="cy" sz="750" dirty="0">
                  <a:ea typeface="+mn-lt"/>
                  <a:cs typeface="+mn-lt"/>
                </a:rPr>
                <a:t>Hyd yn hyn rydym wedi gweld tua </a:t>
              </a:r>
              <a:r>
                <a:rPr lang="cy" sz="750" dirty="0"/>
                <a:t>£530 miliwn o ecwiti newydd yn cael ei roi i</a:t>
              </a:r>
              <a:r>
                <a:rPr lang="cy" sz="750" dirty="0">
                  <a:ea typeface="+mn-lt"/>
                  <a:cs typeface="+mn-lt"/>
                </a:rPr>
                <a:t> Southern ac ymrwymiadau sylweddol gan Yorkshire gan gynnwys ad-dalu benthyciad rhwng cwmnïau a lleihau ei lefel geriad.</a:t>
              </a:r>
            </a:p>
            <a:p>
              <a:pPr rtl="0"/>
              <a:endParaRPr lang="en-GB" sz="750" dirty="0">
                <a:ea typeface="+mn-lt"/>
                <a:cs typeface="+mn-lt"/>
              </a:endParaRPr>
            </a:p>
            <a:p>
              <a:pPr rtl="0"/>
              <a:r>
                <a:rPr lang="cy" sz="750" dirty="0">
                  <a:ea typeface="+mn-lt"/>
                  <a:cs typeface="+mn-lt"/>
                </a:rPr>
                <a:t>Yn fwy diweddar, mae Thames, rydym wedi bod yn ymgysylltu â nhw dros y flwyddyn, hefyd wedi nodi cynllun i godi £1.5 biliwn o ecwiti newydd cyn dechrau'r broses rheoli prisiau nesaf er mwyn gallu datrys problemau ei berfformiad gweithredol ac i gefnogi ei wytnwch ariannol.</a:t>
              </a:r>
            </a:p>
          </p:txBody>
        </p:sp>
        <p:sp>
          <p:nvSpPr>
            <p:cNvPr id="9" name="Content Placeholder 2">
              <a:extLst>
                <a:ext uri="{FF2B5EF4-FFF2-40B4-BE49-F238E27FC236}">
                  <a16:creationId xmlns:a16="http://schemas.microsoft.com/office/drawing/2014/main" id="{75ED4A0C-3824-4769-BF8A-734FBAC3A3E1}"/>
                </a:ext>
              </a:extLst>
            </p:cNvPr>
            <p:cNvSpPr txBox="1">
              <a:spLocks/>
            </p:cNvSpPr>
            <p:nvPr/>
          </p:nvSpPr>
          <p:spPr>
            <a:xfrm>
              <a:off x="8280000" y="1404000"/>
              <a:ext cx="3240000" cy="4549278"/>
            </a:xfrm>
            <a:prstGeom prst="rect">
              <a:avLst/>
            </a:prstGeom>
            <a:solidFill>
              <a:schemeClr val="tx2"/>
            </a:solidFill>
          </p:spPr>
          <p:txBody>
            <a:bodyPr wrap="square" lIns="54000" tIns="216000" rIns="54000" bIns="54000" rtlCol="0" anchor="t">
              <a:spAutoFit/>
            </a:bodyPr>
            <a:lstStyle>
              <a:lvl1pPr marL="0" indent="0" algn="l" defTabSz="685800" rtl="0" eaLnBrk="1" latinLnBrk="0" hangingPunct="1">
                <a:lnSpc>
                  <a:spcPct val="100000"/>
                </a:lnSpc>
                <a:spcBef>
                  <a:spcPts val="0"/>
                </a:spcBef>
                <a:buFont typeface="Arial" panose="020B0604020202020204" pitchFamily="34" charset="0"/>
                <a:buNone/>
                <a:defRPr sz="1600" kern="1200">
                  <a:solidFill>
                    <a:schemeClr val="bg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rtl="0"/>
              <a:r>
                <a:rPr lang="cy" sz="900">
                  <a:solidFill>
                    <a:schemeClr val="bg2"/>
                  </a:solidFill>
                  <a:latin typeface="Krub SemiBold"/>
                  <a:ea typeface="+mn-lt"/>
                  <a:cs typeface="+mn-lt"/>
                </a:rPr>
                <a:t>Ar gyfer 2021-22 rydym wedi gweld rhai cwmnïau eto yn methu â bodloni ein disgwyliadau i nodi'n glir ac esbonio'r cysylltiad rhwng eu </a:t>
              </a:r>
              <a:r>
                <a:rPr lang="cy" sz="900">
                  <a:solidFill>
                    <a:schemeClr val="accent1"/>
                  </a:solidFill>
                  <a:latin typeface="Krub SemiBold"/>
                  <a:ea typeface="+mn-lt"/>
                  <a:cs typeface="+mn-lt"/>
                  <a:hlinkClick r:id="" action="ppaction://noaction">
                    <a:extLst>
                      <a:ext uri="{A12FA001-AC4F-418D-AE19-62706E023703}">
                        <ahyp:hlinkClr xmlns:ahyp="http://schemas.microsoft.com/office/drawing/2018/hyperlinkcolor" val="tx"/>
                      </a:ext>
                    </a:extLst>
                  </a:hlinkClick>
                </a:rPr>
                <a:t>penderfyniadau difidend a thaliadau</a:t>
              </a:r>
              <a:r>
                <a:rPr lang="cy" sz="900">
                  <a:solidFill>
                    <a:schemeClr val="accent1"/>
                  </a:solidFill>
                  <a:latin typeface="Krub SemiBold"/>
                  <a:ea typeface="+mn-lt"/>
                  <a:cs typeface="+mn-lt"/>
                </a:rPr>
                <a:t> </a:t>
              </a:r>
              <a:r>
                <a:rPr lang="cy" sz="900">
                  <a:solidFill>
                    <a:schemeClr val="bg2"/>
                  </a:solidFill>
                  <a:latin typeface="Krub SemiBold"/>
                  <a:ea typeface="+mn-lt"/>
                  <a:cs typeface="+mn-lt"/>
                </a:rPr>
                <a:t>gyda chyflenwi perfformiad ar gyfer cwsmeriaid.</a:t>
              </a:r>
            </a:p>
            <a:p>
              <a:pPr rtl="0"/>
              <a:endParaRPr lang="en-GB" sz="750">
                <a:solidFill>
                  <a:schemeClr val="bg2"/>
                </a:solidFill>
                <a:ea typeface="+mn-lt"/>
                <a:cs typeface="+mn-lt"/>
              </a:endParaRPr>
            </a:p>
            <a:p>
              <a:pPr rtl="0"/>
              <a:r>
                <a:rPr lang="cy" sz="750">
                  <a:ea typeface="+mn-lt"/>
                  <a:cs typeface="+mn-lt"/>
                </a:rPr>
                <a:t>Yn benodol, roedd Northumbrian a Portsmouth yn brin o'n disgwyliadau wrth eu hystyried yng nghyd-destun lefel y difidend a dalwyd ganddynt a'u gwytnwch ariannol cymharol. </a:t>
              </a:r>
            </a:p>
            <a:p>
              <a:pPr rtl="0"/>
              <a:endParaRPr lang="en-GB" sz="750">
                <a:ea typeface="+mn-lt"/>
                <a:cs typeface="+mn-lt"/>
              </a:endParaRPr>
            </a:p>
            <a:p>
              <a:pPr rtl="0"/>
              <a:r>
                <a:rPr lang="cy" sz="750">
                  <a:ea typeface="Calibri" panose="020F0502020204030204" pitchFamily="34" charset="0"/>
                  <a:cs typeface="Krub"/>
                </a:rPr>
                <a:t>Rydym yn ceisio diweddaru trwyddedau pob cwmni i gynnwys y disgwyliad hwn fel gofyniad penodol. </a:t>
              </a:r>
            </a:p>
            <a:p>
              <a:pPr rtl="0"/>
              <a:endParaRPr lang="en-GB" sz="750">
                <a:ea typeface="Calibri" panose="020F0502020204030204" pitchFamily="34" charset="0"/>
                <a:cs typeface="Krub"/>
              </a:endParaRPr>
            </a:p>
            <a:p>
              <a:pPr rtl="0"/>
              <a:r>
                <a:rPr lang="cy" sz="750">
                  <a:ea typeface="Calibri" panose="020F0502020204030204" pitchFamily="34" charset="0"/>
                  <a:cs typeface="Krub"/>
                </a:rPr>
                <a:t>Unwaith eto, byddwn yn rhoi adborth a byddwn yn herio cwmnïau ar eu polisïau difidend a'u taliadau yn unol â hynny.</a:t>
              </a:r>
            </a:p>
            <a:p>
              <a:pPr rtl="0"/>
              <a:endParaRPr lang="en-GB" sz="750">
                <a:ea typeface="Calibri" panose="020F0502020204030204" pitchFamily="34" charset="0"/>
                <a:cs typeface="Krub"/>
              </a:endParaRPr>
            </a:p>
            <a:p>
              <a:pPr rtl="0"/>
              <a:r>
                <a:rPr lang="cy" sz="750">
                  <a:ea typeface="Calibri" panose="020F0502020204030204" pitchFamily="34" charset="0"/>
                  <a:cs typeface="Krub"/>
                </a:rPr>
                <a:t>Bydd angen i gwmnïau nad ydynt yn bodloni ein disgwyliadau, yn enwedig pan fo difidendau a delir uwchlaw'r cynnyrch sylfaenol a ragdybir yn PR19 ac nad oes cysylltiad clir â pherfformiad, nodi'r camau y maent yn eu cymryd i fynd i'r afael â hyn.</a:t>
              </a:r>
            </a:p>
            <a:p>
              <a:pPr rtl="0"/>
              <a:endParaRPr lang="en-GB" sz="750">
                <a:ea typeface="Calibri" panose="020F0502020204030204" pitchFamily="34" charset="0"/>
                <a:cs typeface="Krub"/>
              </a:endParaRPr>
            </a:p>
          </p:txBody>
        </p:sp>
        <p:sp>
          <p:nvSpPr>
            <p:cNvPr id="3" name="Content Placeholder 2">
              <a:extLst>
                <a:ext uri="{FF2B5EF4-FFF2-40B4-BE49-F238E27FC236}">
                  <a16:creationId xmlns:a16="http://schemas.microsoft.com/office/drawing/2014/main" id="{56CEEFFF-1BAA-2EF1-036B-F2F553D9574E}"/>
                </a:ext>
              </a:extLst>
            </p:cNvPr>
            <p:cNvSpPr txBox="1">
              <a:spLocks/>
            </p:cNvSpPr>
            <p:nvPr/>
          </p:nvSpPr>
          <p:spPr>
            <a:xfrm>
              <a:off x="4500000" y="1404000"/>
              <a:ext cx="3600000" cy="4610832"/>
            </a:xfrm>
            <a:prstGeom prst="rect">
              <a:avLst/>
            </a:prstGeom>
            <a:solidFill>
              <a:schemeClr val="tx2"/>
            </a:solidFill>
          </p:spPr>
          <p:txBody>
            <a:bodyPr wrap="square" lIns="54000" tIns="216000" rIns="54000" bIns="54000" rtlCol="0" anchor="t">
              <a:spAutoFit/>
            </a:bodyPr>
            <a:lstStyle>
              <a:lvl1pPr marL="0" indent="0" algn="l" defTabSz="685800" rtl="0" eaLnBrk="1" latinLnBrk="0" hangingPunct="1">
                <a:lnSpc>
                  <a:spcPct val="100000"/>
                </a:lnSpc>
                <a:spcBef>
                  <a:spcPts val="0"/>
                </a:spcBef>
                <a:buFont typeface="Arial" panose="020B0604020202020204" pitchFamily="34" charset="0"/>
                <a:buNone/>
                <a:defRPr sz="1600" kern="1200">
                  <a:solidFill>
                    <a:schemeClr val="bg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rtl="0"/>
              <a:r>
                <a:rPr lang="cy" sz="900" dirty="0">
                  <a:solidFill>
                    <a:srgbClr val="003595"/>
                  </a:solidFill>
                  <a:latin typeface="Krub SemiBold"/>
                  <a:ea typeface="+mn-lt"/>
                  <a:cs typeface="+mn-lt"/>
                </a:rPr>
                <a:t>Rydym yn monitro ac yn ymgysylltu â chwmnïau ar sail flaenoriaethol, yn seiliedig ar ein hasesiad o'u gwytnwch ariannol. Lle mae gennym bryderon nad ydynt yn cael eu hegluro na'u trin, rydym yn herio cwmnïau ynghylch pa gamau y gallent eu cymryd i gryfhau neu ddiogelu eu gwydnwch ariannol yn y tymor hwy.</a:t>
              </a:r>
            </a:p>
            <a:p>
              <a:pPr rtl="0"/>
              <a:endParaRPr lang="en-GB" sz="750" dirty="0">
                <a:solidFill>
                  <a:srgbClr val="003595"/>
                </a:solidFill>
                <a:latin typeface="Krub SemiBold"/>
                <a:ea typeface="+mn-lt"/>
                <a:cs typeface="+mn-lt"/>
              </a:endParaRPr>
            </a:p>
            <a:p>
              <a:pPr rtl="0"/>
              <a:r>
                <a:rPr lang="cy" sz="700" dirty="0">
                  <a:cs typeface="Krub SemiBold"/>
                </a:rPr>
                <a:t>Ein blaenoriaeth uchaf ar gyfer ymgysylltu ar hyn o bryd yw gyda Thames, Southern, Yorkshire, SES a Portsmouth. </a:t>
              </a:r>
            </a:p>
            <a:p>
              <a:pPr rtl="0"/>
              <a:endParaRPr lang="en-GB" sz="700" dirty="0">
                <a:cs typeface="Krub SemiBold"/>
              </a:endParaRPr>
            </a:p>
            <a:p>
              <a:pPr rtl="0"/>
              <a:r>
                <a:rPr lang="cy" sz="700" dirty="0">
                  <a:cs typeface="Krub SemiBold"/>
                </a:rPr>
                <a:t>Rydym yn asesu gwytnwch ariannol hirdymor pob cwmni yn seiliedig ar amrywiaeth o wybodaeth, yn gyffredinol a thros amser, ac yn targedu ein  gwaith </a:t>
              </a:r>
              <a:r>
                <a:rPr lang="cy" sz="700" dirty="0">
                  <a:cs typeface="Krub"/>
                </a:rPr>
                <a:t>monitro ac ymgysylltu  </a:t>
              </a:r>
              <a:r>
                <a:rPr lang="cy" sz="700" dirty="0">
                  <a:cs typeface="Krub SemiBold"/>
                </a:rPr>
                <a:t>i'r meysydd lle rydym yn gweld yr angen mwyaf.</a:t>
              </a:r>
            </a:p>
            <a:p>
              <a:pPr rtl="0"/>
              <a:endParaRPr lang="en-GB" sz="700" dirty="0">
                <a:ea typeface="+mn-lt"/>
                <a:cs typeface="Krub SemiBold"/>
              </a:endParaRPr>
            </a:p>
            <a:p>
              <a:pPr rtl="0"/>
              <a:r>
                <a:rPr lang="cy" sz="700" dirty="0">
                  <a:ea typeface="+mn-lt"/>
                  <a:cs typeface="Krub SemiBold"/>
                </a:rPr>
                <a:t>Ar sail ein hasesiad a'n hymgysylltiad, efallai y bydd angen gweithredu gan gwmnïau i fynd i'r afael â phryderon gwytnwch ariannol a godwyd. Lle bo angen, byddwn yn defnyddio ein </a:t>
              </a:r>
              <a:r>
                <a:rPr lang="cy" sz="700" dirty="0">
                  <a:ea typeface="+mn-lt"/>
                  <a:cs typeface="+mn-lt"/>
                </a:rPr>
                <a:t>hoffer rheoleiddio i ymyrryd.</a:t>
              </a:r>
            </a:p>
            <a:p>
              <a:pPr rtl="0"/>
              <a:endParaRPr lang="en-GB" sz="700" dirty="0">
                <a:ea typeface="+mn-lt"/>
                <a:cs typeface="+mn-lt"/>
              </a:endParaRPr>
            </a:p>
            <a:p>
              <a:pPr rtl="0"/>
              <a:r>
                <a:rPr lang="cy" sz="700" dirty="0">
                  <a:ea typeface="+mn-lt"/>
                  <a:cs typeface="+mn-lt"/>
                </a:rPr>
                <a:t>Mae ein gwaith ymgynghori diweddar i gryfhau amodau trwyddedau clustnodi rheoleiddiol hefyd yn ceisio cymell cwmnïau i sicrhau eu bod, ac yn parhau i fod, yn ariannol gadarn. </a:t>
              </a:r>
            </a:p>
          </p:txBody>
        </p:sp>
        <p:pic>
          <p:nvPicPr>
            <p:cNvPr id="7" name="Picture 6" descr="Icon&#10;&#10;Description automatically generated">
              <a:extLst>
                <a:ext uri="{FF2B5EF4-FFF2-40B4-BE49-F238E27FC236}">
                  <a16:creationId xmlns:a16="http://schemas.microsoft.com/office/drawing/2014/main" id="{47770366-025F-4A30-9E57-D6926CFF70A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40000" y="900000"/>
              <a:ext cx="720000" cy="720000"/>
            </a:xfrm>
            <a:prstGeom prst="rect">
              <a:avLst/>
            </a:prstGeom>
          </p:spPr>
        </p:pic>
        <p:pic>
          <p:nvPicPr>
            <p:cNvPr id="14" name="Picture 13" descr="Icon&#10;&#10;Description automatically generated">
              <a:extLst>
                <a:ext uri="{FF2B5EF4-FFF2-40B4-BE49-F238E27FC236}">
                  <a16:creationId xmlns:a16="http://schemas.microsoft.com/office/drawing/2014/main" id="{CA185980-016E-4A3B-9339-FBF5518B1F6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40000" y="900000"/>
              <a:ext cx="720000" cy="720000"/>
            </a:xfrm>
            <a:prstGeom prst="rect">
              <a:avLst/>
            </a:prstGeom>
          </p:spPr>
        </p:pic>
        <p:pic>
          <p:nvPicPr>
            <p:cNvPr id="10" name="Picture 4" descr="Icon&#10;&#10;Description automatically generated">
              <a:extLst>
                <a:ext uri="{FF2B5EF4-FFF2-40B4-BE49-F238E27FC236}">
                  <a16:creationId xmlns:a16="http://schemas.microsoft.com/office/drawing/2014/main" id="{40215DF1-0C06-46F1-A58B-844EADE08B01}"/>
                </a:ext>
              </a:extLst>
            </p:cNvPr>
            <p:cNvPicPr>
              <a:picLocks noChangeAspect="1"/>
            </p:cNvPicPr>
            <p:nvPr/>
          </p:nvPicPr>
          <p:blipFill>
            <a:blip r:embed="rId6"/>
            <a:stretch>
              <a:fillRect/>
            </a:stretch>
          </p:blipFill>
          <p:spPr>
            <a:xfrm>
              <a:off x="2340000" y="900000"/>
              <a:ext cx="720000" cy="720000"/>
            </a:xfrm>
            <a:prstGeom prst="rect">
              <a:avLst/>
            </a:prstGeom>
          </p:spPr>
        </p:pic>
      </p:grpSp>
    </p:spTree>
    <p:extLst>
      <p:ext uri="{BB962C8B-B14F-4D97-AF65-F5344CB8AC3E}">
        <p14:creationId xmlns:p14="http://schemas.microsoft.com/office/powerpoint/2010/main" val="1980126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F08A61-772C-4C52-8425-1B7A061BB8AF}"/>
              </a:ext>
            </a:extLst>
          </p:cNvPr>
          <p:cNvSpPr>
            <a:spLocks noGrp="1"/>
          </p:cNvSpPr>
          <p:nvPr>
            <p:ph type="body" sz="quarter" idx="10"/>
          </p:nvPr>
        </p:nvSpPr>
        <p:spPr>
          <a:prstGeom prst="rect">
            <a:avLst/>
          </a:prstGeom>
        </p:spPr>
        <p:txBody>
          <a:bodyPr rtlCol="0"/>
          <a:lstStyle/>
          <a:p>
            <a:pPr rtl="0"/>
            <a:r>
              <a:rPr lang="cy" sz="1350"/>
              <a:t>Negeseuon allweddol 2</a:t>
            </a:r>
          </a:p>
        </p:txBody>
      </p:sp>
      <p:sp>
        <p:nvSpPr>
          <p:cNvPr id="11" name="Content Placeholder 2">
            <a:extLst>
              <a:ext uri="{FF2B5EF4-FFF2-40B4-BE49-F238E27FC236}">
                <a16:creationId xmlns:a16="http://schemas.microsoft.com/office/drawing/2014/main" id="{D56CF2CB-C218-4491-8392-44F33FDA5B7E}"/>
              </a:ext>
            </a:extLst>
          </p:cNvPr>
          <p:cNvSpPr txBox="1">
            <a:spLocks/>
          </p:cNvSpPr>
          <p:nvPr/>
        </p:nvSpPr>
        <p:spPr>
          <a:xfrm>
            <a:off x="6507000" y="1910251"/>
            <a:ext cx="2133000" cy="3435041"/>
          </a:xfrm>
          <a:prstGeom prst="rect">
            <a:avLst/>
          </a:prstGeom>
          <a:solidFill>
            <a:schemeClr val="tx2"/>
          </a:solidFill>
        </p:spPr>
        <p:txBody>
          <a:bodyPr wrap="square" lIns="54000" tIns="216000" rIns="54000" bIns="54000" rtlCol="0" anchor="t">
            <a:spAutoFit/>
          </a:bodyPr>
          <a:lstStyle>
            <a:lvl1pPr marL="0" indent="0" algn="l" defTabSz="685800" rtl="0" eaLnBrk="1" latinLnBrk="0" hangingPunct="1">
              <a:lnSpc>
                <a:spcPct val="100000"/>
              </a:lnSpc>
              <a:spcBef>
                <a:spcPts val="0"/>
              </a:spcBef>
              <a:buFont typeface="Arial" panose="020B0604020202020204" pitchFamily="34" charset="0"/>
              <a:buNone/>
              <a:defRPr sz="1600" kern="1200">
                <a:solidFill>
                  <a:schemeClr val="bg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rtl="0">
              <a:spcAft>
                <a:spcPts val="900"/>
              </a:spcAft>
            </a:pPr>
            <a:r>
              <a:rPr lang="cy" sz="900" dirty="0">
                <a:solidFill>
                  <a:schemeClr val="bg2"/>
                </a:solidFill>
                <a:latin typeface="Krub SemiBold"/>
                <a:cs typeface="Krub SemiBold"/>
              </a:rPr>
              <a:t>Mae'r fframwaith rheoleiddio yn darparu rhai amddiffyniadau i gwmnïau rhag newidiadau i ragdybiaethau economaidd dros amser. Fodd bynnag,  gallai'r rhagolwg </a:t>
            </a:r>
            <a:r>
              <a:rPr lang="cy" sz="900" dirty="0">
                <a:solidFill>
                  <a:schemeClr val="bg2"/>
                </a:solidFill>
                <a:latin typeface="Krub SemiBold"/>
                <a:cs typeface="Krub"/>
              </a:rPr>
              <a:t>economaidd</a:t>
            </a:r>
            <a:r>
              <a:rPr lang="cy" sz="900" dirty="0">
                <a:solidFill>
                  <a:srgbClr val="003595"/>
                </a:solidFill>
                <a:latin typeface="Krub SemiBold"/>
                <a:ea typeface="+mn-lt"/>
                <a:cs typeface="+mn-lt"/>
              </a:rPr>
              <a:t> ansicr </a:t>
            </a:r>
            <a:r>
              <a:rPr lang="cy" sz="900" dirty="0">
                <a:solidFill>
                  <a:schemeClr val="bg2"/>
                </a:solidFill>
                <a:latin typeface="Krub SemiBold"/>
                <a:cs typeface="Krub SemiBold"/>
              </a:rPr>
              <a:t>roi pwysau ar fetrigau credyd cwmnïau yn y tymor byr.</a:t>
            </a:r>
            <a:endParaRPr lang="en-GB" sz="900" dirty="0">
              <a:ea typeface="+mn-lt"/>
              <a:cs typeface="+mn-lt"/>
            </a:endParaRPr>
          </a:p>
          <a:p>
            <a:pPr rtl="0">
              <a:spcAft>
                <a:spcPts val="900"/>
              </a:spcAft>
            </a:pPr>
            <a:r>
              <a:rPr lang="cy" sz="750" dirty="0">
                <a:cs typeface="Krub"/>
              </a:rPr>
              <a:t>Mae amodau economaidd yn parhau i fod yn ansicr ar hyn o bryd gyda'r cynnydd mewn costau byw a fforddiadwyedd cwsmeriaid yn ganolbwynt arbennig i gwmnïau.</a:t>
            </a:r>
            <a:endParaRPr lang="en-GB" sz="750" dirty="0">
              <a:ea typeface="+mn-lt"/>
              <a:cs typeface="+mn-lt"/>
            </a:endParaRPr>
          </a:p>
          <a:p>
            <a:pPr rtl="0">
              <a:spcAft>
                <a:spcPts val="900"/>
              </a:spcAft>
            </a:pPr>
            <a:r>
              <a:rPr lang="cy" sz="750" dirty="0">
                <a:ea typeface="+mn-lt"/>
                <a:cs typeface="+mn-lt"/>
              </a:rPr>
              <a:t>Er bod y</a:t>
            </a:r>
            <a:r>
              <a:rPr lang="cy" sz="750" dirty="0">
                <a:cs typeface="Krub"/>
              </a:rPr>
              <a:t> fframwaith rheoleiddio yn gweithredu i ddarparu rhywfaint o amddiffyniad i gwmnïau dros amser, mae'n debygol y bydd mwy o bwysau ar fetrigau credyd a llif arian parod cwmnïau yn y tymor byr, ac o bosibl graddfeydd credyd.</a:t>
            </a:r>
          </a:p>
          <a:p>
            <a:pPr rtl="0">
              <a:spcAft>
                <a:spcPts val="900"/>
              </a:spcAft>
            </a:pPr>
            <a:r>
              <a:rPr lang="cy" sz="750" dirty="0">
                <a:cs typeface="Krub"/>
              </a:rPr>
              <a:t>Mae hyn yn atgyfnerthu pwysigrwydd cwmnïau'n cynnal hyblygrwydd ac ystwythder ariannol. </a:t>
            </a:r>
          </a:p>
          <a:p>
            <a:pPr rtl="0">
              <a:spcAft>
                <a:spcPts val="900"/>
              </a:spcAft>
            </a:pPr>
            <a:endParaRPr lang="en-GB" sz="750" dirty="0">
              <a:cs typeface="Krub"/>
            </a:endParaRPr>
          </a:p>
          <a:p>
            <a:pPr rtl="0">
              <a:spcAft>
                <a:spcPts val="900"/>
              </a:spcAft>
            </a:pPr>
            <a:endParaRPr lang="en-GB" sz="750" dirty="0">
              <a:cs typeface="Krub"/>
            </a:endParaRPr>
          </a:p>
        </p:txBody>
      </p:sp>
      <p:sp>
        <p:nvSpPr>
          <p:cNvPr id="10" name="Content Placeholder 2">
            <a:extLst>
              <a:ext uri="{FF2B5EF4-FFF2-40B4-BE49-F238E27FC236}">
                <a16:creationId xmlns:a16="http://schemas.microsoft.com/office/drawing/2014/main" id="{39945650-C199-4EA8-94EE-4860E65D3C9A}"/>
              </a:ext>
            </a:extLst>
          </p:cNvPr>
          <p:cNvSpPr txBox="1">
            <a:spLocks/>
          </p:cNvSpPr>
          <p:nvPr/>
        </p:nvSpPr>
        <p:spPr>
          <a:xfrm>
            <a:off x="3091500" y="1910250"/>
            <a:ext cx="3267000" cy="3420000"/>
          </a:xfrm>
          <a:prstGeom prst="rect">
            <a:avLst/>
          </a:prstGeom>
          <a:solidFill>
            <a:schemeClr val="tx2"/>
          </a:solidFill>
        </p:spPr>
        <p:txBody>
          <a:bodyPr wrap="square" lIns="54000" tIns="216000" rIns="54000" bIns="54000" rtlCol="0" anchor="t">
            <a:spAutoFit/>
          </a:bodyPr>
          <a:lstStyle>
            <a:lvl1pPr marL="0" indent="0" algn="l" defTabSz="685800" rtl="0" eaLnBrk="1" latinLnBrk="0" hangingPunct="1">
              <a:lnSpc>
                <a:spcPct val="100000"/>
              </a:lnSpc>
              <a:spcBef>
                <a:spcPts val="0"/>
              </a:spcBef>
              <a:buFont typeface="Arial" panose="020B0604020202020204" pitchFamily="34" charset="0"/>
              <a:buNone/>
              <a:defRPr sz="1600" kern="1200">
                <a:solidFill>
                  <a:schemeClr val="bg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rtl="0">
              <a:spcAft>
                <a:spcPts val="900"/>
              </a:spcAft>
            </a:pPr>
            <a:r>
              <a:rPr lang="cy" sz="900" dirty="0">
                <a:solidFill>
                  <a:schemeClr val="bg2"/>
                </a:solidFill>
                <a:latin typeface="Krub SemiBold"/>
                <a:ea typeface="+mn-lt"/>
                <a:cs typeface="+mn-lt"/>
              </a:rPr>
              <a:t>Mae'r cynnydd cyflym mewn chwyddiant wedi cael effeithiau cadarnhaol a negyddol ar gwmnïau yn ystod 2021-22. Wrth helpu i leihau geriad, mae chwyddiant wedi creu rhywfaint o bwysau cost ac anwadalwch mantolen.</a:t>
            </a:r>
            <a:endParaRPr lang="en-US" sz="900" dirty="0">
              <a:solidFill>
                <a:schemeClr val="bg2"/>
              </a:solidFill>
              <a:latin typeface="Krub SemiBold"/>
              <a:ea typeface="+mn-lt"/>
              <a:cs typeface="+mn-lt"/>
            </a:endParaRPr>
          </a:p>
          <a:p>
            <a:pPr rtl="0">
              <a:spcAft>
                <a:spcPts val="900"/>
              </a:spcAft>
            </a:pPr>
            <a:r>
              <a:rPr lang="cy" sz="700" dirty="0">
                <a:ea typeface="+mn-lt"/>
                <a:cs typeface="+mn-lt"/>
              </a:rPr>
              <a:t>Gostyngodd </a:t>
            </a:r>
            <a:r>
              <a:rPr lang="cy" sz="700" dirty="0">
                <a:ea typeface="+mn-lt"/>
                <a:cs typeface="+mn-lt"/>
                <a:hlinkClick r:id="" action="ppaction://noaction"/>
              </a:rPr>
              <a:t>geriad rheoliadol</a:t>
            </a:r>
            <a:r>
              <a:rPr lang="cy" sz="700" dirty="0">
                <a:ea typeface="+mn-lt"/>
                <a:cs typeface="+mn-lt"/>
              </a:rPr>
              <a:t> cyfartalog yr adroddwyd amdano ar draws y sector i 68.5% ar 31 Mawrth 2022 (o 72.8%)*, wedi'i ysgogi’n rhannol gan effaith gadarnhaol chwyddiant uwch ar sylfaen asedau rheoledig cwmnïau. </a:t>
            </a:r>
          </a:p>
          <a:p>
            <a:pPr rtl="0">
              <a:spcAft>
                <a:spcPts val="900"/>
              </a:spcAft>
            </a:pPr>
            <a:r>
              <a:rPr lang="cy" sz="700" dirty="0">
                <a:ea typeface="+mn-lt"/>
                <a:cs typeface="+mn-lt"/>
              </a:rPr>
              <a:t>Ein disgwyliad yw bod buddion sy'n cronni i gwmnïau o ganlyniadau i chwyddiant uchel, gan nad ydynt yn gysylltiedig â pherfformiad gweithredol, yn cael eu cadw neu eu hailfuddsoddi ac nad ydynt yn cael eu dosbarthu fel perfformiad gwell.</a:t>
            </a:r>
          </a:p>
          <a:p>
            <a:pPr rtl="0">
              <a:spcAft>
                <a:spcPts val="900"/>
              </a:spcAft>
            </a:pPr>
            <a:r>
              <a:rPr lang="cy" sz="700" dirty="0">
                <a:ea typeface="+mn-lt"/>
                <a:cs typeface="+mn-lt"/>
              </a:rPr>
              <a:t>Yn 2021-22 nododd cwmnïau hefyd gynnydd mewn rhai costau mewnbwn, wedi'u lliniaru'n rhannol gan gamau a gymerwyd fel pŵer diogelu a phrisiau cemegau, a chynnydd yn eu rhwymedigaethau cysylltiedig â chwyddiant, gan gynnwys </a:t>
            </a:r>
            <a:r>
              <a:rPr lang="cy" sz="700" dirty="0">
                <a:ea typeface="+mn-lt"/>
                <a:cs typeface="+mn-lt"/>
                <a:hlinkClick r:id="" action="ppaction://noaction"/>
              </a:rPr>
              <a:t>dyled mynegrifol </a:t>
            </a:r>
            <a:r>
              <a:rPr lang="cy" sz="700" dirty="0">
                <a:ea typeface="+mn-lt"/>
                <a:cs typeface="+mn-lt"/>
              </a:rPr>
              <a:t>a </a:t>
            </a:r>
            <a:r>
              <a:rPr lang="cy" sz="700" dirty="0">
                <a:ea typeface="+mn-lt"/>
                <a:cs typeface="+mn-lt"/>
                <a:hlinkClick r:id="" action="ppaction://noaction"/>
              </a:rPr>
              <a:t>chostau llog</a:t>
            </a:r>
            <a:r>
              <a:rPr lang="cy" sz="700" dirty="0">
                <a:ea typeface="+mn-lt"/>
                <a:cs typeface="+mn-lt"/>
              </a:rPr>
              <a:t> cysylltiedig (sydd wedi bod yn effeithiau nad ydynt yn arian parod i raddau helaeth ond sydd wedi effeithio ar enillion cwmnïau a safleoedd asedau net).</a:t>
            </a:r>
            <a:endParaRPr lang="en-GB" sz="700" dirty="0">
              <a:cs typeface="Krub"/>
            </a:endParaRPr>
          </a:p>
          <a:p>
            <a:pPr rtl="0">
              <a:spcAft>
                <a:spcPts val="450"/>
              </a:spcAft>
            </a:pPr>
            <a:r>
              <a:rPr lang="cy" sz="700" dirty="0">
                <a:ea typeface="+mn-lt"/>
                <a:cs typeface="+mn-lt"/>
              </a:rPr>
              <a:t>Er y gall cwmnïau elwa ar amddiffyniadau rhag chwyddiant yn y fframwaith rheoleiddio, bydd angen iddynt reoli costau a risg yn ofalus. Byddwn yn parhau i fonitro effaith pwysau chwyddiant ar gwmnïau a'r risg i wytnwch ariannol.</a:t>
            </a:r>
          </a:p>
          <a:p>
            <a:pPr rtl="0">
              <a:spcAft>
                <a:spcPts val="900"/>
              </a:spcAft>
            </a:pPr>
            <a:r>
              <a:rPr lang="cy" sz="600" dirty="0"/>
              <a:t>* Geriad cyfartalog wedi'i bwysoli</a:t>
            </a:r>
            <a:r>
              <a:rPr lang="cy" sz="600" dirty="0">
                <a:ea typeface="+mn-lt"/>
                <a:cs typeface="+mn-lt"/>
              </a:rPr>
              <a:t> ac eithrio Tideway</a:t>
            </a:r>
            <a:r>
              <a:rPr lang="cy" sz="600" dirty="0"/>
              <a:t> </a:t>
            </a:r>
          </a:p>
        </p:txBody>
      </p:sp>
      <p:sp>
        <p:nvSpPr>
          <p:cNvPr id="14" name="TextBox 13">
            <a:extLst>
              <a:ext uri="{FF2B5EF4-FFF2-40B4-BE49-F238E27FC236}">
                <a16:creationId xmlns:a16="http://schemas.microsoft.com/office/drawing/2014/main" id="{0CCD37F9-22D5-4EE5-BCB1-B4B6E16DA18E}"/>
              </a:ext>
            </a:extLst>
          </p:cNvPr>
          <p:cNvSpPr txBox="1"/>
          <p:nvPr/>
        </p:nvSpPr>
        <p:spPr>
          <a:xfrm>
            <a:off x="810000" y="1910251"/>
            <a:ext cx="2133000" cy="3420000"/>
          </a:xfrm>
          <a:prstGeom prst="rect">
            <a:avLst/>
          </a:prstGeom>
          <a:solidFill>
            <a:schemeClr val="tx2"/>
          </a:solidFill>
        </p:spPr>
        <p:txBody>
          <a:bodyPr wrap="square" lIns="54000" tIns="216000" rIns="54000" bIns="54000" rtlCol="0" anchor="t">
            <a:spAutoFit/>
          </a:bodyPr>
          <a:lstStyle/>
          <a:p>
            <a:pPr rtl="0"/>
            <a:r>
              <a:rPr lang="cy" sz="900" dirty="0">
                <a:solidFill>
                  <a:schemeClr val="bg2"/>
                </a:solidFill>
                <a:latin typeface="Krub SemiBold"/>
                <a:cs typeface="Krub SemiBold"/>
              </a:rPr>
              <a:t>Mae diddordeb buddsoddwyr yn y sector wedi parhau'n gryf.</a:t>
            </a:r>
            <a:endParaRPr lang="en-GB" sz="900" dirty="0">
              <a:solidFill>
                <a:schemeClr val="bg2"/>
              </a:solidFill>
              <a:latin typeface="Krub SemiBold"/>
              <a:cs typeface="Krub"/>
            </a:endParaRPr>
          </a:p>
          <a:p>
            <a:pPr rtl="0"/>
            <a:endParaRPr lang="en-GB" sz="750" dirty="0">
              <a:solidFill>
                <a:schemeClr val="bg2"/>
              </a:solidFill>
              <a:latin typeface="Krub SemiBold"/>
              <a:cs typeface="Krub"/>
            </a:endParaRPr>
          </a:p>
          <a:p>
            <a:pPr rtl="0"/>
            <a:r>
              <a:rPr lang="cy" sz="750" dirty="0">
                <a:solidFill>
                  <a:schemeClr val="bg1"/>
                </a:solidFill>
                <a:ea typeface="Krub" panose="00000500000000000000" pitchFamily="2" charset="-34"/>
                <a:cs typeface="Krub"/>
              </a:rPr>
              <a:t>Yn ystod y flwyddyn rydym wedi gweld cwmnïau'n codi ecwiti newydd gan fuddsoddwyr presennol a buddsoddwyr newydd, yn cyflymu cynlluniau buddsoddi cyfalaf ac yn ailfuddsoddi mewn cyflawni gwell perfformiad, gan gydnabod y cyfle i wobrwyo a chreu gwerth hirdymor wrth ddarparu ar gyfer </a:t>
            </a:r>
            <a:r>
              <a:rPr lang="cy" sz="750" dirty="0">
                <a:solidFill>
                  <a:schemeClr val="bg1"/>
                </a:solidFill>
                <a:latin typeface="Krub (Body)"/>
                <a:ea typeface="Krub" panose="00000500000000000000" pitchFamily="2" charset="-34"/>
                <a:cs typeface="Krub"/>
              </a:rPr>
              <a:t>cwsmeriaid a'r amgylchedd.</a:t>
            </a:r>
          </a:p>
          <a:p>
            <a:pPr rtl="0"/>
            <a:endParaRPr lang="en-GB" sz="750" dirty="0">
              <a:solidFill>
                <a:schemeClr val="bg1"/>
              </a:solidFill>
              <a:latin typeface="Krub (Body)"/>
              <a:ea typeface="Krub" panose="00000500000000000000" pitchFamily="2" charset="-34"/>
              <a:cs typeface="Krub"/>
            </a:endParaRPr>
          </a:p>
          <a:p>
            <a:pPr rtl="0"/>
            <a:r>
              <a:rPr lang="cy" sz="750" dirty="0">
                <a:solidFill>
                  <a:schemeClr val="bg1"/>
                </a:solidFill>
                <a:latin typeface="Krub (Body)"/>
                <a:ea typeface="Krub" panose="00000500000000000000" pitchFamily="2" charset="-34"/>
                <a:cs typeface="Krub"/>
              </a:rPr>
              <a:t>Mae trafodion mwy diweddar yn cynnwys </a:t>
            </a:r>
            <a:r>
              <a:rPr lang="cy" sz="750" dirty="0">
                <a:solidFill>
                  <a:schemeClr val="bg1"/>
                </a:solidFill>
                <a:latin typeface="Krub (Body)"/>
              </a:rPr>
              <a:t>lleoliad ecwiti gwerth £250 miliwn gan </a:t>
            </a:r>
            <a:r>
              <a:rPr lang="cy" sz="750" dirty="0">
                <a:solidFill>
                  <a:schemeClr val="bg1"/>
                </a:solidFill>
                <a:latin typeface="Krub (Body)"/>
                <a:ea typeface="Krub" panose="00000500000000000000" pitchFamily="2" charset="-34"/>
                <a:cs typeface="Krub"/>
              </a:rPr>
              <a:t>Hafren Dyfrdwy </a:t>
            </a:r>
            <a:r>
              <a:rPr lang="cy" sz="750" dirty="0">
                <a:solidFill>
                  <a:schemeClr val="bg1"/>
                </a:solidFill>
                <a:latin typeface="Krub (Body)"/>
              </a:rPr>
              <a:t>i helpu i ariannu ei raglen Green Recovery, a oedd wedi’i ordanysgrifio.</a:t>
            </a:r>
            <a:r>
              <a:rPr lang="cy" sz="750" dirty="0">
                <a:solidFill>
                  <a:schemeClr val="bg1"/>
                </a:solidFill>
                <a:latin typeface="Krub (Body)"/>
                <a:ea typeface="Krub" panose="00000500000000000000" pitchFamily="2" charset="-34"/>
                <a:cs typeface="Krub"/>
              </a:rPr>
              <a:t> </a:t>
            </a:r>
            <a:endParaRPr lang="en-GB" sz="750" dirty="0">
              <a:solidFill>
                <a:schemeClr val="bg1"/>
              </a:solidFill>
              <a:latin typeface="Krub (Body)"/>
              <a:cs typeface="Krub"/>
            </a:endParaRPr>
          </a:p>
          <a:p>
            <a:pPr rtl="0"/>
            <a:endParaRPr lang="en-GB" sz="750" dirty="0">
              <a:solidFill>
                <a:schemeClr val="bg1"/>
              </a:solidFill>
              <a:cs typeface="Krub"/>
            </a:endParaRPr>
          </a:p>
          <a:p>
            <a:pPr rtl="0"/>
            <a:r>
              <a:rPr lang="cy" sz="750" dirty="0">
                <a:solidFill>
                  <a:schemeClr val="bg1"/>
                </a:solidFill>
                <a:cs typeface="Krub"/>
              </a:rPr>
              <a:t>Y caffaeliad disgwyliedig o ddiddordeb lleiafrifol yn Northumbrian ar bremiwm yr adroddwyd amdano.  </a:t>
            </a:r>
          </a:p>
          <a:p>
            <a:pPr rtl="0"/>
            <a:endParaRPr lang="en-GB" sz="750" dirty="0">
              <a:solidFill>
                <a:schemeClr val="bg1"/>
              </a:solidFill>
              <a:ea typeface="Krub" panose="00000500000000000000" pitchFamily="2" charset="-34"/>
              <a:cs typeface="Krub"/>
            </a:endParaRPr>
          </a:p>
          <a:p>
            <a:pPr rtl="0"/>
            <a:r>
              <a:rPr sz="750" dirty="0">
                <a:solidFill>
                  <a:srgbClr val="000000"/>
                </a:solidFill>
              </a:rPr>
              <a:t>Bu </a:t>
            </a:r>
            <a:r>
              <a:rPr sz="750" dirty="0" err="1">
                <a:solidFill>
                  <a:srgbClr val="000000"/>
                </a:solidFill>
              </a:rPr>
              <a:t>llog</a:t>
            </a:r>
            <a:r>
              <a:rPr sz="750" dirty="0">
                <a:solidFill>
                  <a:srgbClr val="000000"/>
                </a:solidFill>
              </a:rPr>
              <a:t> </a:t>
            </a:r>
            <a:r>
              <a:rPr sz="750" dirty="0" err="1">
                <a:solidFill>
                  <a:srgbClr val="000000"/>
                </a:solidFill>
              </a:rPr>
              <a:t>uchel</a:t>
            </a:r>
            <a:r>
              <a:rPr sz="750" dirty="0">
                <a:solidFill>
                  <a:srgbClr val="000000"/>
                </a:solidFill>
              </a:rPr>
              <a:t> </a:t>
            </a:r>
            <a:r>
              <a:rPr sz="750" dirty="0" err="1">
                <a:solidFill>
                  <a:srgbClr val="000000"/>
                </a:solidFill>
              </a:rPr>
              <a:t>hefyd</a:t>
            </a:r>
            <a:r>
              <a:rPr sz="750" dirty="0">
                <a:solidFill>
                  <a:srgbClr val="000000"/>
                </a:solidFill>
              </a:rPr>
              <a:t> </a:t>
            </a:r>
            <a:r>
              <a:rPr sz="750" dirty="0" err="1">
                <a:solidFill>
                  <a:srgbClr val="000000"/>
                </a:solidFill>
              </a:rPr>
              <a:t>mewn</a:t>
            </a:r>
            <a:r>
              <a:rPr sz="750" dirty="0">
                <a:solidFill>
                  <a:srgbClr val="000000"/>
                </a:solidFill>
              </a:rPr>
              <a:t> </a:t>
            </a:r>
            <a:r>
              <a:rPr sz="750" dirty="0" err="1">
                <a:solidFill>
                  <a:srgbClr val="000000"/>
                </a:solidFill>
              </a:rPr>
              <a:t>codiadau</a:t>
            </a:r>
            <a:r>
              <a:rPr sz="750" dirty="0">
                <a:solidFill>
                  <a:srgbClr val="000000"/>
                </a:solidFill>
              </a:rPr>
              <a:t> </a:t>
            </a:r>
            <a:r>
              <a:rPr sz="750" dirty="0" err="1">
                <a:solidFill>
                  <a:srgbClr val="000000"/>
                </a:solidFill>
              </a:rPr>
              <a:t>dyled</a:t>
            </a:r>
            <a:r>
              <a:rPr sz="750" dirty="0">
                <a:solidFill>
                  <a:srgbClr val="000000"/>
                </a:solidFill>
              </a:rPr>
              <a:t> </a:t>
            </a:r>
            <a:r>
              <a:rPr sz="750" dirty="0" err="1">
                <a:solidFill>
                  <a:srgbClr val="000000"/>
                </a:solidFill>
              </a:rPr>
              <a:t>diweddar</a:t>
            </a:r>
            <a:r>
              <a:rPr sz="750" dirty="0">
                <a:solidFill>
                  <a:srgbClr val="000000"/>
                </a:solidFill>
              </a:rPr>
              <a:t>, </a:t>
            </a:r>
            <a:r>
              <a:rPr sz="750" dirty="0" err="1">
                <a:solidFill>
                  <a:srgbClr val="000000"/>
                </a:solidFill>
              </a:rPr>
              <a:t>unwaith</a:t>
            </a:r>
            <a:r>
              <a:rPr sz="750" dirty="0">
                <a:solidFill>
                  <a:srgbClr val="000000"/>
                </a:solidFill>
              </a:rPr>
              <a:t> </a:t>
            </a:r>
            <a:r>
              <a:rPr sz="750" dirty="0" err="1">
                <a:solidFill>
                  <a:srgbClr val="000000"/>
                </a:solidFill>
              </a:rPr>
              <a:t>eto</a:t>
            </a:r>
            <a:r>
              <a:rPr sz="750" dirty="0">
                <a:solidFill>
                  <a:srgbClr val="000000"/>
                </a:solidFill>
              </a:rPr>
              <a:t> </a:t>
            </a:r>
            <a:r>
              <a:rPr sz="750" dirty="0" err="1">
                <a:solidFill>
                  <a:srgbClr val="000000"/>
                </a:solidFill>
              </a:rPr>
              <a:t>yn</a:t>
            </a:r>
            <a:r>
              <a:rPr sz="750" dirty="0">
                <a:solidFill>
                  <a:srgbClr val="000000"/>
                </a:solidFill>
              </a:rPr>
              <a:t> </a:t>
            </a:r>
            <a:r>
              <a:rPr sz="750" dirty="0" err="1">
                <a:solidFill>
                  <a:srgbClr val="000000"/>
                </a:solidFill>
              </a:rPr>
              <a:t>awgrymu</a:t>
            </a:r>
            <a:r>
              <a:rPr sz="750" dirty="0">
                <a:solidFill>
                  <a:srgbClr val="000000"/>
                </a:solidFill>
              </a:rPr>
              <a:t> </a:t>
            </a:r>
            <a:r>
              <a:rPr sz="750" dirty="0" err="1">
                <a:solidFill>
                  <a:srgbClr val="000000"/>
                </a:solidFill>
              </a:rPr>
              <a:t>diddordeb</a:t>
            </a:r>
            <a:r>
              <a:rPr sz="750" dirty="0">
                <a:solidFill>
                  <a:srgbClr val="000000"/>
                </a:solidFill>
              </a:rPr>
              <a:t> </a:t>
            </a:r>
            <a:r>
              <a:rPr sz="750" dirty="0" err="1">
                <a:solidFill>
                  <a:srgbClr val="000000"/>
                </a:solidFill>
              </a:rPr>
              <a:t>parhaus</a:t>
            </a:r>
            <a:r>
              <a:rPr sz="750" dirty="0">
                <a:solidFill>
                  <a:srgbClr val="000000"/>
                </a:solidFill>
              </a:rPr>
              <a:t> ac </a:t>
            </a:r>
            <a:r>
              <a:rPr lang="cy" sz="750" dirty="0">
                <a:solidFill>
                  <a:srgbClr val="000000"/>
                </a:solidFill>
                <a:latin typeface="Krub"/>
                <a:ea typeface="Calibri" panose="020F0502020204030204" pitchFamily="34" charset="0"/>
                <a:cs typeface="Krub"/>
              </a:rPr>
              <a:t>awydd ar gyfer y sector.  </a:t>
            </a:r>
          </a:p>
          <a:p>
            <a:pPr rtl="0"/>
            <a:endParaRPr lang="en-GB" sz="750" dirty="0">
              <a:solidFill>
                <a:schemeClr val="bg1"/>
              </a:solidFill>
              <a:latin typeface="Krub"/>
              <a:ea typeface="Calibri" panose="020F0502020204030204" pitchFamily="34" charset="0"/>
              <a:cs typeface="Krub"/>
            </a:endParaRPr>
          </a:p>
          <a:p>
            <a:pPr rtl="0"/>
            <a:endParaRPr lang="en-GB" sz="750" dirty="0">
              <a:solidFill>
                <a:schemeClr val="bg1"/>
              </a:solidFill>
              <a:latin typeface="Krub"/>
              <a:ea typeface="Calibri" panose="020F0502020204030204" pitchFamily="34" charset="0"/>
              <a:cs typeface="Krub"/>
            </a:endParaRPr>
          </a:p>
          <a:p>
            <a:pPr rtl="0"/>
            <a:endParaRPr lang="en-GB" sz="750" dirty="0">
              <a:solidFill>
                <a:schemeClr val="bg1"/>
              </a:solidFill>
              <a:latin typeface="Krub"/>
              <a:ea typeface="Calibri" panose="020F0502020204030204" pitchFamily="34" charset="0"/>
              <a:cs typeface="Krub"/>
            </a:endParaRPr>
          </a:p>
          <a:p>
            <a:pPr rtl="0"/>
            <a:endParaRPr lang="en-GB" sz="750" dirty="0">
              <a:solidFill>
                <a:schemeClr val="bg1"/>
              </a:solidFill>
              <a:latin typeface="Krub"/>
              <a:ea typeface="Krub" panose="00000500000000000000" pitchFamily="2" charset="-34"/>
              <a:cs typeface="Krub"/>
            </a:endParaRPr>
          </a:p>
        </p:txBody>
      </p:sp>
      <p:pic>
        <p:nvPicPr>
          <p:cNvPr id="9" name="Picture 8" descr="A picture containing text, clipart&#10;&#10;Description automatically generated">
            <a:extLst>
              <a:ext uri="{FF2B5EF4-FFF2-40B4-BE49-F238E27FC236}">
                <a16:creationId xmlns:a16="http://schemas.microsoft.com/office/drawing/2014/main" id="{A086495B-6193-4147-AE1B-EBDF7BB8D59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4455000" y="1532251"/>
            <a:ext cx="540000" cy="540000"/>
          </a:xfrm>
          <a:prstGeom prst="rect">
            <a:avLst/>
          </a:prstGeom>
        </p:spPr>
      </p:pic>
      <p:pic>
        <p:nvPicPr>
          <p:cNvPr id="5" name="Picture 4" descr="Icon&#10;&#10;Description automatically generated">
            <a:extLst>
              <a:ext uri="{FF2B5EF4-FFF2-40B4-BE49-F238E27FC236}">
                <a16:creationId xmlns:a16="http://schemas.microsoft.com/office/drawing/2014/main" id="{E0CC1D67-C170-4AFA-BA7D-EFE602DF9B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06500" y="1532251"/>
            <a:ext cx="540000" cy="540000"/>
          </a:xfrm>
          <a:prstGeom prst="rect">
            <a:avLst/>
          </a:prstGeom>
        </p:spPr>
      </p:pic>
      <p:pic>
        <p:nvPicPr>
          <p:cNvPr id="15" name="Picture 14" descr="A picture containing text, clipart&#10;&#10;Description automatically generated">
            <a:extLst>
              <a:ext uri="{FF2B5EF4-FFF2-40B4-BE49-F238E27FC236}">
                <a16:creationId xmlns:a16="http://schemas.microsoft.com/office/drawing/2014/main" id="{9901A515-C77F-4D1D-9CF2-FD611C7A617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rot="10800000">
            <a:off x="7303500" y="1532251"/>
            <a:ext cx="540000" cy="540000"/>
          </a:xfrm>
          <a:prstGeom prst="rect">
            <a:avLst/>
          </a:prstGeom>
        </p:spPr>
      </p:pic>
    </p:spTree>
    <p:extLst>
      <p:ext uri="{BB962C8B-B14F-4D97-AF65-F5344CB8AC3E}">
        <p14:creationId xmlns:p14="http://schemas.microsoft.com/office/powerpoint/2010/main" val="3531886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D925D92-B6FD-4F34-E961-F9A0ABDFC51C}"/>
              </a:ext>
            </a:extLst>
          </p:cNvPr>
          <p:cNvSpPr>
            <a:spLocks noGrp="1"/>
          </p:cNvSpPr>
          <p:nvPr>
            <p:ph type="body" sz="quarter" idx="10"/>
          </p:nvPr>
        </p:nvSpPr>
        <p:spPr>
          <a:prstGeom prst="rect">
            <a:avLst/>
          </a:prstGeom>
        </p:spPr>
        <p:txBody>
          <a:bodyPr rtlCol="0"/>
          <a:lstStyle/>
          <a:p>
            <a:pPr rtl="0"/>
            <a:r>
              <a:rPr lang="cy" sz="1650">
                <a:ea typeface="+mj-lt"/>
                <a:cs typeface="+mj-lt"/>
              </a:rPr>
              <a:t>Monitro ac ymgysylltu Ofwat </a:t>
            </a:r>
            <a:br>
              <a:rPr lang="en-GB" sz="1650">
                <a:ea typeface="+mj-lt"/>
                <a:cs typeface="+mj-lt"/>
              </a:rPr>
            </a:br>
            <a:r>
              <a:rPr lang="cy" sz="1650">
                <a:ea typeface="+mj-lt"/>
                <a:cs typeface="+mj-lt"/>
              </a:rPr>
              <a:t>a gweithgarwch cwmni </a:t>
            </a:r>
            <a:r>
              <a:rPr lang="cy" sz="1650"/>
              <a:t>i gryfhau gwytnwch ariannol</a:t>
            </a:r>
            <a:r>
              <a:rPr lang="cy" sz="1650">
                <a:ea typeface="+mj-lt"/>
                <a:cs typeface="+mj-lt"/>
              </a:rPr>
              <a:t> </a:t>
            </a:r>
            <a:endParaRPr lang="en-US" sz="1650">
              <a:ea typeface="+mj-lt"/>
              <a:cs typeface="+mj-lt"/>
            </a:endParaRPr>
          </a:p>
        </p:txBody>
      </p:sp>
      <p:sp>
        <p:nvSpPr>
          <p:cNvPr id="4" name="TextBox 3">
            <a:extLst>
              <a:ext uri="{FF2B5EF4-FFF2-40B4-BE49-F238E27FC236}">
                <a16:creationId xmlns:a16="http://schemas.microsoft.com/office/drawing/2014/main" id="{6FDEA206-E587-4DA7-8428-41BF461A2351}"/>
              </a:ext>
            </a:extLst>
          </p:cNvPr>
          <p:cNvSpPr txBox="1"/>
          <p:nvPr/>
        </p:nvSpPr>
        <p:spPr>
          <a:xfrm>
            <a:off x="8084127" y="1099705"/>
            <a:ext cx="1059873" cy="300082"/>
          </a:xfrm>
          <a:prstGeom prst="rect">
            <a:avLst/>
          </a:prstGeom>
          <a:noFill/>
        </p:spPr>
        <p:txBody>
          <a:bodyPr wrap="square" rtlCol="0">
            <a:spAutoFit/>
          </a:bodyPr>
          <a:lstStyle/>
          <a:p>
            <a:pPr rtl="0"/>
            <a:r>
              <a:rPr lang="cy" sz="1350"/>
              <a:t>DRAFFT</a:t>
            </a:r>
          </a:p>
        </p:txBody>
      </p:sp>
    </p:spTree>
    <p:extLst>
      <p:ext uri="{BB962C8B-B14F-4D97-AF65-F5344CB8AC3E}">
        <p14:creationId xmlns:p14="http://schemas.microsoft.com/office/powerpoint/2010/main" val="1614481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A4C246-67FF-3334-8294-61FA5FE1BF9C}"/>
              </a:ext>
            </a:extLst>
          </p:cNvPr>
          <p:cNvSpPr>
            <a:spLocks noGrp="1"/>
          </p:cNvSpPr>
          <p:nvPr>
            <p:ph sz="quarter" idx="12"/>
          </p:nvPr>
        </p:nvSpPr>
        <p:spPr>
          <a:xfrm>
            <a:off x="810000" y="1532250"/>
            <a:ext cx="7823862" cy="3427861"/>
          </a:xfrm>
          <a:prstGeom prst="rect">
            <a:avLst/>
          </a:prstGeom>
        </p:spPr>
        <p:txBody>
          <a:bodyPr wrap="square" lIns="0" tIns="0" rIns="0" bIns="0" rtlCol="0" anchor="t">
            <a:spAutoFit/>
          </a:bodyPr>
          <a:lstStyle/>
          <a:p>
            <a:pPr rtl="0"/>
            <a:r>
              <a:rPr lang="cy" sz="825">
                <a:cs typeface="Krub"/>
              </a:rPr>
              <a:t>Rydym yn disgwyl i'r cwmnïau dŵr a reoleiddir gynnal lefel o hyblygrwydd ariannol fel eu bod yn gallu rheoli anwadalwch a sioc tymor byr, ac ariannu'r buddsoddiad angenrheidiol i fodloni eu rhwymedigaethau a'u hymrwymiadau yn y tymor hir a gwella perfformiad lle bo angen.</a:t>
            </a:r>
          </a:p>
          <a:p>
            <a:pPr rtl="0"/>
            <a:endParaRPr lang="en-US" sz="825">
              <a:ea typeface="+mn-lt"/>
              <a:cs typeface="+mn-lt"/>
            </a:endParaRPr>
          </a:p>
          <a:p>
            <a:pPr rtl="0"/>
            <a:r>
              <a:rPr lang="cy" sz="825">
                <a:solidFill>
                  <a:schemeClr val="bg2"/>
                </a:solidFill>
                <a:latin typeface="Krub SemiBold"/>
                <a:cs typeface="Krub SemiBold"/>
              </a:rPr>
              <a:t>Rydym yn casglu ac yn ystyried data ariannol perthnasol a gwybodaeth nad yw’n ariannol o ystod o ffynonellau, dros amser ac yn gyffredinol, ac yn cymhwyso barn wrth ffurfio ein barn ar wytnwch ariannol cwmnïau. </a:t>
            </a:r>
            <a:r>
              <a:rPr lang="cy" sz="825">
                <a:cs typeface="Krub"/>
              </a:rPr>
              <a:t>Mae ein hasesiad yn ystyried ystod o faterion, gan gynnwys digwyddiadau hysbys a chamau gweithredu cwmni a allai effeithio ar wytnwch ariannol yn ystod y flwyddyn i ddod a/neu'r tymor hwy, a'i fwriad yw ein galluogi ni a chwmnïau i gynllunio ar gyfer monitro ac ymgysylltu sy'n gymesur â bregusrwydd posibl y cwmni i anwadalwch a sioc.</a:t>
            </a:r>
          </a:p>
          <a:p>
            <a:pPr rtl="0"/>
            <a:endParaRPr lang="en-US" sz="825">
              <a:solidFill>
                <a:schemeClr val="bg2"/>
              </a:solidFill>
              <a:cs typeface="Krub"/>
            </a:endParaRPr>
          </a:p>
          <a:p>
            <a:pPr rtl="0"/>
            <a:r>
              <a:rPr lang="cy" sz="825">
                <a:cs typeface="Krub"/>
              </a:rPr>
              <a:t>Mae'r asesiad cyfannol hwn yn llywio ein blaenoriaethu a'n dull o fonitro ac ymgysylltu â chwmnïau. Mae hon yn raddfa symudol sy'n amrywio o Safonol/Arferol fel sy'n berthnasol i'r Camau Gweithredu Gofynnol/Gweithredol, gyda golwg mewn rhai achosion i gamau gweithredu gael eu cymryd i fynd i'r afael â phryderon. </a:t>
            </a:r>
            <a:r>
              <a:rPr lang="cy" sz="825">
                <a:solidFill>
                  <a:schemeClr val="bg2"/>
                </a:solidFill>
                <a:latin typeface="+mj-lt"/>
                <a:cs typeface="Krub"/>
              </a:rPr>
              <a:t>Lle bo angen, byddwn yn </a:t>
            </a:r>
            <a:r>
              <a:rPr lang="cy" sz="825">
                <a:solidFill>
                  <a:schemeClr val="bg2"/>
                </a:solidFill>
                <a:latin typeface="+mj-lt"/>
                <a:ea typeface="+mn-lt"/>
                <a:cs typeface="+mn-lt"/>
              </a:rPr>
              <a:t>defnyddio ein hoffer rheoleiddio i ymyrryd i gryfhau a diogelu gwytnwch ariannol.</a:t>
            </a:r>
            <a:endParaRPr lang="en-GB" sz="825">
              <a:solidFill>
                <a:schemeClr val="bg2"/>
              </a:solidFill>
              <a:latin typeface="+mj-lt"/>
              <a:cs typeface="Krub"/>
            </a:endParaRPr>
          </a:p>
          <a:p>
            <a:pPr rtl="0"/>
            <a:endParaRPr lang="en-GB" sz="825">
              <a:cs typeface="Krub"/>
            </a:endParaRPr>
          </a:p>
          <a:p>
            <a:pPr rtl="0"/>
            <a:r>
              <a:rPr lang="cy" sz="825">
                <a:cs typeface="Krub"/>
              </a:rPr>
              <a:t>Mae'r math o faterion rydym yn eu hystyried ac a all effeithio ar wytnwch ariannol cwmni yn y tymor hir, ac a allai arwain at gynnydd yn ein blaenoriaethu ar gyfer monitro ac ymgysylltu yn cynnwys:</a:t>
            </a:r>
          </a:p>
          <a:p>
            <a:pPr rtl="0"/>
            <a:endParaRPr lang="en-GB" sz="825">
              <a:ea typeface="+mn-lt"/>
              <a:cs typeface="+mn-lt"/>
            </a:endParaRPr>
          </a:p>
          <a:p>
            <a:pPr indent="-128588" rtl="0">
              <a:buFont typeface="Arial" panose="020B0604020202020204" pitchFamily="34" charset="0"/>
              <a:buChar char="•"/>
            </a:pPr>
            <a:r>
              <a:rPr lang="cy" sz="825">
                <a:ea typeface="+mn-lt"/>
                <a:cs typeface="+mn-lt"/>
              </a:rPr>
              <a:t>Tuedd sy'n gwanhau ar draws metrigau credyd allweddol, ochr yn ochr â graddfeydd credyd is a'r risg o israddio.</a:t>
            </a:r>
          </a:p>
          <a:p>
            <a:pPr indent="-128588" rtl="0">
              <a:buFont typeface="Arial" panose="020B0604020202020204" pitchFamily="34" charset="0"/>
              <a:buChar char="•"/>
            </a:pPr>
            <a:r>
              <a:rPr lang="cy" sz="825">
                <a:ea typeface="+mn-lt"/>
                <a:cs typeface="+mn-lt"/>
              </a:rPr>
              <a:t>Maint y buddsoddiad sydd ei angen i fynd i'r afael â pherfformiad cyfredol o'i gymharu â hyblygrwydd ariannol.</a:t>
            </a:r>
          </a:p>
          <a:p>
            <a:pPr indent="-128588" rtl="0">
              <a:buFont typeface="Arial" panose="020B0604020202020204" pitchFamily="34" charset="0"/>
              <a:buChar char="•"/>
            </a:pPr>
            <a:r>
              <a:rPr lang="cy" sz="825">
                <a:ea typeface="+mn-lt"/>
                <a:cs typeface="+mn-lt"/>
              </a:rPr>
              <a:t>Y cymhlethdod a'r risg a gyflwynir gan strwythur neu drefniant ariannol sydd ar waith.</a:t>
            </a:r>
          </a:p>
          <a:p>
            <a:pPr indent="-128588" rtl="0">
              <a:buFont typeface="Arial" panose="020B0604020202020204" pitchFamily="34" charset="0"/>
              <a:buChar char="•"/>
            </a:pPr>
            <a:r>
              <a:rPr lang="cy" sz="825">
                <a:ea typeface="+mn-lt"/>
                <a:cs typeface="+mn-lt"/>
              </a:rPr>
              <a:t>Risgiau sy'n gysylltiedig ag ymgymryd â phrosiect cyfalaf mawr neu weithredu systemau a phrosesau newydd.</a:t>
            </a:r>
          </a:p>
          <a:p>
            <a:pPr indent="-128588" rtl="0">
              <a:buFont typeface="Arial" panose="020B0604020202020204" pitchFamily="34" charset="0"/>
              <a:buChar char="•"/>
            </a:pPr>
            <a:r>
              <a:rPr lang="cy" sz="825">
                <a:ea typeface="+mn-lt"/>
                <a:cs typeface="+mn-lt"/>
              </a:rPr>
              <a:t>Effaith cosbau ariannol neu fesurau adfer posibl gan gynnwys o ganlyniad i </a:t>
            </a:r>
            <a:r>
              <a:rPr lang="cy" sz="825">
                <a:solidFill>
                  <a:schemeClr val="dk1"/>
                </a:solidFill>
                <a:cs typeface="Krub"/>
              </a:rPr>
              <a:t>gamau gweithredu gorfodi</a:t>
            </a:r>
            <a:r>
              <a:rPr lang="cy" sz="825">
                <a:ea typeface="+mn-lt"/>
                <a:cs typeface="+mn-lt"/>
              </a:rPr>
              <a:t> rheoleiddiol posibl.</a:t>
            </a:r>
          </a:p>
          <a:p>
            <a:pPr indent="-128588" rtl="0">
              <a:buFont typeface="Arial" panose="020B0604020202020204" pitchFamily="34" charset="0"/>
              <a:buChar char="•"/>
            </a:pPr>
            <a:r>
              <a:rPr lang="cy" sz="825">
                <a:ea typeface="+mn-lt"/>
                <a:cs typeface="+mn-lt"/>
              </a:rPr>
              <a:t>Diffyg tryloywder ynghylch polisïau ac adroddiadau allweddol ac sy'n disgyn yn is na'r disgwyliadau, gan gynnwys o ran polisïau difidend a LTVS.</a:t>
            </a:r>
          </a:p>
          <a:p>
            <a:pPr rtl="0"/>
            <a:endParaRPr lang="en-GB" sz="825">
              <a:cs typeface="Krub"/>
            </a:endParaRPr>
          </a:p>
          <a:p>
            <a:pPr rtl="0"/>
            <a:endParaRPr lang="en-US" sz="825">
              <a:cs typeface="Krub"/>
            </a:endParaRPr>
          </a:p>
          <a:p>
            <a:pPr rtl="0"/>
            <a:endParaRPr lang="en-US" sz="825">
              <a:cs typeface="Krub"/>
            </a:endParaRPr>
          </a:p>
          <a:p>
            <a:pPr rtl="0"/>
            <a:endParaRPr lang="en-US" sz="825">
              <a:cs typeface="Krub"/>
            </a:endParaRPr>
          </a:p>
          <a:p>
            <a:pPr rtl="0"/>
            <a:endParaRPr lang="en-GB" sz="825">
              <a:cs typeface="Krub"/>
            </a:endParaRPr>
          </a:p>
          <a:p>
            <a:pPr rtl="0"/>
            <a:endParaRPr lang="en-US" sz="825">
              <a:cs typeface="Krub"/>
            </a:endParaRPr>
          </a:p>
        </p:txBody>
      </p:sp>
      <p:sp>
        <p:nvSpPr>
          <p:cNvPr id="2" name="Text Placeholder 1">
            <a:extLst>
              <a:ext uri="{FF2B5EF4-FFF2-40B4-BE49-F238E27FC236}">
                <a16:creationId xmlns:a16="http://schemas.microsoft.com/office/drawing/2014/main" id="{4874BD3A-BAC1-F145-EF46-B84715A0104C}"/>
              </a:ext>
            </a:extLst>
          </p:cNvPr>
          <p:cNvSpPr>
            <a:spLocks noGrp="1"/>
          </p:cNvSpPr>
          <p:nvPr>
            <p:ph type="body" sz="quarter" idx="10"/>
          </p:nvPr>
        </p:nvSpPr>
        <p:spPr>
          <a:prstGeom prst="rect">
            <a:avLst/>
          </a:prstGeom>
        </p:spPr>
        <p:txBody>
          <a:bodyPr rtlCol="0"/>
          <a:lstStyle/>
          <a:p>
            <a:pPr rtl="0"/>
            <a:r>
              <a:rPr lang="cy" sz="1350">
                <a:ea typeface="+mj-lt"/>
                <a:cs typeface="+mj-lt"/>
              </a:rPr>
              <a:t>Monitro ac ymgysylltu Ofwat</a:t>
            </a:r>
            <a:endParaRPr lang="en-US" sz="1350"/>
          </a:p>
        </p:txBody>
      </p:sp>
      <p:sp>
        <p:nvSpPr>
          <p:cNvPr id="6" name="Rectangle 5">
            <a:hlinkClick r:id="rId3" action="ppaction://hlinksldjump"/>
            <a:extLst>
              <a:ext uri="{FF2B5EF4-FFF2-40B4-BE49-F238E27FC236}">
                <a16:creationId xmlns:a16="http://schemas.microsoft.com/office/drawing/2014/main" id="{EE45CB86-0FFC-4191-B9F8-3CB482B8FC35}"/>
              </a:ext>
            </a:extLst>
          </p:cNvPr>
          <p:cNvSpPr/>
          <p:nvPr/>
        </p:nvSpPr>
        <p:spPr>
          <a:xfrm>
            <a:off x="8334000" y="1046250"/>
            <a:ext cx="810000"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cy" sz="1200">
                <a:solidFill>
                  <a:schemeClr val="bg2"/>
                </a:solidFill>
              </a:rPr>
              <a:t>▲</a:t>
            </a:r>
            <a:r>
              <a:rPr lang="cy" sz="1350">
                <a:solidFill>
                  <a:schemeClr val="bg2"/>
                </a:solidFill>
              </a:rPr>
              <a:t> </a:t>
            </a:r>
            <a:r>
              <a:rPr lang="cy" sz="900">
                <a:solidFill>
                  <a:schemeClr val="bg2"/>
                </a:solidFill>
              </a:rPr>
              <a:t>Cynnwys</a:t>
            </a:r>
          </a:p>
        </p:txBody>
      </p:sp>
    </p:spTree>
    <p:extLst>
      <p:ext uri="{BB962C8B-B14F-4D97-AF65-F5344CB8AC3E}">
        <p14:creationId xmlns:p14="http://schemas.microsoft.com/office/powerpoint/2010/main" val="251850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E322E4-A321-429F-A403-166C5549CC72}"/>
              </a:ext>
            </a:extLst>
          </p:cNvPr>
          <p:cNvSpPr>
            <a:spLocks noGrp="1"/>
          </p:cNvSpPr>
          <p:nvPr>
            <p:ph type="body" sz="quarter" idx="10"/>
          </p:nvPr>
        </p:nvSpPr>
        <p:spPr/>
        <p:txBody>
          <a:bodyPr rtlCol="0"/>
          <a:lstStyle/>
          <a:p>
            <a:pPr rtl="0"/>
            <a:r>
              <a:rPr lang="cy" sz="1350"/>
              <a:t>Categoreiddio gwytnwch ariannol Ofwat</a:t>
            </a:r>
          </a:p>
        </p:txBody>
      </p:sp>
      <p:sp>
        <p:nvSpPr>
          <p:cNvPr id="10" name="TextBox 9">
            <a:extLst>
              <a:ext uri="{FF2B5EF4-FFF2-40B4-BE49-F238E27FC236}">
                <a16:creationId xmlns:a16="http://schemas.microsoft.com/office/drawing/2014/main" id="{4894C802-3B08-4D8C-8BFA-8702ACD58334}"/>
              </a:ext>
            </a:extLst>
          </p:cNvPr>
          <p:cNvSpPr txBox="1"/>
          <p:nvPr/>
        </p:nvSpPr>
        <p:spPr>
          <a:xfrm>
            <a:off x="809625" y="1532250"/>
            <a:ext cx="7641000" cy="4213461"/>
          </a:xfrm>
          <a:prstGeom prst="rect">
            <a:avLst/>
          </a:prstGeom>
          <a:noFill/>
        </p:spPr>
        <p:txBody>
          <a:bodyPr wrap="square" lIns="0" tIns="0" rIns="0" bIns="0" rtlCol="0">
            <a:spAutoFit/>
          </a:bodyPr>
          <a:lstStyle/>
          <a:p>
            <a:pPr rtl="0" fontAlgn="ctr"/>
            <a:r>
              <a:rPr lang="cy" sz="825" dirty="0">
                <a:solidFill>
                  <a:schemeClr val="bg1"/>
                </a:solidFill>
                <a:ea typeface="Krub" panose="00000500000000000000" pitchFamily="2" charset="-34"/>
                <a:cs typeface="Krub"/>
              </a:rPr>
              <a:t>Isod</a:t>
            </a:r>
            <a:r>
              <a:rPr lang="cy" sz="825" dirty="0">
                <a:solidFill>
                  <a:schemeClr val="bg1"/>
                </a:solidFill>
              </a:rPr>
              <a:t> ceir ein categoreiddio diweddaraf o'r cwmnïau a reoleiddir yn seiliedig ar ein hasesiad ehangach  a'n hymgysylltiad  ynghylch materion gwytnwch ariannol.</a:t>
            </a:r>
          </a:p>
          <a:p>
            <a:pPr rtl="0" fontAlgn="ctr"/>
            <a:endParaRPr lang="en-GB" sz="825" dirty="0">
              <a:solidFill>
                <a:schemeClr val="bg1"/>
              </a:solidFill>
            </a:endParaRPr>
          </a:p>
          <a:p>
            <a:pPr rtl="0" fontAlgn="ctr"/>
            <a:endParaRPr lang="en-GB" sz="825" dirty="0">
              <a:solidFill>
                <a:schemeClr val="bg1"/>
              </a:solidFill>
            </a:endParaRPr>
          </a:p>
          <a:p>
            <a:pPr rtl="0" fontAlgn="ctr"/>
            <a:endParaRPr lang="en-GB" sz="825" dirty="0">
              <a:solidFill>
                <a:schemeClr val="bg1"/>
              </a:solidFill>
            </a:endParaRPr>
          </a:p>
          <a:p>
            <a:pPr rtl="0" fontAlgn="ctr"/>
            <a:endParaRPr lang="en-GB" sz="825" dirty="0">
              <a:solidFill>
                <a:schemeClr val="bg1"/>
              </a:solidFill>
            </a:endParaRPr>
          </a:p>
          <a:p>
            <a:pPr rtl="0" fontAlgn="ctr"/>
            <a:endParaRPr lang="en-GB" sz="825" dirty="0">
              <a:solidFill>
                <a:schemeClr val="bg1"/>
              </a:solidFill>
            </a:endParaRPr>
          </a:p>
          <a:p>
            <a:pPr rtl="0" fontAlgn="ctr"/>
            <a:endParaRPr lang="en-GB" sz="825" dirty="0">
              <a:solidFill>
                <a:schemeClr val="bg1"/>
              </a:solidFill>
            </a:endParaRPr>
          </a:p>
          <a:p>
            <a:pPr rtl="0" fontAlgn="ctr"/>
            <a:endParaRPr lang="en-GB" sz="825" dirty="0">
              <a:solidFill>
                <a:schemeClr val="bg1"/>
              </a:solidFill>
            </a:endParaRPr>
          </a:p>
          <a:p>
            <a:pPr rtl="0" fontAlgn="ctr"/>
            <a:endParaRPr lang="en-GB" sz="825" dirty="0">
              <a:solidFill>
                <a:schemeClr val="bg1"/>
              </a:solidFill>
            </a:endParaRPr>
          </a:p>
          <a:p>
            <a:pPr rtl="0" fontAlgn="ctr"/>
            <a:endParaRPr lang="en-GB" sz="825" dirty="0">
              <a:solidFill>
                <a:schemeClr val="bg1"/>
              </a:solidFill>
            </a:endParaRPr>
          </a:p>
          <a:p>
            <a:pPr rtl="0" fontAlgn="ctr"/>
            <a:endParaRPr lang="en-GB" sz="825" dirty="0">
              <a:solidFill>
                <a:schemeClr val="bg1"/>
              </a:solidFill>
            </a:endParaRPr>
          </a:p>
          <a:p>
            <a:pPr rtl="0" fontAlgn="ctr"/>
            <a:endParaRPr lang="en-GB" sz="825" dirty="0">
              <a:solidFill>
                <a:schemeClr val="bg1"/>
              </a:solidFill>
            </a:endParaRPr>
          </a:p>
          <a:p>
            <a:pPr rtl="0" fontAlgn="ctr"/>
            <a:endParaRPr lang="en-GB" sz="825" dirty="0">
              <a:solidFill>
                <a:schemeClr val="bg1"/>
              </a:solidFill>
            </a:endParaRPr>
          </a:p>
          <a:p>
            <a:pPr rtl="0" fontAlgn="ctr"/>
            <a:endParaRPr lang="en-GB" sz="825" dirty="0">
              <a:solidFill>
                <a:schemeClr val="bg1"/>
              </a:solidFill>
            </a:endParaRPr>
          </a:p>
          <a:p>
            <a:pPr rtl="0" fontAlgn="ctr"/>
            <a:endParaRPr lang="en-GB" sz="825" dirty="0">
              <a:solidFill>
                <a:schemeClr val="bg1"/>
              </a:solidFill>
            </a:endParaRPr>
          </a:p>
          <a:p>
            <a:pPr rtl="0" fontAlgn="ctr"/>
            <a:endParaRPr lang="en-GB" sz="825" dirty="0">
              <a:solidFill>
                <a:schemeClr val="bg1"/>
              </a:solidFill>
            </a:endParaRPr>
          </a:p>
          <a:p>
            <a:pPr rtl="0" fontAlgn="ctr"/>
            <a:endParaRPr lang="en-GB" sz="825" dirty="0">
              <a:solidFill>
                <a:schemeClr val="bg1"/>
              </a:solidFill>
            </a:endParaRPr>
          </a:p>
          <a:p>
            <a:pPr rtl="0" fontAlgn="ctr"/>
            <a:endParaRPr lang="en-US" sz="825" dirty="0">
              <a:solidFill>
                <a:schemeClr val="bg1"/>
              </a:solidFill>
            </a:endParaRPr>
          </a:p>
          <a:p>
            <a:pPr rtl="0" fontAlgn="ctr"/>
            <a:endParaRPr lang="en-US" sz="825" dirty="0">
              <a:solidFill>
                <a:schemeClr val="bg1"/>
              </a:solidFill>
            </a:endParaRPr>
          </a:p>
          <a:p>
            <a:pPr rtl="0" fontAlgn="ctr"/>
            <a:r>
              <a:rPr lang="cy" sz="830" dirty="0">
                <a:solidFill>
                  <a:schemeClr val="bg1"/>
                </a:solidFill>
              </a:rPr>
              <a:t>O ran ein categori </a:t>
            </a:r>
            <a:r>
              <a:rPr lang="cy" sz="830" dirty="0">
                <a:solidFill>
                  <a:schemeClr val="bg2"/>
                </a:solidFill>
                <a:latin typeface="+mj-lt"/>
              </a:rPr>
              <a:t>Pryder Uchel/Targedwyd,</a:t>
            </a:r>
            <a:r>
              <a:rPr lang="cy" sz="830" dirty="0">
                <a:solidFill>
                  <a:schemeClr val="bg1"/>
                </a:solidFill>
              </a:rPr>
              <a:t> mae'r mathau o faterion </a:t>
            </a:r>
            <a:r>
              <a:rPr sz="830" dirty="0">
                <a:solidFill>
                  <a:srgbClr val="000000"/>
                </a:solidFill>
              </a:rPr>
              <a:t>a all </a:t>
            </a:r>
            <a:r>
              <a:rPr sz="830" dirty="0" err="1">
                <a:solidFill>
                  <a:srgbClr val="000000"/>
                </a:solidFill>
              </a:rPr>
              <a:t>effeithio</a:t>
            </a:r>
            <a:r>
              <a:rPr sz="830" dirty="0">
                <a:solidFill>
                  <a:srgbClr val="000000"/>
                </a:solidFill>
              </a:rPr>
              <a:t> </a:t>
            </a:r>
            <a:r>
              <a:rPr sz="830" dirty="0" err="1">
                <a:solidFill>
                  <a:srgbClr val="000000"/>
                </a:solidFill>
              </a:rPr>
              <a:t>ar</a:t>
            </a:r>
            <a:r>
              <a:rPr sz="830" dirty="0">
                <a:solidFill>
                  <a:srgbClr val="000000"/>
                </a:solidFill>
              </a:rPr>
              <a:t> </a:t>
            </a:r>
            <a:r>
              <a:rPr sz="830" dirty="0" err="1">
                <a:solidFill>
                  <a:srgbClr val="000000"/>
                </a:solidFill>
              </a:rPr>
              <a:t>wytnwch</a:t>
            </a:r>
            <a:r>
              <a:rPr sz="830" dirty="0">
                <a:solidFill>
                  <a:srgbClr val="000000"/>
                </a:solidFill>
              </a:rPr>
              <a:t> </a:t>
            </a:r>
            <a:r>
              <a:rPr sz="830" dirty="0" err="1">
                <a:solidFill>
                  <a:srgbClr val="000000"/>
                </a:solidFill>
              </a:rPr>
              <a:t>ariannol</a:t>
            </a:r>
            <a:r>
              <a:rPr sz="830" dirty="0">
                <a:solidFill>
                  <a:srgbClr val="000000"/>
                </a:solidFill>
              </a:rPr>
              <a:t> </a:t>
            </a:r>
            <a:r>
              <a:rPr sz="830" dirty="0" err="1">
                <a:solidFill>
                  <a:srgbClr val="000000"/>
                </a:solidFill>
              </a:rPr>
              <a:t>tymor</a:t>
            </a:r>
            <a:r>
              <a:rPr sz="830" dirty="0">
                <a:solidFill>
                  <a:srgbClr val="000000"/>
                </a:solidFill>
              </a:rPr>
              <a:t> hir </a:t>
            </a:r>
            <a:r>
              <a:rPr sz="830" dirty="0" err="1">
                <a:solidFill>
                  <a:srgbClr val="000000"/>
                </a:solidFill>
              </a:rPr>
              <a:t>cwmni</a:t>
            </a:r>
            <a:r>
              <a:rPr sz="830" dirty="0">
                <a:solidFill>
                  <a:srgbClr val="000000"/>
                </a:solidFill>
              </a:rPr>
              <a:t>, ac a all </a:t>
            </a:r>
            <a:r>
              <a:rPr sz="830" dirty="0" err="1">
                <a:solidFill>
                  <a:srgbClr val="000000"/>
                </a:solidFill>
              </a:rPr>
              <a:t>sbarduno</a:t>
            </a:r>
            <a:r>
              <a:rPr sz="830" dirty="0">
                <a:solidFill>
                  <a:srgbClr val="000000"/>
                </a:solidFill>
              </a:rPr>
              <a:t> </a:t>
            </a:r>
            <a:r>
              <a:rPr sz="830" dirty="0" err="1">
                <a:solidFill>
                  <a:srgbClr val="000000"/>
                </a:solidFill>
              </a:rPr>
              <a:t>cynnydd</a:t>
            </a:r>
            <a:r>
              <a:rPr sz="830" dirty="0">
                <a:solidFill>
                  <a:srgbClr val="000000"/>
                </a:solidFill>
              </a:rPr>
              <a:t> </a:t>
            </a:r>
            <a:r>
              <a:rPr sz="830" dirty="0" err="1">
                <a:solidFill>
                  <a:srgbClr val="000000"/>
                </a:solidFill>
              </a:rPr>
              <a:t>yn</a:t>
            </a:r>
            <a:r>
              <a:rPr sz="830" dirty="0">
                <a:solidFill>
                  <a:srgbClr val="000000"/>
                </a:solidFill>
              </a:rPr>
              <a:t> </a:t>
            </a:r>
            <a:r>
              <a:rPr sz="830" dirty="0" err="1">
                <a:solidFill>
                  <a:srgbClr val="000000"/>
                </a:solidFill>
              </a:rPr>
              <a:t>ein</a:t>
            </a:r>
            <a:r>
              <a:rPr sz="830" dirty="0">
                <a:solidFill>
                  <a:srgbClr val="000000"/>
                </a:solidFill>
              </a:rPr>
              <a:t> </a:t>
            </a:r>
            <a:r>
              <a:rPr sz="830" dirty="0" err="1">
                <a:solidFill>
                  <a:srgbClr val="000000"/>
                </a:solidFill>
              </a:rPr>
              <a:t>blaenoriaethu</a:t>
            </a:r>
            <a:r>
              <a:rPr sz="830" dirty="0">
                <a:solidFill>
                  <a:srgbClr val="000000"/>
                </a:solidFill>
              </a:rPr>
              <a:t>, </a:t>
            </a:r>
            <a:r>
              <a:rPr sz="830" dirty="0" err="1">
                <a:solidFill>
                  <a:srgbClr val="000000"/>
                </a:solidFill>
              </a:rPr>
              <a:t>yn</a:t>
            </a:r>
            <a:r>
              <a:rPr sz="830" dirty="0">
                <a:solidFill>
                  <a:srgbClr val="000000"/>
                </a:solidFill>
              </a:rPr>
              <a:t> </a:t>
            </a:r>
            <a:r>
              <a:rPr sz="830" dirty="0" err="1">
                <a:solidFill>
                  <a:srgbClr val="000000"/>
                </a:solidFill>
              </a:rPr>
              <a:t>cynnwys</a:t>
            </a:r>
            <a:r>
              <a:rPr sz="830" dirty="0">
                <a:solidFill>
                  <a:srgbClr val="000000"/>
                </a:solidFill>
              </a:rPr>
              <a:t> y </a:t>
            </a:r>
            <a:r>
              <a:rPr sz="830" dirty="0" err="1">
                <a:solidFill>
                  <a:srgbClr val="000000"/>
                </a:solidFill>
              </a:rPr>
              <a:t>rhai</a:t>
            </a:r>
            <a:r>
              <a:rPr sz="830" dirty="0">
                <a:solidFill>
                  <a:srgbClr val="000000"/>
                </a:solidFill>
              </a:rPr>
              <a:t> a </a:t>
            </a:r>
            <a:r>
              <a:rPr sz="830" dirty="0" err="1">
                <a:solidFill>
                  <a:srgbClr val="000000"/>
                </a:solidFill>
              </a:rPr>
              <a:t>nodir</a:t>
            </a:r>
            <a:r>
              <a:rPr sz="830" dirty="0">
                <a:solidFill>
                  <a:srgbClr val="000000"/>
                </a:solidFill>
              </a:rPr>
              <a:t> </a:t>
            </a:r>
            <a:r>
              <a:rPr sz="830" dirty="0" err="1">
                <a:solidFill>
                  <a:srgbClr val="000000"/>
                </a:solidFill>
              </a:rPr>
              <a:t>ar</a:t>
            </a:r>
            <a:r>
              <a:rPr sz="830" dirty="0">
                <a:solidFill>
                  <a:srgbClr val="000000"/>
                </a:solidFill>
              </a:rPr>
              <a:t> </a:t>
            </a:r>
            <a:r>
              <a:rPr lang="cy" sz="830" dirty="0">
                <a:solidFill>
                  <a:schemeClr val="bg1"/>
                </a:solidFill>
                <a:cs typeface="Krub"/>
                <a:hlinkClick r:id="rId2" action="ppaction://hlinksldjump"/>
              </a:rPr>
              <a:t>sleid 6</a:t>
            </a:r>
            <a:r>
              <a:rPr sz="830" dirty="0"/>
              <a:t> </a:t>
            </a:r>
            <a:r>
              <a:rPr sz="830" dirty="0">
                <a:solidFill>
                  <a:srgbClr val="000000"/>
                </a:solidFill>
              </a:rPr>
              <a:t>. O ran y </a:t>
            </a:r>
            <a:r>
              <a:rPr sz="830" dirty="0" err="1">
                <a:solidFill>
                  <a:srgbClr val="000000"/>
                </a:solidFill>
              </a:rPr>
              <a:t>cwmnïau</a:t>
            </a:r>
            <a:r>
              <a:rPr sz="830" dirty="0">
                <a:solidFill>
                  <a:srgbClr val="000000"/>
                </a:solidFill>
              </a:rPr>
              <a:t> </a:t>
            </a:r>
            <a:r>
              <a:rPr sz="830" dirty="0" err="1">
                <a:solidFill>
                  <a:srgbClr val="000000"/>
                </a:solidFill>
              </a:rPr>
              <a:t>hynny</a:t>
            </a:r>
            <a:r>
              <a:rPr sz="830" dirty="0">
                <a:solidFill>
                  <a:srgbClr val="000000"/>
                </a:solidFill>
              </a:rPr>
              <a:t> </a:t>
            </a:r>
            <a:r>
              <a:rPr sz="830" dirty="0" err="1">
                <a:solidFill>
                  <a:srgbClr val="000000"/>
                </a:solidFill>
              </a:rPr>
              <a:t>yn</a:t>
            </a:r>
            <a:r>
              <a:rPr sz="830" dirty="0">
                <a:solidFill>
                  <a:srgbClr val="000000"/>
                </a:solidFill>
              </a:rPr>
              <a:t> </a:t>
            </a:r>
            <a:r>
              <a:rPr sz="830" dirty="0" err="1">
                <a:solidFill>
                  <a:srgbClr val="000000"/>
                </a:solidFill>
              </a:rPr>
              <a:t>ein</a:t>
            </a:r>
            <a:r>
              <a:rPr sz="830" dirty="0">
                <a:solidFill>
                  <a:srgbClr val="000000"/>
                </a:solidFill>
              </a:rPr>
              <a:t> </a:t>
            </a:r>
            <a:r>
              <a:rPr sz="830" dirty="0" err="1">
                <a:solidFill>
                  <a:srgbClr val="000000"/>
                </a:solidFill>
              </a:rPr>
              <a:t>categori</a:t>
            </a:r>
            <a:r>
              <a:rPr sz="830" dirty="0">
                <a:solidFill>
                  <a:srgbClr val="000000"/>
                </a:solidFill>
              </a:rPr>
              <a:t>  </a:t>
            </a:r>
            <a:r>
              <a:rPr lang="cy" sz="830" dirty="0">
                <a:solidFill>
                  <a:schemeClr val="bg2"/>
                </a:solidFill>
                <a:latin typeface="+mj-lt"/>
                <a:cs typeface="Krub"/>
              </a:rPr>
              <a:t>Camau Gweithredu Sydd eu Hangen/Gweithredol  rydym yn gwneud sylwadau fel a ganlyn: </a:t>
            </a:r>
          </a:p>
          <a:p>
            <a:pPr rtl="0" fontAlgn="ctr"/>
            <a:endParaRPr lang="en-US" sz="825" dirty="0">
              <a:solidFill>
                <a:schemeClr val="bg1"/>
              </a:solidFill>
              <a:cs typeface="Krub"/>
            </a:endParaRPr>
          </a:p>
          <a:p>
            <a:pPr marL="128588" indent="-128588" defTabSz="514350" rtl="0">
              <a:buClr>
                <a:schemeClr val="bg2"/>
              </a:buClr>
              <a:buFont typeface="Arial" panose="020B0604020202020204" pitchFamily="34" charset="0"/>
              <a:buChar char="•"/>
              <a:defRPr/>
            </a:pPr>
            <a:r>
              <a:rPr lang="cy" sz="825" dirty="0">
                <a:solidFill>
                  <a:schemeClr val="bg2"/>
                </a:solidFill>
                <a:latin typeface="+mj-lt"/>
                <a:cs typeface="Krub"/>
              </a:rPr>
              <a:t>Portsmouth</a:t>
            </a:r>
            <a:r>
              <a:rPr lang="cy" sz="825" dirty="0">
                <a:solidFill>
                  <a:schemeClr val="bg2"/>
                </a:solidFill>
                <a:latin typeface="+mj-lt"/>
                <a:ea typeface="+mn-lt"/>
                <a:cs typeface="+mn-lt"/>
              </a:rPr>
              <a:t> </a:t>
            </a:r>
            <a:r>
              <a:rPr lang="cy" sz="825" dirty="0">
                <a:solidFill>
                  <a:schemeClr val="bg1"/>
                </a:solidFill>
                <a:ea typeface="+mn-lt"/>
                <a:cs typeface="+mn-lt"/>
              </a:rPr>
              <a:t>– mae'r flaenoriaeth yn adlewyrchu i raddau helaeth graddfa ymgymryd â chronfa ddŵr Havant Thicket o'i gymharu ag RCV a'i gymhlethdod. O ystyried y potensial i brosiect mor sylweddol effeithio ar wytnwch ariannol, mae gennym fonitro ychwanegol ac ymgysylltu â chwmnïau ar waith. </a:t>
            </a:r>
            <a:endParaRPr lang="en-US" sz="825" dirty="0">
              <a:solidFill>
                <a:schemeClr val="bg1"/>
              </a:solidFill>
            </a:endParaRPr>
          </a:p>
          <a:p>
            <a:pPr marL="128588" indent="-128588" defTabSz="514350" rtl="0">
              <a:buClr>
                <a:schemeClr val="bg2"/>
              </a:buClr>
              <a:buFont typeface="Arial" panose="020B0604020202020204" pitchFamily="34" charset="0"/>
              <a:buChar char="•"/>
              <a:defRPr/>
            </a:pPr>
            <a:r>
              <a:rPr lang="cy" sz="825" dirty="0">
                <a:solidFill>
                  <a:schemeClr val="bg2"/>
                </a:solidFill>
                <a:latin typeface="+mj-lt"/>
                <a:cs typeface="Krub"/>
              </a:rPr>
              <a:t>SES Water </a:t>
            </a:r>
            <a:r>
              <a:rPr lang="cy" sz="825" dirty="0">
                <a:solidFill>
                  <a:schemeClr val="bg1"/>
                </a:solidFill>
                <a:ea typeface="+mn-lt"/>
                <a:cs typeface="+mn-lt"/>
              </a:rPr>
              <a:t>– mae materion yn cynnwys tuedd sy’n gwanhau ar draws rhai metrigau ariannol allweddol ynghyd â graddfa credyd is. Mae SES wedi gweithredu systemau newydd i wella perfformiad, ond nid yw effaith y newidiadau hyn yn cael eu hadlewyrchu yn natganiadau ariannol 2021-22.</a:t>
            </a:r>
            <a:endParaRPr lang="en-US" sz="825" dirty="0">
              <a:solidFill>
                <a:schemeClr val="bg1"/>
              </a:solidFill>
            </a:endParaRPr>
          </a:p>
          <a:p>
            <a:pPr marL="128588" indent="-128588" defTabSz="514350" rtl="0">
              <a:buClr>
                <a:schemeClr val="bg2"/>
              </a:buClr>
              <a:buFont typeface="Arial" panose="020B0604020202020204" pitchFamily="34" charset="0"/>
              <a:buChar char="•"/>
              <a:defRPr/>
            </a:pPr>
            <a:r>
              <a:rPr lang="cy" sz="825" dirty="0">
                <a:solidFill>
                  <a:schemeClr val="accent1"/>
                </a:solidFill>
                <a:latin typeface="+mj-lt"/>
                <a:cs typeface="Krub SemiBold"/>
                <a:hlinkClick r:id="rId3" action="ppaction://hlinksldjump">
                  <a:extLst>
                    <a:ext uri="{A12FA001-AC4F-418D-AE19-62706E023703}">
                      <ahyp:hlinkClr xmlns:ahyp="http://schemas.microsoft.com/office/drawing/2018/hyperlinkcolor" val="tx"/>
                    </a:ext>
                  </a:extLst>
                </a:hlinkClick>
              </a:rPr>
              <a:t>Yorkshire </a:t>
            </a:r>
            <a:r>
              <a:rPr lang="cy" sz="825" dirty="0">
                <a:solidFill>
                  <a:schemeClr val="bg2"/>
                </a:solidFill>
                <a:latin typeface="+mj-lt"/>
                <a:cs typeface="Krub SemiBold"/>
              </a:rPr>
              <a:t> </a:t>
            </a:r>
            <a:r>
              <a:rPr lang="cy" sz="825" dirty="0">
                <a:solidFill>
                  <a:schemeClr val="bg1"/>
                </a:solidFill>
                <a:ea typeface="+mn-lt"/>
                <a:cs typeface="Krub SemiBold"/>
              </a:rPr>
              <a:t>– </a:t>
            </a:r>
            <a:r>
              <a:rPr lang="cy" sz="825" dirty="0">
                <a:solidFill>
                  <a:schemeClr val="bg1"/>
                </a:solidFill>
                <a:ea typeface="+mn-lt"/>
                <a:cs typeface="+mn-lt"/>
              </a:rPr>
              <a:t>mae'r cwmni wedi cymryd camau sylweddol eleni a ddylai gryfhau ei wytnwch ariannol dros amser. Er bod y cwmni'n cyflawni ei ymrwymiadau, rydym yn parhau i fonitro ac ymgysylltu yn unol â hynny.</a:t>
            </a:r>
            <a:endParaRPr lang="en-US" sz="825" dirty="0">
              <a:solidFill>
                <a:schemeClr val="bg1"/>
              </a:solidFill>
            </a:endParaRPr>
          </a:p>
          <a:p>
            <a:pPr marL="128588" indent="-128588" defTabSz="514350" rtl="0">
              <a:buClr>
                <a:schemeClr val="bg2"/>
              </a:buClr>
              <a:buFont typeface="Arial" panose="020B0604020202020204" pitchFamily="34" charset="0"/>
              <a:buChar char="•"/>
              <a:defRPr/>
            </a:pPr>
            <a:r>
              <a:rPr lang="cy" sz="825" dirty="0">
                <a:solidFill>
                  <a:schemeClr val="accent1"/>
                </a:solidFill>
                <a:latin typeface="+mj-lt"/>
                <a:cs typeface="Krub SemiBold"/>
                <a:hlinkClick r:id="rId3" action="ppaction://hlinksldjump">
                  <a:extLst>
                    <a:ext uri="{A12FA001-AC4F-418D-AE19-62706E023703}">
                      <ahyp:hlinkClr xmlns:ahyp="http://schemas.microsoft.com/office/drawing/2018/hyperlinkcolor" val="tx"/>
                    </a:ext>
                  </a:extLst>
                </a:hlinkClick>
              </a:rPr>
              <a:t>Southern and Thames </a:t>
            </a:r>
            <a:r>
              <a:rPr lang="cy" sz="825" dirty="0">
                <a:solidFill>
                  <a:schemeClr val="bg1"/>
                </a:solidFill>
                <a:ea typeface="+mn-lt"/>
                <a:cs typeface="Krub SemiBold"/>
              </a:rPr>
              <a:t>– </a:t>
            </a:r>
            <a:r>
              <a:rPr lang="cy" sz="825" dirty="0">
                <a:solidFill>
                  <a:schemeClr val="bg1"/>
                </a:solidFill>
                <a:ea typeface="+mn-lt"/>
                <a:cs typeface="+mn-lt"/>
              </a:rPr>
              <a:t>ar ôl cymryd camau gweithredu a nodi ymrwymiadau, mae angen i bob cwmni ddangos eu bod wedi cyflawni eu cynllun datrys problemau i wella perfformiad a gwytnwch ariannol.</a:t>
            </a:r>
            <a:endParaRPr lang="en-GB" sz="825" dirty="0">
              <a:solidFill>
                <a:schemeClr val="bg1"/>
              </a:solidFill>
            </a:endParaRPr>
          </a:p>
        </p:txBody>
      </p:sp>
      <p:graphicFrame>
        <p:nvGraphicFramePr>
          <p:cNvPr id="11" name="Table 11">
            <a:extLst>
              <a:ext uri="{FF2B5EF4-FFF2-40B4-BE49-F238E27FC236}">
                <a16:creationId xmlns:a16="http://schemas.microsoft.com/office/drawing/2014/main" id="{FA5393CD-4279-4857-AD01-169065A384D0}"/>
              </a:ext>
            </a:extLst>
          </p:cNvPr>
          <p:cNvGraphicFramePr>
            <a:graphicFrameLocks noGrp="1"/>
          </p:cNvGraphicFramePr>
          <p:nvPr>
            <p:extLst>
              <p:ext uri="{D42A27DB-BD31-4B8C-83A1-F6EECF244321}">
                <p14:modId xmlns:p14="http://schemas.microsoft.com/office/powerpoint/2010/main" val="2542881800"/>
              </p:ext>
            </p:extLst>
          </p:nvPr>
        </p:nvGraphicFramePr>
        <p:xfrm>
          <a:off x="810000" y="1775250"/>
          <a:ext cx="7524000" cy="2258160"/>
        </p:xfrm>
        <a:graphic>
          <a:graphicData uri="http://schemas.openxmlformats.org/drawingml/2006/table">
            <a:tbl>
              <a:tblPr firstRow="1" bandRow="1">
                <a:tableStyleId>{5C22544A-7EE6-4342-B048-85BDC9FD1C3A}</a:tableStyleId>
              </a:tblPr>
              <a:tblGrid>
                <a:gridCol w="2508000">
                  <a:extLst>
                    <a:ext uri="{9D8B030D-6E8A-4147-A177-3AD203B41FA5}">
                      <a16:colId xmlns:a16="http://schemas.microsoft.com/office/drawing/2014/main" val="2962058783"/>
                    </a:ext>
                  </a:extLst>
                </a:gridCol>
                <a:gridCol w="2508000">
                  <a:extLst>
                    <a:ext uri="{9D8B030D-6E8A-4147-A177-3AD203B41FA5}">
                      <a16:colId xmlns:a16="http://schemas.microsoft.com/office/drawing/2014/main" val="3762384497"/>
                    </a:ext>
                  </a:extLst>
                </a:gridCol>
                <a:gridCol w="2508000">
                  <a:extLst>
                    <a:ext uri="{9D8B030D-6E8A-4147-A177-3AD203B41FA5}">
                      <a16:colId xmlns:a16="http://schemas.microsoft.com/office/drawing/2014/main" val="3106732246"/>
                    </a:ext>
                  </a:extLst>
                </a:gridCol>
              </a:tblGrid>
              <a:tr h="191160">
                <a:tc>
                  <a:txBody>
                    <a:bodyPr/>
                    <a:lstStyle/>
                    <a:p>
                      <a:pPr algn="ctr" rtl="0" fontAlgn="base">
                        <a:spcAft>
                          <a:spcPts val="600"/>
                        </a:spcAft>
                      </a:pPr>
                      <a:r>
                        <a:rPr lang="cy" sz="900" i="0" dirty="0">
                          <a:solidFill>
                            <a:schemeClr val="bg2"/>
                          </a:solidFill>
                          <a:effectLst/>
                          <a:latin typeface="+mj-lt"/>
                        </a:rPr>
                        <a:t>Statws gwytnwch ariannol</a:t>
                      </a:r>
                      <a:endParaRPr lang="en-GB" sz="900" i="0" dirty="0">
                        <a:solidFill>
                          <a:schemeClr val="bg2"/>
                        </a:solidFill>
                        <a:effectLst/>
                        <a:latin typeface="+mj-lt"/>
                        <a:ea typeface="Calibri" panose="020F0502020204030204" pitchFamily="34" charset="0"/>
                      </a:endParaRPr>
                    </a:p>
                  </a:txBody>
                  <a:tcPr marL="27000" marR="27000" marT="27000" marB="2700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600"/>
                        </a:spcAft>
                        <a:buClrTx/>
                        <a:buSzTx/>
                        <a:buFontTx/>
                        <a:buNone/>
                        <a:tabLst/>
                        <a:defRPr/>
                      </a:pPr>
                      <a:r>
                        <a:rPr lang="cy" sz="900" b="0" i="0" u="none" strike="noStrike" noProof="0">
                          <a:solidFill>
                            <a:schemeClr val="bg2"/>
                          </a:solidFill>
                          <a:latin typeface="+mj-lt"/>
                          <a:cs typeface="Krub"/>
                        </a:rPr>
                        <a:t>Dull</a:t>
                      </a:r>
                      <a:r>
                        <a:rPr lang="cy" sz="900" b="0" i="0" u="none" strike="noStrike" kern="1200" noProof="0">
                          <a:solidFill>
                            <a:schemeClr val="bg2"/>
                          </a:solidFill>
                          <a:latin typeface="+mj-lt"/>
                          <a:ea typeface="+mn-ea"/>
                          <a:cs typeface="Krub"/>
                        </a:rPr>
                        <a:t> monitro ac ymgysylltu</a:t>
                      </a:r>
                    </a:p>
                  </a:txBody>
                  <a:tcPr marL="27000" marR="27000" marT="27000" marB="2700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tc>
                  <a:txBody>
                    <a:bodyPr/>
                    <a:lstStyle/>
                    <a:p>
                      <a:pPr lvl="0" algn="ctr" rtl="0">
                        <a:lnSpc>
                          <a:spcPct val="100000"/>
                        </a:lnSpc>
                        <a:spcBef>
                          <a:spcPts val="0"/>
                        </a:spcBef>
                        <a:spcAft>
                          <a:spcPts val="600"/>
                        </a:spcAft>
                        <a:buNone/>
                      </a:pPr>
                      <a:r>
                        <a:rPr lang="cy" sz="900" b="0" i="0" u="none" strike="noStrike" noProof="0">
                          <a:solidFill>
                            <a:schemeClr val="bg2"/>
                          </a:solidFill>
                          <a:latin typeface="+mj-lt"/>
                          <a:cs typeface="Krub"/>
                        </a:rPr>
                        <a:t>Cwmni (yn nhrefn yr wyddor)</a:t>
                      </a:r>
                    </a:p>
                  </a:txBody>
                  <a:tcPr marL="27000" marR="27000" marT="27000" marB="2700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2"/>
                    </a:solidFill>
                  </a:tcPr>
                </a:tc>
                <a:extLst>
                  <a:ext uri="{0D108BD9-81ED-4DB2-BD59-A6C34878D82A}">
                    <a16:rowId xmlns:a16="http://schemas.microsoft.com/office/drawing/2014/main" val="2553268847"/>
                  </a:ext>
                </a:extLst>
              </a:tr>
              <a:tr h="739800">
                <a:tc>
                  <a:txBody>
                    <a:bodyPr/>
                    <a:lstStyle/>
                    <a:p>
                      <a:pPr algn="ctr" rtl="0" fontAlgn="base">
                        <a:spcAft>
                          <a:spcPts val="600"/>
                        </a:spcAft>
                      </a:pPr>
                      <a:r>
                        <a:rPr lang="cy" sz="750" i="0" dirty="0">
                          <a:solidFill>
                            <a:schemeClr val="bg2"/>
                          </a:solidFill>
                          <a:effectLst/>
                          <a:latin typeface="+mj-lt"/>
                        </a:rPr>
                        <a:t>Safonol</a:t>
                      </a:r>
                      <a:endParaRPr lang="en-GB" sz="750" i="0" dirty="0">
                        <a:solidFill>
                          <a:schemeClr val="bg2"/>
                        </a:solidFill>
                        <a:effectLst/>
                        <a:latin typeface="+mj-lt"/>
                      </a:endParaRPr>
                    </a:p>
                    <a:p>
                      <a:pPr algn="ctr" rtl="0" fontAlgn="base">
                        <a:spcAft>
                          <a:spcPts val="600"/>
                        </a:spcAft>
                      </a:pPr>
                      <a:r>
                        <a:rPr lang="cy" sz="750" i="0" dirty="0">
                          <a:effectLst/>
                        </a:rPr>
                        <a:t>Dim pryderon penodol ynghylch gwytnwch ariannol y cwmni rydym yn ymwybodol ohonynt ar hyn o bryd.</a:t>
                      </a:r>
                    </a:p>
                    <a:p>
                      <a:pPr marL="0" marR="0" lvl="0" indent="0" algn="ctr" defTabSz="685800" rtl="0" eaLnBrk="1" fontAlgn="base" latinLnBrk="0" hangingPunct="1">
                        <a:lnSpc>
                          <a:spcPct val="100000"/>
                        </a:lnSpc>
                        <a:spcBef>
                          <a:spcPts val="0"/>
                        </a:spcBef>
                        <a:spcAft>
                          <a:spcPts val="600"/>
                        </a:spcAft>
                        <a:buClrTx/>
                        <a:buSzTx/>
                        <a:buFontTx/>
                        <a:buNone/>
                        <a:tabLst/>
                        <a:defRPr/>
                      </a:pPr>
                      <a:r>
                        <a:rPr lang="cy" sz="750" b="0" i="0" u="none" strike="noStrike" kern="1200" noProof="0" dirty="0">
                          <a:solidFill>
                            <a:schemeClr val="bg1"/>
                          </a:solidFill>
                          <a:latin typeface="+mn-lt"/>
                          <a:ea typeface="+mn-ea"/>
                          <a:cs typeface="+mn-cs"/>
                        </a:rPr>
                        <a:t>Ni </a:t>
                      </a:r>
                      <a:r>
                        <a:rPr lang="cy" sz="750" b="0" i="0" u="none" strike="noStrike" noProof="0" dirty="0">
                          <a:solidFill>
                            <a:schemeClr val="bg1"/>
                          </a:solidFill>
                          <a:latin typeface="+mn-lt"/>
                        </a:rPr>
                        <a:t>ddisgwylir y bydd angen unrhyw gamau gweithredu penodol gan y cwmni ar hyn o bryd</a:t>
                      </a:r>
                      <a:r>
                        <a:rPr lang="cy" sz="750" b="0" i="0" u="none" strike="noStrike" noProof="0" dirty="0">
                          <a:solidFill>
                            <a:schemeClr val="bg1"/>
                          </a:solidFill>
                          <a:effectLst/>
                          <a:latin typeface="Calibri" panose="020F0502020204030204" pitchFamily="34" charset="0"/>
                        </a:rPr>
                        <a:t>.</a:t>
                      </a:r>
                      <a:r>
                        <a:rPr lang="cy" sz="750" b="0" i="0" u="none" strike="noStrike" kern="1200" noProof="0" dirty="0">
                          <a:solidFill>
                            <a:schemeClr val="bg1"/>
                          </a:solidFill>
                          <a:latin typeface="+mn-lt"/>
                          <a:ea typeface="+mn-ea"/>
                          <a:cs typeface="+mn-cs"/>
                        </a:rPr>
                        <a:t>  </a:t>
                      </a:r>
                      <a:endParaRPr lang="en-GB" sz="750" i="0" dirty="0">
                        <a:effectLst/>
                      </a:endParaRPr>
                    </a:p>
                  </a:txBody>
                  <a:tcPr marL="27000" marR="27000" marT="27000" marB="2700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1"/>
                    </a:solidFill>
                  </a:tcPr>
                </a:tc>
                <a:tc>
                  <a:txBody>
                    <a:bodyPr/>
                    <a:lstStyle/>
                    <a:p>
                      <a:pPr algn="ctr" rtl="0" fontAlgn="base">
                        <a:spcAft>
                          <a:spcPts val="600"/>
                        </a:spcAft>
                      </a:pPr>
                      <a:r>
                        <a:rPr lang="cy" sz="750" i="0" dirty="0">
                          <a:solidFill>
                            <a:schemeClr val="bg2"/>
                          </a:solidFill>
                          <a:effectLst/>
                          <a:latin typeface="+mj-lt"/>
                        </a:rPr>
                        <a:t>Arferol</a:t>
                      </a:r>
                      <a:endParaRPr lang="en-GB" sz="750" i="0" dirty="0">
                        <a:solidFill>
                          <a:schemeClr val="bg2"/>
                        </a:solidFill>
                        <a:effectLst/>
                        <a:latin typeface="+mj-lt"/>
                      </a:endParaRPr>
                    </a:p>
                    <a:p>
                      <a:pPr algn="ctr" rtl="0" fontAlgn="base">
                        <a:spcAft>
                          <a:spcPts val="600"/>
                        </a:spcAft>
                      </a:pPr>
                      <a:r>
                        <a:rPr lang="cy" sz="750" i="0" dirty="0">
                          <a:solidFill>
                            <a:schemeClr val="bg1"/>
                          </a:solidFill>
                          <a:effectLst/>
                          <a:latin typeface="+mn-lt"/>
                          <a:ea typeface="Calibri" panose="020F0502020204030204" pitchFamily="34" charset="0"/>
                        </a:rPr>
                        <a:t>Mae'r cwmni'n destun monitro parhaus, gan gynnwys trwy adrodd ac ymgysylltu rheoleiddiol safonol.</a:t>
                      </a:r>
                      <a:endParaRPr lang="en-GB" sz="750" i="0" dirty="0">
                        <a:effectLst/>
                        <a:latin typeface="+mn-lt"/>
                      </a:endParaRPr>
                    </a:p>
                  </a:txBody>
                  <a:tcPr marL="27000" marR="27000" marT="27000" marB="2700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1"/>
                    </a:solidFill>
                  </a:tcPr>
                </a:tc>
                <a:tc>
                  <a:txBody>
                    <a:bodyPr/>
                    <a:lstStyle/>
                    <a:p>
                      <a:pPr marL="0" marR="0" lvl="0" indent="0" algn="l" rtl="0">
                        <a:lnSpc>
                          <a:spcPct val="100000"/>
                        </a:lnSpc>
                        <a:spcBef>
                          <a:spcPts val="0"/>
                        </a:spcBef>
                        <a:spcAft>
                          <a:spcPts val="600"/>
                        </a:spcAft>
                        <a:buClr>
                          <a:srgbClr val="000000"/>
                        </a:buClr>
                        <a:buFont typeface="Arial,Sans-Serif"/>
                        <a:buNone/>
                      </a:pPr>
                      <a:r>
                        <a:rPr lang="cy" sz="750" i="0" u="none" strike="noStrike" noProof="0">
                          <a:solidFill>
                            <a:schemeClr val="bg1"/>
                          </a:solidFill>
                        </a:rPr>
                        <a:t>Anglian, Bristol, Dŵr Cymru, Hafren, Hafren Dyfrdwy, South Staffs, South West, United Utilities a Wessex</a:t>
                      </a:r>
                      <a:endParaRPr lang="en-US" sz="750" i="0" u="none" strike="noStrike" noProof="0">
                        <a:solidFill>
                          <a:schemeClr val="bg1"/>
                        </a:solidFill>
                      </a:endParaRPr>
                    </a:p>
                  </a:txBody>
                  <a:tcPr marL="27000" marR="27000" marT="27000" marB="2700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1"/>
                    </a:solidFill>
                  </a:tcPr>
                </a:tc>
                <a:extLst>
                  <a:ext uri="{0D108BD9-81ED-4DB2-BD59-A6C34878D82A}">
                    <a16:rowId xmlns:a16="http://schemas.microsoft.com/office/drawing/2014/main" val="1945620589"/>
                  </a:ext>
                </a:extLst>
              </a:tr>
              <a:tr h="568350">
                <a:tc>
                  <a:txBody>
                    <a:bodyPr/>
                    <a:lstStyle/>
                    <a:p>
                      <a:pPr algn="ctr" rtl="0" fontAlgn="base">
                        <a:spcAft>
                          <a:spcPts val="600"/>
                        </a:spcAft>
                      </a:pPr>
                      <a:r>
                        <a:rPr lang="cy" sz="750" i="0">
                          <a:solidFill>
                            <a:schemeClr val="bg2"/>
                          </a:solidFill>
                          <a:effectLst/>
                          <a:latin typeface="+mj-lt"/>
                        </a:rPr>
                        <a:t>Pryder mwy</a:t>
                      </a:r>
                      <a:endParaRPr lang="en-GB" sz="750" i="0">
                        <a:solidFill>
                          <a:schemeClr val="bg2"/>
                        </a:solidFill>
                        <a:effectLst/>
                        <a:latin typeface="+mj-lt"/>
                      </a:endParaRPr>
                    </a:p>
                    <a:p>
                      <a:pPr algn="ctr" rtl="0" fontAlgn="base">
                        <a:spcAft>
                          <a:spcPts val="600"/>
                        </a:spcAft>
                      </a:pPr>
                      <a:r>
                        <a:rPr lang="cy" sz="750" i="0">
                          <a:effectLst/>
                        </a:rPr>
                        <a:t>Rydym wedi nodi rhai pryderon neu bryderon posibl ynghylch gwytnwch ariannol hirdymor y cwmni a allai fod angen roi camau gweithredu ar waith i fynd i'r afael â nhw.</a:t>
                      </a:r>
                      <a:endParaRPr lang="en-GB" sz="750" i="0">
                        <a:effectLst/>
                        <a:latin typeface="Calibri" panose="020F0502020204030204" pitchFamily="34" charset="0"/>
                        <a:ea typeface="Calibri" panose="020F0502020204030204" pitchFamily="34" charset="0"/>
                      </a:endParaRPr>
                    </a:p>
                  </a:txBody>
                  <a:tcPr marL="27000" marR="27000" marT="27000" marB="2700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1"/>
                    </a:solidFill>
                  </a:tcPr>
                </a:tc>
                <a:tc>
                  <a:txBody>
                    <a:bodyPr/>
                    <a:lstStyle/>
                    <a:p>
                      <a:pPr algn="ctr" rtl="0" fontAlgn="base">
                        <a:spcAft>
                          <a:spcPts val="600"/>
                        </a:spcAft>
                      </a:pPr>
                      <a:r>
                        <a:rPr lang="cy" sz="750" i="0" dirty="0">
                          <a:solidFill>
                            <a:schemeClr val="bg2"/>
                          </a:solidFill>
                          <a:effectLst/>
                          <a:latin typeface="+mj-lt"/>
                        </a:rPr>
                        <a:t>Targedwyd </a:t>
                      </a:r>
                      <a:endParaRPr lang="en-GB" sz="750" i="0" dirty="0">
                        <a:solidFill>
                          <a:schemeClr val="bg2"/>
                        </a:solidFill>
                        <a:effectLst/>
                        <a:latin typeface="+mj-lt"/>
                      </a:endParaRPr>
                    </a:p>
                    <a:p>
                      <a:pPr algn="ctr" rtl="0"/>
                      <a:r>
                        <a:rPr lang="cy" sz="750" i="0" kern="1200" dirty="0">
                          <a:solidFill>
                            <a:schemeClr val="dk1"/>
                          </a:solidFill>
                          <a:effectLst/>
                          <a:latin typeface="+mn-lt"/>
                          <a:ea typeface="+mn-ea"/>
                          <a:cs typeface="+mn-cs"/>
                        </a:rPr>
                        <a:t>Monitro amlach neu a dargedwyd gan gynnwys ymgysylltu ac adrodd o leiaf ddwywaith y flwyddyn.</a:t>
                      </a:r>
                    </a:p>
                  </a:txBody>
                  <a:tcPr marL="27000" marR="27000" marT="27000" marB="2700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1"/>
                    </a:solidFill>
                  </a:tcPr>
                </a:tc>
                <a:tc>
                  <a:txBody>
                    <a:bodyPr/>
                    <a:lstStyle/>
                    <a:p>
                      <a:pPr marL="0" marR="0" lvl="0" indent="0" algn="l" rtl="0">
                        <a:lnSpc>
                          <a:spcPct val="100000"/>
                        </a:lnSpc>
                        <a:spcBef>
                          <a:spcPts val="0"/>
                        </a:spcBef>
                        <a:spcAft>
                          <a:spcPts val="600"/>
                        </a:spcAft>
                        <a:buClr>
                          <a:srgbClr val="000000"/>
                        </a:buClr>
                        <a:buFont typeface="Arial,Sans-Serif"/>
                        <a:buNone/>
                      </a:pPr>
                      <a:r>
                        <a:rPr lang="cy" sz="750" i="0" u="none" strike="noStrike" noProof="0" dirty="0">
                          <a:solidFill>
                            <a:schemeClr val="bg1"/>
                          </a:solidFill>
                        </a:rPr>
                        <a:t>Affinity, Northumbrian, South East</a:t>
                      </a:r>
                    </a:p>
                  </a:txBody>
                  <a:tcPr marL="27000" marR="27000" marT="27000" marB="2700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1"/>
                    </a:solidFill>
                  </a:tcPr>
                </a:tc>
                <a:extLst>
                  <a:ext uri="{0D108BD9-81ED-4DB2-BD59-A6C34878D82A}">
                    <a16:rowId xmlns:a16="http://schemas.microsoft.com/office/drawing/2014/main" val="86579020"/>
                  </a:ext>
                </a:extLst>
              </a:tr>
              <a:tr h="568350">
                <a:tc>
                  <a:txBody>
                    <a:bodyPr/>
                    <a:lstStyle/>
                    <a:p>
                      <a:pPr algn="ctr" rtl="0" fontAlgn="base">
                        <a:spcAft>
                          <a:spcPts val="600"/>
                        </a:spcAft>
                      </a:pPr>
                      <a:r>
                        <a:rPr lang="cy" sz="750" i="0" dirty="0">
                          <a:solidFill>
                            <a:schemeClr val="bg2"/>
                          </a:solidFill>
                          <a:effectLst/>
                          <a:latin typeface="+mj-lt"/>
                        </a:rPr>
                        <a:t>Camau gweithredu sydd eu hangen</a:t>
                      </a:r>
                    </a:p>
                    <a:p>
                      <a:pPr marL="0" marR="0" lvl="0" indent="0" algn="ctr" defTabSz="685800" rtl="0" eaLnBrk="1" fontAlgn="base" latinLnBrk="0" hangingPunct="1">
                        <a:lnSpc>
                          <a:spcPct val="100000"/>
                        </a:lnSpc>
                        <a:spcBef>
                          <a:spcPts val="0"/>
                        </a:spcBef>
                        <a:spcAft>
                          <a:spcPts val="600"/>
                        </a:spcAft>
                        <a:buClrTx/>
                        <a:buSzTx/>
                        <a:buFontTx/>
                        <a:buNone/>
                        <a:tabLst/>
                        <a:defRPr/>
                      </a:pPr>
                      <a:r>
                        <a:rPr lang="cy" sz="750" i="0" dirty="0">
                          <a:effectLst/>
                        </a:rPr>
                        <a:t>Mae camau gweithredu cwmni yn cael eu rhoi ar waith neu mae eu hangen, a/neu mae ymrwymiadau wedi'u gwneud i gryfhau gwytnwch ariannol tymor hir.</a:t>
                      </a:r>
                      <a:endParaRPr lang="en-GB" sz="750" i="0" dirty="0">
                        <a:effectLst/>
                        <a:latin typeface="Calibri" panose="020F0502020204030204" pitchFamily="34" charset="0"/>
                        <a:ea typeface="Calibri" panose="020F0502020204030204" pitchFamily="34" charset="0"/>
                      </a:endParaRPr>
                    </a:p>
                  </a:txBody>
                  <a:tcPr marL="27000" marR="27000" marT="27000" marB="2700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1"/>
                    </a:solidFill>
                  </a:tcPr>
                </a:tc>
                <a:tc>
                  <a:txBody>
                    <a:bodyPr/>
                    <a:lstStyle/>
                    <a:p>
                      <a:pPr algn="ctr" rtl="0" fontAlgn="base">
                        <a:spcAft>
                          <a:spcPts val="600"/>
                        </a:spcAft>
                      </a:pPr>
                      <a:r>
                        <a:rPr lang="cy" sz="750" i="0" dirty="0">
                          <a:solidFill>
                            <a:schemeClr val="bg2"/>
                          </a:solidFill>
                          <a:effectLst/>
                          <a:latin typeface="+mj-lt"/>
                        </a:rPr>
                        <a:t>Gweithredol</a:t>
                      </a:r>
                      <a:endParaRPr lang="en-GB" sz="750" i="0" dirty="0">
                        <a:solidFill>
                          <a:schemeClr val="bg2"/>
                        </a:solidFill>
                        <a:effectLst/>
                        <a:latin typeface="+mj-lt"/>
                      </a:endParaRPr>
                    </a:p>
                    <a:p>
                      <a:pPr algn="ctr" rtl="0"/>
                      <a:r>
                        <a:rPr lang="cy" sz="750" i="0" dirty="0">
                          <a:solidFill>
                            <a:schemeClr val="bg1"/>
                          </a:solidFill>
                          <a:effectLst/>
                          <a:latin typeface="+mn-lt"/>
                          <a:ea typeface="Calibri" panose="020F0502020204030204" pitchFamily="34" charset="0"/>
                        </a:rPr>
                        <a:t>Monitro agos, ymgysylltu ac adrodd ar welliannau sydd eu hangen fel blaenoriaeth ac ar lefel uwch yn Ofwat.</a:t>
                      </a:r>
                    </a:p>
                  </a:txBody>
                  <a:tcPr marL="27000" marR="27000" marT="27000" marB="2700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1"/>
                    </a:solidFill>
                  </a:tcPr>
                </a:tc>
                <a:tc>
                  <a:txBody>
                    <a:bodyPr/>
                    <a:lstStyle/>
                    <a:p>
                      <a:pPr marL="0" marR="0" lvl="0" indent="0" algn="l" defTabSz="685800" rtl="0" eaLnBrk="1" fontAlgn="auto" latinLnBrk="0" hangingPunct="1">
                        <a:lnSpc>
                          <a:spcPct val="100000"/>
                        </a:lnSpc>
                        <a:spcBef>
                          <a:spcPts val="0"/>
                        </a:spcBef>
                        <a:spcAft>
                          <a:spcPts val="600"/>
                        </a:spcAft>
                        <a:buClr>
                          <a:srgbClr val="000000"/>
                        </a:buClr>
                        <a:buSzTx/>
                        <a:buFont typeface="Arial,Sans-Serif"/>
                        <a:buNone/>
                        <a:tabLst/>
                        <a:defRPr/>
                      </a:pPr>
                      <a:r>
                        <a:rPr lang="cy" sz="750" i="0" kern="1200" dirty="0">
                          <a:solidFill>
                            <a:schemeClr val="bg1"/>
                          </a:solidFill>
                          <a:latin typeface="+mn-lt"/>
                          <a:ea typeface="+mn-ea"/>
                          <a:cs typeface="Krub"/>
                        </a:rPr>
                        <a:t>Portsmouth, SES Water, </a:t>
                      </a:r>
                      <a:r>
                        <a:rPr lang="cy" sz="750" i="0" dirty="0">
                          <a:solidFill>
                            <a:schemeClr val="bg1"/>
                          </a:solidFill>
                          <a:latin typeface="+mn-lt"/>
                          <a:cs typeface="Krub SemiBold"/>
                        </a:rPr>
                        <a:t>Southern, Thames a Yorkshire</a:t>
                      </a:r>
                      <a:endParaRPr lang="en-US" sz="750" i="0" kern="1200" dirty="0">
                        <a:solidFill>
                          <a:schemeClr val="bg1"/>
                        </a:solidFill>
                        <a:latin typeface="+mn-lt"/>
                        <a:ea typeface="+mn-ea"/>
                        <a:cs typeface="Krub"/>
                      </a:endParaRPr>
                    </a:p>
                  </a:txBody>
                  <a:tcPr marL="27000" marR="27000" marT="27000" marB="2700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tx1"/>
                    </a:solidFill>
                  </a:tcPr>
                </a:tc>
                <a:extLst>
                  <a:ext uri="{0D108BD9-81ED-4DB2-BD59-A6C34878D82A}">
                    <a16:rowId xmlns:a16="http://schemas.microsoft.com/office/drawing/2014/main" val="3048163856"/>
                  </a:ext>
                </a:extLst>
              </a:tr>
            </a:tbl>
          </a:graphicData>
        </a:graphic>
      </p:graphicFrame>
      <p:sp>
        <p:nvSpPr>
          <p:cNvPr id="14" name="Rectangle 13">
            <a:hlinkClick r:id="rId4" action="ppaction://hlinksldjump"/>
            <a:extLst>
              <a:ext uri="{FF2B5EF4-FFF2-40B4-BE49-F238E27FC236}">
                <a16:creationId xmlns:a16="http://schemas.microsoft.com/office/drawing/2014/main" id="{9EB83072-926D-4B5A-A23B-9B05FF5B03CE}"/>
              </a:ext>
            </a:extLst>
          </p:cNvPr>
          <p:cNvSpPr/>
          <p:nvPr/>
        </p:nvSpPr>
        <p:spPr>
          <a:xfrm>
            <a:off x="8334000" y="1046250"/>
            <a:ext cx="810000"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cy" sz="1200">
                <a:solidFill>
                  <a:schemeClr val="bg2"/>
                </a:solidFill>
              </a:rPr>
              <a:t>▲</a:t>
            </a:r>
            <a:r>
              <a:rPr lang="cy" sz="1350">
                <a:solidFill>
                  <a:schemeClr val="bg2"/>
                </a:solidFill>
              </a:rPr>
              <a:t> </a:t>
            </a:r>
            <a:r>
              <a:rPr lang="cy" sz="900">
                <a:solidFill>
                  <a:schemeClr val="bg2"/>
                </a:solidFill>
              </a:rPr>
              <a:t>Cynnwys</a:t>
            </a:r>
          </a:p>
        </p:txBody>
      </p:sp>
    </p:spTree>
    <p:extLst>
      <p:ext uri="{BB962C8B-B14F-4D97-AF65-F5344CB8AC3E}">
        <p14:creationId xmlns:p14="http://schemas.microsoft.com/office/powerpoint/2010/main" val="3936762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78E670-FA1D-48E1-AADA-D9E3F906DB07}"/>
              </a:ext>
            </a:extLst>
          </p:cNvPr>
          <p:cNvSpPr>
            <a:spLocks noGrp="1"/>
          </p:cNvSpPr>
          <p:nvPr>
            <p:ph sz="quarter" idx="12"/>
          </p:nvPr>
        </p:nvSpPr>
        <p:spPr>
          <a:prstGeom prst="rect">
            <a:avLst/>
          </a:prstGeom>
        </p:spPr>
        <p:txBody>
          <a:bodyPr lIns="0" tIns="0" rIns="0" bIns="0" rtlCol="0" anchor="t"/>
          <a:lstStyle/>
          <a:p>
            <a:pPr rtl="0"/>
            <a:r>
              <a:rPr lang="cy" sz="825">
                <a:solidFill>
                  <a:schemeClr val="bg2"/>
                </a:solidFill>
                <a:latin typeface="Krub SemiBold"/>
                <a:ea typeface="Times New Roman" panose="02020603050405020304" pitchFamily="18" charset="0"/>
                <a:cs typeface="Krub SemiBold"/>
              </a:rPr>
              <a:t>Mae nifer o gwmnïau wedi cymryd camau yn ystod 2021-22 ac ar ôl diwedd y flwyddyn i gryfhau eu gwytnwch ariannol, mewn rhai achosion o ganlyniad i ymgysylltiad ac ymyrraeth Ofwat, gan gynnwys:</a:t>
            </a:r>
          </a:p>
          <a:p>
            <a:pPr rtl="0"/>
            <a:endParaRPr lang="en-GB" sz="825">
              <a:solidFill>
                <a:schemeClr val="bg2"/>
              </a:solidFill>
              <a:latin typeface="Krub SemiBold" panose="00000700000000000000" pitchFamily="2" charset="-34"/>
              <a:ea typeface="Times New Roman" panose="02020603050405020304" pitchFamily="18" charset="0"/>
              <a:cs typeface="Krub SemiBold" panose="00000700000000000000" pitchFamily="2" charset="-34"/>
            </a:endParaRPr>
          </a:p>
          <a:p>
            <a:pPr rtl="0"/>
            <a:r>
              <a:rPr lang="cy" sz="825">
                <a:solidFill>
                  <a:schemeClr val="bg2"/>
                </a:solidFill>
                <a:latin typeface="+mj-lt"/>
                <a:ea typeface="Krub" panose="00000500000000000000" pitchFamily="2" charset="-34"/>
                <a:cs typeface="Krub"/>
              </a:rPr>
              <a:t>Thames </a:t>
            </a:r>
            <a:r>
              <a:rPr lang="cy" sz="825">
                <a:latin typeface="Krub (Body)"/>
                <a:ea typeface="Krub" panose="00000500000000000000" pitchFamily="2" charset="-34"/>
                <a:cs typeface="Krub"/>
              </a:rPr>
              <a:t>— Ym mis Mehefin 2022 cyhoeddodd y cwmni gymeradwyaeth ei gyfranddalwyr i'w gynllun i wario £2 biliwn ychwanegol yn y cyfnod hyd at 2025 </a:t>
            </a:r>
            <a:r>
              <a:rPr lang="cy" sz="825">
                <a:latin typeface="Krub (Body)"/>
                <a:ea typeface="Times New Roman" panose="02020603050405020304" pitchFamily="18" charset="0"/>
              </a:rPr>
              <a:t>(uwchlaw'r PR19 FD o £9.6 biliwn) i gefnogi perfformiad gwell a chyflawni ei </a:t>
            </a:r>
            <a:r>
              <a:rPr lang="cy" sz="825">
                <a:latin typeface="Krub (Body)"/>
              </a:rPr>
              <a:t>gynllun datrys problemau busnes. </a:t>
            </a:r>
            <a:r>
              <a:rPr lang="cy" sz="825">
                <a:latin typeface="Krub (Body)"/>
                <a:ea typeface="Times New Roman" panose="02020603050405020304" pitchFamily="18" charset="0"/>
              </a:rPr>
              <a:t>Mae buddsoddwyr wedi cytuno i gyfrannu £500 miliwn cychwynnol o ecwiti newydd, gyda chymorth ar gyfer £1 biliwn ychwanegol </a:t>
            </a:r>
            <a:r>
              <a:rPr lang="cy" sz="825">
                <a:latin typeface="Krub (Body)"/>
              </a:rPr>
              <a:t>i'w ddilyn yn amodol ar amodau penodol. Fel yr adroddwyd gan y cwmni, bydd y cynllun datrys problemau yn </a:t>
            </a:r>
            <a:r>
              <a:rPr lang="cy" sz="825"/>
              <a:t>parhau i AMP 8 ac efallai y bydd angen cymorth cyfranddalwyr ychwanegol i gefnogi gwytnwch ariannol ymhellach.</a:t>
            </a:r>
            <a:endParaRPr lang="en-GB" sz="825">
              <a:cs typeface="Krub"/>
            </a:endParaRPr>
          </a:p>
          <a:p>
            <a:pPr rtl="0"/>
            <a:endParaRPr lang="en-GB" sz="825">
              <a:cs typeface="Krub"/>
            </a:endParaRPr>
          </a:p>
          <a:p>
            <a:pPr rtl="0"/>
            <a:r>
              <a:rPr lang="cy" sz="825">
                <a:solidFill>
                  <a:schemeClr val="bg2"/>
                </a:solidFill>
                <a:latin typeface="+mj-lt"/>
              </a:rPr>
              <a:t>Yorkshire</a:t>
            </a:r>
            <a:r>
              <a:rPr lang="cy" sz="825"/>
              <a:t> – </a:t>
            </a:r>
            <a:r>
              <a:rPr lang="cy" sz="825">
                <a:cs typeface="Krub"/>
              </a:rPr>
              <a:t>Mae’r cwmni wedi cytuno ar gynllun strwythuredig i adennill benthyciad rhwng cwmnïau a fydd yn gwella ei drefniadau ariannol ac yn cefnogi gwytnwch. Mae wedi cytuno i adennill y benthyciadau a wnaethpwyd i gwmnïau eraill o fewn ei grŵp ehangach, gan leihau ei eriant rheoleiddiol ariannol i ddim uwch na 72% erbyn Ebrill 2025, cynnal adolygiad o'r strwythur ariannol a buddsoddi £180 miliwn i leihau gollyngiadau o ganlyniad i orlifoedd storm.</a:t>
            </a:r>
          </a:p>
          <a:p>
            <a:pPr rtl="0"/>
            <a:endParaRPr lang="en-GB" sz="825">
              <a:cs typeface="Krub"/>
            </a:endParaRPr>
          </a:p>
          <a:p>
            <a:pPr rtl="0"/>
            <a:r>
              <a:rPr lang="cy" sz="825">
                <a:solidFill>
                  <a:schemeClr val="bg2"/>
                </a:solidFill>
                <a:latin typeface="+mj-lt"/>
                <a:ea typeface="Times New Roman" panose="02020603050405020304" pitchFamily="18" charset="0"/>
              </a:rPr>
              <a:t>Southern</a:t>
            </a:r>
            <a:r>
              <a:rPr lang="cy" sz="825">
                <a:ea typeface="Times New Roman" panose="02020603050405020304" pitchFamily="18" charset="0"/>
              </a:rPr>
              <a:t> </a:t>
            </a:r>
            <a:r>
              <a:rPr lang="cy" sz="825">
                <a:latin typeface="Krub (Body)"/>
                <a:ea typeface="Times New Roman" panose="02020603050405020304" pitchFamily="18" charset="0"/>
              </a:rPr>
              <a:t>– </a:t>
            </a:r>
            <a:r>
              <a:rPr lang="cy" sz="825">
                <a:latin typeface="Krub (Body)"/>
              </a:rPr>
              <a:t>Yn ystod y flwyddyn cafodd cronfa a reolir gan Macquarie Asset Management gyfran fwyafrifol yn Greensands, rhiant-gwmni Southern Water, a buddsoddodd £1 biliwn yn y grŵp. O'r swm hwnnw, mae £530 miliwn wedi'i gyfeirio at y cwmni rheoledig i gefnogi buddsoddiad cyfalaf, cynlluniau i wella perfformiad gweithredol a chefnogi ei sefyllfa ariannol. Mae Ofwat yn parhau i fonitro cynnydd yn erbyn cynllun datrys problemau’r cwmni a'i gyflawni. </a:t>
            </a:r>
            <a:endParaRPr lang="en-GB" sz="825">
              <a:latin typeface="Krub (Body)"/>
              <a:cs typeface="Krub"/>
            </a:endParaRPr>
          </a:p>
          <a:p>
            <a:pPr rtl="0"/>
            <a:endParaRPr lang="en-GB" sz="825">
              <a:ea typeface="Times New Roman" panose="02020603050405020304" pitchFamily="18" charset="0"/>
              <a:cs typeface="Krub"/>
            </a:endParaRPr>
          </a:p>
          <a:p>
            <a:pPr rtl="0"/>
            <a:r>
              <a:rPr lang="cy" sz="825">
                <a:solidFill>
                  <a:schemeClr val="bg2"/>
                </a:solidFill>
                <a:latin typeface="+mj-lt"/>
              </a:rPr>
              <a:t>Anglian </a:t>
            </a:r>
            <a:r>
              <a:rPr lang="cy" sz="825"/>
              <a:t>– Cwblhawyd ailstrwythuro ariannol y cwmni yn 2021-22 gyda £1.2 biliwn o ecwiti newydd wedi'i gyflwyno yn y flwyddyn. O ganlyniad, mae dyled net a throsoledd wedi lleihau'n sylweddol. </a:t>
            </a:r>
            <a:endParaRPr lang="en-GB" sz="825">
              <a:cs typeface="Krub"/>
            </a:endParaRPr>
          </a:p>
          <a:p>
            <a:pPr rtl="0"/>
            <a:endParaRPr lang="en-GB" sz="825">
              <a:cs typeface="Krub"/>
            </a:endParaRPr>
          </a:p>
          <a:p>
            <a:pPr rtl="0"/>
            <a:r>
              <a:rPr lang="cy" sz="825">
                <a:solidFill>
                  <a:schemeClr val="bg2"/>
                </a:solidFill>
                <a:latin typeface="+mj-lt"/>
              </a:rPr>
              <a:t>South Staffs </a:t>
            </a:r>
            <a:r>
              <a:rPr lang="cy" sz="825"/>
              <a:t>– Mae'r grŵp wedi gweithredu strwythur newydd i glustnodi hylifedd rheoledig o weithgareddau grŵp rhiant eraill nad ydynt yn cael eu rheoleiddio. Yn y flwyddyn roedd hyn yn cynnwys ad-dalu benthyciad rhwng cwmnïau gwerth £25 miliwn a oedd yn ddyledus i'r cwmni rheoledig, gan leihau ei ofynion dyled allanol</a:t>
            </a:r>
            <a:r>
              <a:rPr lang="cy" sz="825">
                <a:cs typeface="Segoe UI"/>
              </a:rPr>
              <a:t>.</a:t>
            </a:r>
            <a:r>
              <a:rPr lang="cy" sz="825">
                <a:solidFill>
                  <a:schemeClr val="bg2"/>
                </a:solidFill>
                <a:latin typeface="+mj-lt"/>
              </a:rPr>
              <a:t>  </a:t>
            </a:r>
          </a:p>
          <a:p>
            <a:pPr rtl="0"/>
            <a:endParaRPr lang="en-GB" sz="825">
              <a:cs typeface="Segoe UI"/>
            </a:endParaRPr>
          </a:p>
          <a:p>
            <a:pPr rtl="0"/>
            <a:r>
              <a:rPr lang="cy" sz="825">
                <a:solidFill>
                  <a:schemeClr val="bg2"/>
                </a:solidFill>
                <a:latin typeface="+mj-lt"/>
              </a:rPr>
              <a:t>Hafren Dyfrdwy </a:t>
            </a:r>
            <a:r>
              <a:rPr lang="cy" sz="825"/>
              <a:t>– Yn ystod 2021-22 cwblhaodd y cwmni leoliad ecwiti gwerth £250 miliwn i helpu i ariannu ei raglen Green Recovery. Yn 2021 dyfarnodd Ofwat £566 miliwn i Hafren Dyfrdwy (prisiau 2017-18) ar draws chwe phrosiect Green Recovery, gan gefnogi uchelgeisiau amgylcheddol a chymdeithasol a thwf RCV y bydd y cwmni'n ennill enillion economaidd arnynt yn y dyfodol. </a:t>
            </a:r>
            <a:endParaRPr lang="en-GB" sz="825">
              <a:cs typeface="Krub"/>
            </a:endParaRPr>
          </a:p>
        </p:txBody>
      </p:sp>
      <p:sp>
        <p:nvSpPr>
          <p:cNvPr id="2" name="Text Placeholder 1">
            <a:extLst>
              <a:ext uri="{FF2B5EF4-FFF2-40B4-BE49-F238E27FC236}">
                <a16:creationId xmlns:a16="http://schemas.microsoft.com/office/drawing/2014/main" id="{8A735A80-0F84-40ED-922E-2A498C5AC2A1}"/>
              </a:ext>
            </a:extLst>
          </p:cNvPr>
          <p:cNvSpPr>
            <a:spLocks noGrp="1"/>
          </p:cNvSpPr>
          <p:nvPr>
            <p:ph type="body" sz="quarter" idx="10"/>
          </p:nvPr>
        </p:nvSpPr>
        <p:spPr>
          <a:prstGeom prst="rect">
            <a:avLst/>
          </a:prstGeom>
        </p:spPr>
        <p:txBody>
          <a:bodyPr rtlCol="0"/>
          <a:lstStyle/>
          <a:p>
            <a:pPr rtl="0"/>
            <a:r>
              <a:rPr lang="cy" sz="1350"/>
              <a:t>Gweithgarwch i gryfhau gwytnwch ariannol</a:t>
            </a:r>
          </a:p>
        </p:txBody>
      </p:sp>
      <p:sp>
        <p:nvSpPr>
          <p:cNvPr id="6" name="Rectangle 5">
            <a:hlinkClick r:id="rId3" action="ppaction://hlinksldjump"/>
            <a:extLst>
              <a:ext uri="{FF2B5EF4-FFF2-40B4-BE49-F238E27FC236}">
                <a16:creationId xmlns:a16="http://schemas.microsoft.com/office/drawing/2014/main" id="{CE2A9192-F01C-4DCC-A592-52E9930CA17A}"/>
              </a:ext>
            </a:extLst>
          </p:cNvPr>
          <p:cNvSpPr/>
          <p:nvPr/>
        </p:nvSpPr>
        <p:spPr>
          <a:xfrm>
            <a:off x="8334000" y="1046250"/>
            <a:ext cx="810000"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cy" sz="1200">
                <a:solidFill>
                  <a:schemeClr val="bg2"/>
                </a:solidFill>
              </a:rPr>
              <a:t>▲</a:t>
            </a:r>
            <a:r>
              <a:rPr lang="cy" sz="1350">
                <a:solidFill>
                  <a:schemeClr val="bg2"/>
                </a:solidFill>
              </a:rPr>
              <a:t> </a:t>
            </a:r>
            <a:r>
              <a:rPr lang="cy" sz="900">
                <a:solidFill>
                  <a:schemeClr val="bg2"/>
                </a:solidFill>
              </a:rPr>
              <a:t>Cynnwys</a:t>
            </a:r>
          </a:p>
        </p:txBody>
      </p:sp>
    </p:spTree>
    <p:extLst>
      <p:ext uri="{BB962C8B-B14F-4D97-AF65-F5344CB8AC3E}">
        <p14:creationId xmlns:p14="http://schemas.microsoft.com/office/powerpoint/2010/main" val="1217736292"/>
      </p:ext>
    </p:extLst>
  </p:cSld>
  <p:clrMapOvr>
    <a:masterClrMapping/>
  </p:clrMapOvr>
</p:sld>
</file>

<file path=ppt/theme/theme1.xml><?xml version="1.0" encoding="utf-8"?>
<a:theme xmlns:a="http://schemas.openxmlformats.org/drawingml/2006/main" name="Ofwat">
  <a:themeElements>
    <a:clrScheme name="Ofwat">
      <a:dk1>
        <a:sysClr val="windowText" lastClr="000000"/>
      </a:dk1>
      <a:lt1>
        <a:sysClr val="window" lastClr="FFFFFF"/>
      </a:lt1>
      <a:dk2>
        <a:srgbClr val="003595"/>
      </a:dk2>
      <a:lt2>
        <a:srgbClr val="DCECF5"/>
      </a:lt2>
      <a:accent1>
        <a:srgbClr val="0071CE"/>
      </a:accent1>
      <a:accent2>
        <a:srgbClr val="63656A"/>
      </a:accent2>
      <a:accent3>
        <a:srgbClr val="FFB81D"/>
      </a:accent3>
      <a:accent4>
        <a:srgbClr val="62A70F"/>
      </a:accent4>
      <a:accent5>
        <a:srgbClr val="FF8772"/>
      </a:accent5>
      <a:accent6>
        <a:srgbClr val="D60037"/>
      </a:accent6>
      <a:hlink>
        <a:srgbClr val="0071CE"/>
      </a:hlink>
      <a:folHlink>
        <a:srgbClr val="94368D"/>
      </a:folHlink>
    </a:clrScheme>
    <a:fontScheme name="Ofwat">
      <a:majorFont>
        <a:latin typeface="Krub SemiBold"/>
        <a:ea typeface=""/>
        <a:cs typeface=""/>
      </a:majorFont>
      <a:minorFont>
        <a:latin typeface="Krub"/>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0" tIns="0" rIns="0" bIns="0" rtlCol="0">
        <a:spAutoFit/>
      </a:bodyPr>
      <a:lstStyle>
        <a:defPPr>
          <a:defRPr dirty="0" err="1" smtClean="0">
            <a:solidFill>
              <a:schemeClr val="bg1"/>
            </a:solidFill>
          </a:defRPr>
        </a:defPPr>
      </a:lstStyle>
    </a:txDef>
  </a:objectDefaults>
  <a:extraClrSchemeLst/>
  <a:extLst>
    <a:ext uri="{05A4C25C-085E-4340-85A3-A5531E510DB2}">
      <thm15:themeFamily xmlns:thm15="http://schemas.microsoft.com/office/thememl/2012/main" name="Ofwat PowerPoint template.potx" id="{E4DFEC57-A9F3-41E2-95B6-00D1C5C83505}" vid="{4C7A4109-DD1B-4252-85B0-CE374E1CBE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E55689246AF6040BF596F88BC4A7F41" ma:contentTypeVersion="0" ma:contentTypeDescription="Create a new document." ma:contentTypeScope="" ma:versionID="6c13c82329a07d59f693626895b21c15">
  <xsd:schema xmlns:xsd="http://www.w3.org/2001/XMLSchema" xmlns:xs="http://www.w3.org/2001/XMLSchema" xmlns:p="http://schemas.microsoft.com/office/2006/metadata/properties" targetNamespace="http://schemas.microsoft.com/office/2006/metadata/properties" ma:root="true" ma:fieldsID="5e97a6f37767e4c84f18c2cfb95bf7a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11A6E-1467-493F-8F05-20ED76E1DCFA}">
  <ds:schemaRefs>
    <ds:schemaRef ds:uri="http://purl.org/dc/terms/"/>
    <ds:schemaRef ds:uri="3cf78f01-3cf2-49b6-9e6a-e70afc162472"/>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purl.org/dc/dcmitype/"/>
    <ds:schemaRef ds:uri="http://www.w3.org/XML/1998/namespace"/>
    <ds:schemaRef ds:uri="http://schemas.openxmlformats.org/package/2006/metadata/core-properties"/>
    <ds:schemaRef ds:uri="7041854e-4853-44f9-9e63-23b7acad5461"/>
    <ds:schemaRef ds:uri="eb92975b-574e-4452-b2ff-27ac6ee1942a"/>
  </ds:schemaRefs>
</ds:datastoreItem>
</file>

<file path=customXml/itemProps2.xml><?xml version="1.0" encoding="utf-8"?>
<ds:datastoreItem xmlns:ds="http://schemas.openxmlformats.org/officeDocument/2006/customXml" ds:itemID="{989A14C3-3A02-4368-8B26-AB3C02A640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2A3B3A7-4A9C-44F5-8A44-4FC2632640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Ofwat PowerPoint template</Template>
  <TotalTime>0</TotalTime>
  <Words>2616</Words>
  <Application>Microsoft Office PowerPoint</Application>
  <PresentationFormat>On-screen Show (4:3)</PresentationFormat>
  <Paragraphs>148</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Arial,Sans-Serif</vt:lpstr>
      <vt:lpstr>Krub </vt:lpstr>
      <vt:lpstr>Krub (Body)</vt:lpstr>
      <vt:lpstr>Arial</vt:lpstr>
      <vt:lpstr>Calibri</vt:lpstr>
      <vt:lpstr>Krub</vt:lpstr>
      <vt:lpstr>Krub SemiBold</vt:lpstr>
      <vt:lpstr>Ofwat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Ofwat - Water Services Regulation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Humphreys</dc:creator>
  <cp:lastModifiedBy>Robert Bally</cp:lastModifiedBy>
  <cp:revision>4</cp:revision>
  <dcterms:created xsi:type="dcterms:W3CDTF">2022-12-06T13:09:36Z</dcterms:created>
  <dcterms:modified xsi:type="dcterms:W3CDTF">2022-12-09T12:12:25Z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0x0101007E55689246AF6040BF596F88BC4A7F41</vt:lpwstr>
  </property>
  <property fmtid="{D5CDD505-2E9C-101B-9397-08002B2CF9AE}" pid="3" name="OfwatPolicyCategory">
    <vt:lpwstr/>
  </property>
  <property fmtid="{D5CDD505-2E9C-101B-9397-08002B2CF9AE}" pid="4" name="OfwatPolicyType">
    <vt:lpwstr/>
  </property>
  <property fmtid="{D5CDD505-2E9C-101B-9397-08002B2CF9AE}" pid="5" name="OfwatPolicyTopic">
    <vt:lpwstr/>
  </property>
  <property fmtid="{D5CDD505-2E9C-101B-9397-08002B2CF9AE}" pid="6" name="Order">
    <vt:r8>94900</vt:r8>
  </property>
  <property fmtid="{D5CDD505-2E9C-101B-9397-08002B2CF9AE}" pid="7" name="xd_Signature">
    <vt:bool>false</vt:bool>
  </property>
  <property fmtid="{D5CDD505-2E9C-101B-9397-08002B2CF9AE}" pid="8" name="xd_ProgID">
    <vt:lpwstr/>
  </property>
  <property fmtid="{D5CDD505-2E9C-101B-9397-08002B2CF9AE}" pid="9" name="_ExtendedDescription">
    <vt:lpwstr/>
  </property>
  <property fmtid="{D5CDD505-2E9C-101B-9397-08002B2CF9AE}" pid="10" name="TriggerFlowInfo">
    <vt:lpwstr/>
  </property>
  <property fmtid="{D5CDD505-2E9C-101B-9397-08002B2CF9AE}" pid="11" name="_SourceUrl">
    <vt:lpwstr/>
  </property>
  <property fmtid="{D5CDD505-2E9C-101B-9397-08002B2CF9AE}" pid="12" name="_SharedFileIndex">
    <vt:lpwstr/>
  </property>
  <property fmtid="{D5CDD505-2E9C-101B-9397-08002B2CF9AE}" pid="13" name="ComplianceAssetId">
    <vt:lpwstr/>
  </property>
  <property fmtid="{D5CDD505-2E9C-101B-9397-08002B2CF9AE}" pid="14" name="TemplateUrl">
    <vt:lpwstr/>
  </property>
</Properties>
</file>