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5"/>
  </p:sldMasterIdLst>
  <p:notesMasterIdLst>
    <p:notesMasterId r:id="rId38"/>
  </p:notesMasterIdLst>
  <p:sldIdLst>
    <p:sldId id="456" r:id="rId6"/>
    <p:sldId id="466" r:id="rId7"/>
    <p:sldId id="510" r:id="rId8"/>
    <p:sldId id="511" r:id="rId9"/>
    <p:sldId id="507" r:id="rId10"/>
    <p:sldId id="508" r:id="rId11"/>
    <p:sldId id="509" r:id="rId12"/>
    <p:sldId id="512" r:id="rId13"/>
    <p:sldId id="513" r:id="rId14"/>
    <p:sldId id="467" r:id="rId15"/>
    <p:sldId id="518" r:id="rId16"/>
    <p:sldId id="503" r:id="rId17"/>
    <p:sldId id="479" r:id="rId18"/>
    <p:sldId id="501" r:id="rId19"/>
    <p:sldId id="485" r:id="rId20"/>
    <p:sldId id="504" r:id="rId21"/>
    <p:sldId id="458" r:id="rId22"/>
    <p:sldId id="519" r:id="rId23"/>
    <p:sldId id="484" r:id="rId24"/>
    <p:sldId id="514" r:id="rId25"/>
    <p:sldId id="515" r:id="rId26"/>
    <p:sldId id="486" r:id="rId27"/>
    <p:sldId id="489" r:id="rId28"/>
    <p:sldId id="487" r:id="rId29"/>
    <p:sldId id="490" r:id="rId30"/>
    <p:sldId id="426" r:id="rId31"/>
    <p:sldId id="488" r:id="rId32"/>
    <p:sldId id="520" r:id="rId33"/>
    <p:sldId id="516" r:id="rId34"/>
    <p:sldId id="506" r:id="rId35"/>
    <p:sldId id="435" r:id="rId36"/>
    <p:sldId id="373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Krub" panose="00000500000000000000" pitchFamily="2" charset="-34"/>
      <p:regular r:id="rId43"/>
      <p:bold r:id="rId44"/>
      <p:italic r:id="rId45"/>
      <p:boldItalic r:id="rId46"/>
    </p:embeddedFont>
    <p:embeddedFont>
      <p:font typeface="Krub SemiBold" panose="00000700000000000000" pitchFamily="2" charset="-34"/>
      <p:bold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9E678F-A351-356D-D017-5D992C3A277F}" name="Jenny Humble" initials="JH" userId="S::jenny.humble@ofwat.gov.uk::89369afd-7cf5-4272-b152-494c08276edc" providerId="AD"/>
  <p188:author id="{E269B995-D44A-E8E9-C398-61D9D4E8AFA3}" name="Thea Hutchinson" initials="TH" userId="S::Thea.Hutchinson@ofwat.gov.uk::a37fe300-7bac-4086-8680-6306db82e4ed" providerId="AD"/>
  <p188:author id="{A5D539E1-0A08-FABF-A0D8-54F67393BD13}" name="Jonathan Baldry" initials="JB" userId="S::Jonathan.Baldry@ofwat.gov.uk::49b40dfa-38e9-42e7-a490-9236d126a3ba" providerId="AD"/>
  <p188:author id="{5094EAF6-BC90-1870-9054-52B75B5DBA84}" name="Kay Greenbank" initials="KG" userId="S::kay.greenbank@ofwat.gov.uk::9227fc1c-9475-4509-a222-235053a82b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Humble" initials="JH" lastIdx="32" clrIdx="0">
    <p:extLst>
      <p:ext uri="{19B8F6BF-5375-455C-9EA6-DF929625EA0E}">
        <p15:presenceInfo xmlns:p15="http://schemas.microsoft.com/office/powerpoint/2012/main" userId="S::Jenny.Humble@ofwat.gov.uk::89369afd-7cf5-4272-b152-494c08276edc" providerId="AD"/>
      </p:ext>
    </p:extLst>
  </p:cmAuthor>
  <p:cmAuthor id="2" name="Jonathan Baldry" initials="JB" lastIdx="10" clrIdx="1">
    <p:extLst>
      <p:ext uri="{19B8F6BF-5375-455C-9EA6-DF929625EA0E}">
        <p15:presenceInfo xmlns:p15="http://schemas.microsoft.com/office/powerpoint/2012/main" userId="S::Jonathan.Baldry@ofwat.gov.uk::49b40dfa-38e9-42e7-a490-9236d126a3ba" providerId="AD"/>
      </p:ext>
    </p:extLst>
  </p:cmAuthor>
  <p:cmAuthor id="3" name="Simon Compton" initials="SC" lastIdx="1" clrIdx="2">
    <p:extLst>
      <p:ext uri="{19B8F6BF-5375-455C-9EA6-DF929625EA0E}">
        <p15:presenceInfo xmlns:p15="http://schemas.microsoft.com/office/powerpoint/2012/main" userId="S::Simon.Compton@ofwat.gov.uk::31a15a74-1806-40f8-bef3-8dd65a5210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CF5"/>
    <a:srgbClr val="E2E768"/>
    <a:srgbClr val="DCBDD9"/>
    <a:srgbClr val="FFDB8E"/>
    <a:srgbClr val="F1ABBD"/>
    <a:srgbClr val="CBE2B0"/>
    <a:srgbClr val="F9F9F9"/>
    <a:srgbClr val="BC7D6D"/>
    <a:srgbClr val="FFFFFF"/>
    <a:srgbClr val="943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EE791-3279-4C2B-B1E3-6721CCA6094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E7CDEA9-B342-46B1-BBA4-0FDC43E5DA80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400"/>
            <a:t>£value for each service failure</a:t>
          </a:r>
        </a:p>
      </dgm:t>
    </dgm:pt>
    <dgm:pt modelId="{7895106E-E246-4847-9020-C9A13B509EA2}" type="parTrans" cxnId="{31E97EBF-6476-46BD-AC60-D696F8EF9EB5}">
      <dgm:prSet/>
      <dgm:spPr/>
      <dgm:t>
        <a:bodyPr/>
        <a:lstStyle/>
        <a:p>
          <a:endParaRPr lang="en-GB" sz="2000"/>
        </a:p>
      </dgm:t>
    </dgm:pt>
    <dgm:pt modelId="{A534436B-A939-46E3-8B55-A9B38BEDB9AF}" type="sibTrans" cxnId="{31E97EBF-6476-46BD-AC60-D696F8EF9EB5}">
      <dgm:prSet/>
      <dgm:spPr/>
      <dgm:t>
        <a:bodyPr/>
        <a:lstStyle/>
        <a:p>
          <a:endParaRPr lang="en-GB" sz="2000"/>
        </a:p>
      </dgm:t>
    </dgm:pt>
    <dgm:pt modelId="{39576DC6-5411-48B9-8302-237A1164A487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400"/>
            <a:t>Map the service failures in the survey to the final set of PCs</a:t>
          </a:r>
        </a:p>
      </dgm:t>
    </dgm:pt>
    <dgm:pt modelId="{769D1165-CB2B-4A73-AA18-00D889B9F937}" type="parTrans" cxnId="{176FF6B2-ED0F-4AAE-AF2E-A62C127AB800}">
      <dgm:prSet/>
      <dgm:spPr/>
      <dgm:t>
        <a:bodyPr/>
        <a:lstStyle/>
        <a:p>
          <a:endParaRPr lang="en-GB" sz="2000"/>
        </a:p>
      </dgm:t>
    </dgm:pt>
    <dgm:pt modelId="{0BD23A99-8638-475B-9EBA-EDDEF451E0AB}" type="sibTrans" cxnId="{176FF6B2-ED0F-4AAE-AF2E-A62C127AB800}">
      <dgm:prSet/>
      <dgm:spPr/>
      <dgm:t>
        <a:bodyPr/>
        <a:lstStyle/>
        <a:p>
          <a:endParaRPr lang="en-GB" sz="2000"/>
        </a:p>
      </dgm:t>
    </dgm:pt>
    <dgm:pt modelId="{AC90BE29-1035-43F1-BA65-F7DB7008058A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1400"/>
            <a:t>Calculate the </a:t>
          </a:r>
          <a:r>
            <a:rPr lang="en-GB" sz="1400">
              <a:latin typeface="+mj-lt"/>
            </a:rPr>
            <a:t>marginal benefit estimates </a:t>
          </a:r>
          <a:r>
            <a:rPr lang="en-GB" sz="1400"/>
            <a:t>for each PC</a:t>
          </a:r>
        </a:p>
      </dgm:t>
    </dgm:pt>
    <dgm:pt modelId="{8254D07E-4B94-4596-9641-91D2BF4A8D61}" type="parTrans" cxnId="{6D2E844A-1AAF-4706-884D-F2F7E12B1A6B}">
      <dgm:prSet/>
      <dgm:spPr/>
      <dgm:t>
        <a:bodyPr/>
        <a:lstStyle/>
        <a:p>
          <a:endParaRPr lang="en-GB" sz="2000"/>
        </a:p>
      </dgm:t>
    </dgm:pt>
    <dgm:pt modelId="{D09237BA-4DE2-45B3-B17E-BC07EE8D2758}" type="sibTrans" cxnId="{6D2E844A-1AAF-4706-884D-F2F7E12B1A6B}">
      <dgm:prSet/>
      <dgm:spPr/>
      <dgm:t>
        <a:bodyPr/>
        <a:lstStyle/>
        <a:p>
          <a:endParaRPr lang="en-GB" sz="2000"/>
        </a:p>
      </dgm:t>
    </dgm:pt>
    <dgm:pt modelId="{150BFE10-F851-4D5A-A7E8-C1DDE91B952C}">
      <dgm:prSet custT="1"/>
      <dgm:spPr/>
      <dgm:t>
        <a:bodyPr/>
        <a:lstStyle/>
        <a:p>
          <a:r>
            <a:rPr lang="en-GB" sz="1400"/>
            <a:t>Apply the “benefit sharing factor (x%)” to determine the appropriate </a:t>
          </a:r>
          <a:r>
            <a:rPr lang="en-GB" sz="1400">
              <a:latin typeface="+mj-lt"/>
            </a:rPr>
            <a:t>ODI rates</a:t>
          </a:r>
          <a:r>
            <a:rPr lang="en-GB" sz="1400"/>
            <a:t>.</a:t>
          </a:r>
        </a:p>
      </dgm:t>
    </dgm:pt>
    <dgm:pt modelId="{B4514C2E-A55F-45AA-A71F-D2BAAD0FE743}" type="parTrans" cxnId="{7CE394E3-0869-47A8-9E9F-DD0D8CA4DB1A}">
      <dgm:prSet/>
      <dgm:spPr/>
      <dgm:t>
        <a:bodyPr/>
        <a:lstStyle/>
        <a:p>
          <a:endParaRPr lang="en-GB" sz="2000"/>
        </a:p>
      </dgm:t>
    </dgm:pt>
    <dgm:pt modelId="{ED14DC7B-FDE6-4B4C-99F2-E7741631F978}" type="sibTrans" cxnId="{7CE394E3-0869-47A8-9E9F-DD0D8CA4DB1A}">
      <dgm:prSet/>
      <dgm:spPr/>
      <dgm:t>
        <a:bodyPr/>
        <a:lstStyle/>
        <a:p>
          <a:endParaRPr lang="en-GB" sz="2000"/>
        </a:p>
      </dgm:t>
    </dgm:pt>
    <dgm:pt modelId="{E9ECFFB1-CE4B-4AF7-9A9A-7D3622EDED3E}" type="pres">
      <dgm:prSet presAssocID="{32FEE791-3279-4C2B-B1E3-6721CCA60948}" presName="Name0" presStyleCnt="0">
        <dgm:presLayoutVars>
          <dgm:dir/>
          <dgm:animLvl val="lvl"/>
          <dgm:resizeHandles val="exact"/>
        </dgm:presLayoutVars>
      </dgm:prSet>
      <dgm:spPr/>
    </dgm:pt>
    <dgm:pt modelId="{7BA61C80-1BEA-4909-916F-A3B713461F63}" type="pres">
      <dgm:prSet presAssocID="{150BFE10-F851-4D5A-A7E8-C1DDE91B952C}" presName="boxAndChildren" presStyleCnt="0"/>
      <dgm:spPr/>
    </dgm:pt>
    <dgm:pt modelId="{E5C13B63-63AF-4DB2-8D39-005D210002BF}" type="pres">
      <dgm:prSet presAssocID="{150BFE10-F851-4D5A-A7E8-C1DDE91B952C}" presName="parentTextBox" presStyleLbl="node1" presStyleIdx="0" presStyleCnt="4"/>
      <dgm:spPr/>
    </dgm:pt>
    <dgm:pt modelId="{9EEBD509-EE59-499D-ACBE-B9A8AD6F56BE}" type="pres">
      <dgm:prSet presAssocID="{D09237BA-4DE2-45B3-B17E-BC07EE8D2758}" presName="sp" presStyleCnt="0"/>
      <dgm:spPr/>
    </dgm:pt>
    <dgm:pt modelId="{5D9245FE-3547-4352-8E64-C90502E662BD}" type="pres">
      <dgm:prSet presAssocID="{AC90BE29-1035-43F1-BA65-F7DB7008058A}" presName="arrowAndChildren" presStyleCnt="0"/>
      <dgm:spPr/>
    </dgm:pt>
    <dgm:pt modelId="{4614C6B7-1EF6-436A-8AE8-0D508DE3F147}" type="pres">
      <dgm:prSet presAssocID="{AC90BE29-1035-43F1-BA65-F7DB7008058A}" presName="parentTextArrow" presStyleLbl="node1" presStyleIdx="1" presStyleCnt="4"/>
      <dgm:spPr/>
    </dgm:pt>
    <dgm:pt modelId="{07CBF13D-3D74-42E9-8AC8-AB2542E898AA}" type="pres">
      <dgm:prSet presAssocID="{0BD23A99-8638-475B-9EBA-EDDEF451E0AB}" presName="sp" presStyleCnt="0"/>
      <dgm:spPr/>
    </dgm:pt>
    <dgm:pt modelId="{AA9DE574-65B1-4A32-B40C-E80C346A42C5}" type="pres">
      <dgm:prSet presAssocID="{39576DC6-5411-48B9-8302-237A1164A487}" presName="arrowAndChildren" presStyleCnt="0"/>
      <dgm:spPr/>
    </dgm:pt>
    <dgm:pt modelId="{70FA6D2C-2551-47ED-ABAA-581E53F02D3E}" type="pres">
      <dgm:prSet presAssocID="{39576DC6-5411-48B9-8302-237A1164A487}" presName="parentTextArrow" presStyleLbl="node1" presStyleIdx="2" presStyleCnt="4"/>
      <dgm:spPr/>
    </dgm:pt>
    <dgm:pt modelId="{98A5C32A-8E25-4179-B7E0-38C9E5331938}" type="pres">
      <dgm:prSet presAssocID="{A534436B-A939-46E3-8B55-A9B38BEDB9AF}" presName="sp" presStyleCnt="0"/>
      <dgm:spPr/>
    </dgm:pt>
    <dgm:pt modelId="{0DD04E71-5D6C-48E6-A38E-514BA03D16EE}" type="pres">
      <dgm:prSet presAssocID="{6E7CDEA9-B342-46B1-BBA4-0FDC43E5DA80}" presName="arrowAndChildren" presStyleCnt="0"/>
      <dgm:spPr/>
    </dgm:pt>
    <dgm:pt modelId="{C3B45D01-6C27-4CFB-90B8-85834F5A694D}" type="pres">
      <dgm:prSet presAssocID="{6E7CDEA9-B342-46B1-BBA4-0FDC43E5DA80}" presName="parentTextArrow" presStyleLbl="node1" presStyleIdx="3" presStyleCnt="4"/>
      <dgm:spPr/>
    </dgm:pt>
  </dgm:ptLst>
  <dgm:cxnLst>
    <dgm:cxn modelId="{8E05C040-0E28-4EB7-B3FA-A571AA8C23E2}" type="presOf" srcId="{39576DC6-5411-48B9-8302-237A1164A487}" destId="{70FA6D2C-2551-47ED-ABAA-581E53F02D3E}" srcOrd="0" destOrd="0" presId="urn:microsoft.com/office/officeart/2005/8/layout/process4"/>
    <dgm:cxn modelId="{6D2E844A-1AAF-4706-884D-F2F7E12B1A6B}" srcId="{32FEE791-3279-4C2B-B1E3-6721CCA60948}" destId="{AC90BE29-1035-43F1-BA65-F7DB7008058A}" srcOrd="2" destOrd="0" parTransId="{8254D07E-4B94-4596-9641-91D2BF4A8D61}" sibTransId="{D09237BA-4DE2-45B3-B17E-BC07EE8D2758}"/>
    <dgm:cxn modelId="{74991A4E-8E5E-4211-96F7-22ED9A450E0B}" type="presOf" srcId="{150BFE10-F851-4D5A-A7E8-C1DDE91B952C}" destId="{E5C13B63-63AF-4DB2-8D39-005D210002BF}" srcOrd="0" destOrd="0" presId="urn:microsoft.com/office/officeart/2005/8/layout/process4"/>
    <dgm:cxn modelId="{B9E6A6A6-242B-423B-9288-E5AAFF93F65B}" type="presOf" srcId="{AC90BE29-1035-43F1-BA65-F7DB7008058A}" destId="{4614C6B7-1EF6-436A-8AE8-0D508DE3F147}" srcOrd="0" destOrd="0" presId="urn:microsoft.com/office/officeart/2005/8/layout/process4"/>
    <dgm:cxn modelId="{176FF6B2-ED0F-4AAE-AF2E-A62C127AB800}" srcId="{32FEE791-3279-4C2B-B1E3-6721CCA60948}" destId="{39576DC6-5411-48B9-8302-237A1164A487}" srcOrd="1" destOrd="0" parTransId="{769D1165-CB2B-4A73-AA18-00D889B9F937}" sibTransId="{0BD23A99-8638-475B-9EBA-EDDEF451E0AB}"/>
    <dgm:cxn modelId="{31E97EBF-6476-46BD-AC60-D696F8EF9EB5}" srcId="{32FEE791-3279-4C2B-B1E3-6721CCA60948}" destId="{6E7CDEA9-B342-46B1-BBA4-0FDC43E5DA80}" srcOrd="0" destOrd="0" parTransId="{7895106E-E246-4847-9020-C9A13B509EA2}" sibTransId="{A534436B-A939-46E3-8B55-A9B38BEDB9AF}"/>
    <dgm:cxn modelId="{7CE394E3-0869-47A8-9E9F-DD0D8CA4DB1A}" srcId="{32FEE791-3279-4C2B-B1E3-6721CCA60948}" destId="{150BFE10-F851-4D5A-A7E8-C1DDE91B952C}" srcOrd="3" destOrd="0" parTransId="{B4514C2E-A55F-45AA-A71F-D2BAAD0FE743}" sibTransId="{ED14DC7B-FDE6-4B4C-99F2-E7741631F978}"/>
    <dgm:cxn modelId="{67ADDDEA-8837-4F1B-8393-0DA8F91757BF}" type="presOf" srcId="{32FEE791-3279-4C2B-B1E3-6721CCA60948}" destId="{E9ECFFB1-CE4B-4AF7-9A9A-7D3622EDED3E}" srcOrd="0" destOrd="0" presId="urn:microsoft.com/office/officeart/2005/8/layout/process4"/>
    <dgm:cxn modelId="{684C88EF-7192-4FEE-B77E-ED9FF7F4D9C4}" type="presOf" srcId="{6E7CDEA9-B342-46B1-BBA4-0FDC43E5DA80}" destId="{C3B45D01-6C27-4CFB-90B8-85834F5A694D}" srcOrd="0" destOrd="0" presId="urn:microsoft.com/office/officeart/2005/8/layout/process4"/>
    <dgm:cxn modelId="{8DAD574F-075C-45FF-B162-B43718CAF2DF}" type="presParOf" srcId="{E9ECFFB1-CE4B-4AF7-9A9A-7D3622EDED3E}" destId="{7BA61C80-1BEA-4909-916F-A3B713461F63}" srcOrd="0" destOrd="0" presId="urn:microsoft.com/office/officeart/2005/8/layout/process4"/>
    <dgm:cxn modelId="{AEE2C2F7-A9A0-45ED-9E9E-AF767FE5C6DE}" type="presParOf" srcId="{7BA61C80-1BEA-4909-916F-A3B713461F63}" destId="{E5C13B63-63AF-4DB2-8D39-005D210002BF}" srcOrd="0" destOrd="0" presId="urn:microsoft.com/office/officeart/2005/8/layout/process4"/>
    <dgm:cxn modelId="{42AF8CE8-7B3A-46D0-997F-129420382B78}" type="presParOf" srcId="{E9ECFFB1-CE4B-4AF7-9A9A-7D3622EDED3E}" destId="{9EEBD509-EE59-499D-ACBE-B9A8AD6F56BE}" srcOrd="1" destOrd="0" presId="urn:microsoft.com/office/officeart/2005/8/layout/process4"/>
    <dgm:cxn modelId="{73C7A68C-26A0-4625-817C-BC58F886C03B}" type="presParOf" srcId="{E9ECFFB1-CE4B-4AF7-9A9A-7D3622EDED3E}" destId="{5D9245FE-3547-4352-8E64-C90502E662BD}" srcOrd="2" destOrd="0" presId="urn:microsoft.com/office/officeart/2005/8/layout/process4"/>
    <dgm:cxn modelId="{330BF78B-B10C-4183-9B1E-F6DA27D17053}" type="presParOf" srcId="{5D9245FE-3547-4352-8E64-C90502E662BD}" destId="{4614C6B7-1EF6-436A-8AE8-0D508DE3F147}" srcOrd="0" destOrd="0" presId="urn:microsoft.com/office/officeart/2005/8/layout/process4"/>
    <dgm:cxn modelId="{B40E2585-DEDF-4198-905B-26766114900E}" type="presParOf" srcId="{E9ECFFB1-CE4B-4AF7-9A9A-7D3622EDED3E}" destId="{07CBF13D-3D74-42E9-8AC8-AB2542E898AA}" srcOrd="3" destOrd="0" presId="urn:microsoft.com/office/officeart/2005/8/layout/process4"/>
    <dgm:cxn modelId="{F3F65B5F-3FD1-4A80-AB5A-75A093E6E6B1}" type="presParOf" srcId="{E9ECFFB1-CE4B-4AF7-9A9A-7D3622EDED3E}" destId="{AA9DE574-65B1-4A32-B40C-E80C346A42C5}" srcOrd="4" destOrd="0" presId="urn:microsoft.com/office/officeart/2005/8/layout/process4"/>
    <dgm:cxn modelId="{D9373281-19FF-483A-9D19-E7A591334772}" type="presParOf" srcId="{AA9DE574-65B1-4A32-B40C-E80C346A42C5}" destId="{70FA6D2C-2551-47ED-ABAA-581E53F02D3E}" srcOrd="0" destOrd="0" presId="urn:microsoft.com/office/officeart/2005/8/layout/process4"/>
    <dgm:cxn modelId="{34C03063-B9D3-4FA6-84E7-3C2BA7C1C748}" type="presParOf" srcId="{E9ECFFB1-CE4B-4AF7-9A9A-7D3622EDED3E}" destId="{98A5C32A-8E25-4179-B7E0-38C9E5331938}" srcOrd="5" destOrd="0" presId="urn:microsoft.com/office/officeart/2005/8/layout/process4"/>
    <dgm:cxn modelId="{6F26A33B-8979-434F-8C60-015592C0D976}" type="presParOf" srcId="{E9ECFFB1-CE4B-4AF7-9A9A-7D3622EDED3E}" destId="{0DD04E71-5D6C-48E6-A38E-514BA03D16EE}" srcOrd="6" destOrd="0" presId="urn:microsoft.com/office/officeart/2005/8/layout/process4"/>
    <dgm:cxn modelId="{78A53EDE-74AB-4851-945F-68498A462C92}" type="presParOf" srcId="{0DD04E71-5D6C-48E6-A38E-514BA03D16EE}" destId="{C3B45D01-6C27-4CFB-90B8-85834F5A694D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13B63-63AF-4DB2-8D39-005D210002BF}">
      <dsp:nvSpPr>
        <dsp:cNvPr id="0" name=""/>
        <dsp:cNvSpPr/>
      </dsp:nvSpPr>
      <dsp:spPr>
        <a:xfrm>
          <a:off x="0" y="2397245"/>
          <a:ext cx="5949706" cy="5244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Apply the “benefit sharing factor (x%)” to determine the appropriate </a:t>
          </a:r>
          <a:r>
            <a:rPr lang="en-GB" sz="1400" kern="1200">
              <a:latin typeface="+mj-lt"/>
            </a:rPr>
            <a:t>ODI rates</a:t>
          </a:r>
          <a:r>
            <a:rPr lang="en-GB" sz="1400" kern="1200"/>
            <a:t>.</a:t>
          </a:r>
        </a:p>
      </dsp:txBody>
      <dsp:txXfrm>
        <a:off x="0" y="2397245"/>
        <a:ext cx="5949706" cy="524458"/>
      </dsp:txXfrm>
    </dsp:sp>
    <dsp:sp modelId="{4614C6B7-1EF6-436A-8AE8-0D508DE3F147}">
      <dsp:nvSpPr>
        <dsp:cNvPr id="0" name=""/>
        <dsp:cNvSpPr/>
      </dsp:nvSpPr>
      <dsp:spPr>
        <a:xfrm rot="10800000">
          <a:off x="0" y="1598494"/>
          <a:ext cx="5949706" cy="806617"/>
        </a:xfrm>
        <a:prstGeom prst="upArrowCallou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Calculate the </a:t>
          </a:r>
          <a:r>
            <a:rPr lang="en-GB" sz="1400" kern="1200">
              <a:latin typeface="+mj-lt"/>
            </a:rPr>
            <a:t>marginal benefit estimates </a:t>
          </a:r>
          <a:r>
            <a:rPr lang="en-GB" sz="1400" kern="1200"/>
            <a:t>for each PC</a:t>
          </a:r>
        </a:p>
      </dsp:txBody>
      <dsp:txXfrm rot="10800000">
        <a:off x="0" y="1598494"/>
        <a:ext cx="5949706" cy="524116"/>
      </dsp:txXfrm>
    </dsp:sp>
    <dsp:sp modelId="{70FA6D2C-2551-47ED-ABAA-581E53F02D3E}">
      <dsp:nvSpPr>
        <dsp:cNvPr id="0" name=""/>
        <dsp:cNvSpPr/>
      </dsp:nvSpPr>
      <dsp:spPr>
        <a:xfrm rot="10800000">
          <a:off x="0" y="799744"/>
          <a:ext cx="5949706" cy="806617"/>
        </a:xfrm>
        <a:prstGeom prst="upArrowCallou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Map the service failures in the survey to the final set of PCs</a:t>
          </a:r>
        </a:p>
      </dsp:txBody>
      <dsp:txXfrm rot="10800000">
        <a:off x="0" y="799744"/>
        <a:ext cx="5949706" cy="524116"/>
      </dsp:txXfrm>
    </dsp:sp>
    <dsp:sp modelId="{C3B45D01-6C27-4CFB-90B8-85834F5A694D}">
      <dsp:nvSpPr>
        <dsp:cNvPr id="0" name=""/>
        <dsp:cNvSpPr/>
      </dsp:nvSpPr>
      <dsp:spPr>
        <a:xfrm rot="10800000">
          <a:off x="0" y="993"/>
          <a:ext cx="5949706" cy="806617"/>
        </a:xfrm>
        <a:prstGeom prst="upArrowCallou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£value for each service failure</a:t>
          </a:r>
        </a:p>
      </dsp:txBody>
      <dsp:txXfrm rot="10800000">
        <a:off x="0" y="993"/>
        <a:ext cx="5949706" cy="524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5AF9-A75C-4C9E-99D8-16CBD9A7AD32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22E2D-59F0-4B30-B1F5-3D72B027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7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7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8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5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2E2D-59F0-4B30-B1F5-3D72B0276F7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9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7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36" y="-21343"/>
            <a:ext cx="6778765" cy="3450343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81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36" y="0"/>
            <a:ext cx="6778765" cy="3447295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424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7" y="3456432"/>
            <a:ext cx="5071883" cy="3401575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050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17" y="3457794"/>
            <a:ext cx="5071883" cy="3398851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602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5057993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226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519996" y="900000"/>
            <a:ext cx="57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54947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217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010989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623212"/>
            <a:ext cx="5280000" cy="3611583"/>
          </a:xfrm>
          <a:prstGeom prst="rect">
            <a:avLst/>
          </a:prstGeom>
        </p:spPr>
      </p:pic>
      <p:sp>
        <p:nvSpPr>
          <p:cNvPr id="15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959999" y="900000"/>
            <a:ext cx="5664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680000" y="2448000"/>
            <a:ext cx="3600000" cy="20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57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614"/>
            <a:ext cx="6774701" cy="459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1" y="1980000"/>
            <a:ext cx="1344000" cy="637758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960000" y="900000"/>
            <a:ext cx="4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60000" y="3059999"/>
            <a:ext cx="4080000" cy="27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099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614"/>
            <a:ext cx="6770637" cy="4596393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60000" y="3059999"/>
            <a:ext cx="4080000" cy="27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1" y="1980000"/>
            <a:ext cx="1344000" cy="637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960000" y="900000"/>
            <a:ext cx="4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tx1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05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900000"/>
            <a:ext cx="7680000" cy="5250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0" y="1152000"/>
            <a:ext cx="1920000" cy="2811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7"/>
            <a:ext cx="3840000" cy="2627921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920000" y="2304000"/>
            <a:ext cx="2976000" cy="11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520000" y="1872000"/>
            <a:ext cx="4032000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972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5857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666"/>
            <a:ext cx="10752000" cy="54723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00000" y="2880000"/>
            <a:ext cx="6720000" cy="11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00000" y="4320000"/>
            <a:ext cx="67200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0" y="5760007"/>
            <a:ext cx="1680000" cy="4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40" y="1983096"/>
            <a:ext cx="4236621" cy="2873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86" y="1980000"/>
            <a:ext cx="2831617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0007"/>
            <a:ext cx="2829920" cy="2879999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3793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30"/>
            <a:ext cx="10320000" cy="525247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2880001" y="5832000"/>
            <a:ext cx="8640004" cy="432000"/>
            <a:chOff x="2160000" y="5832000"/>
            <a:chExt cx="6480003" cy="4320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856" y="5832000"/>
              <a:ext cx="430185" cy="432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892" y="5832908"/>
              <a:ext cx="430185" cy="430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928" y="5832908"/>
              <a:ext cx="430185" cy="4301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0" y="5832908"/>
              <a:ext cx="430185" cy="430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64" y="5832908"/>
              <a:ext cx="430185" cy="4301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818" y="5832908"/>
              <a:ext cx="430185" cy="430185"/>
            </a:xfrm>
            <a:prstGeom prst="rect">
              <a:avLst/>
            </a:prstGeom>
          </p:spPr>
        </p:pic>
      </p:grpSp>
      <p:sp>
        <p:nvSpPr>
          <p:cNvPr id="17" name="Text Placeholder 5"/>
          <p:cNvSpPr>
            <a:spLocks noGrp="1"/>
          </p:cNvSpPr>
          <p:nvPr userDrawn="1"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0" y="1152000"/>
            <a:ext cx="1920000" cy="281157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60000" y="2520000"/>
            <a:ext cx="6480000" cy="1403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2190984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00000" y="2880000"/>
            <a:ext cx="7200000" cy="14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z="3000">
                <a:latin typeface="+mj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17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2190984" cy="68580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00000" y="2880000"/>
            <a:ext cx="7200000" cy="14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latin typeface="+mj-lt"/>
              </a:defRPr>
            </a:lvl1pPr>
          </a:lstStyle>
          <a:p>
            <a:pPr lvl="0"/>
            <a:r>
              <a:rPr lang="en-US" sz="3000">
                <a:latin typeface="+mj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16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32" y="4739906"/>
            <a:ext cx="4392673" cy="2118101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345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60000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122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458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712"/>
            <a:ext cx="6774701" cy="3447295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13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712"/>
            <a:ext cx="6774701" cy="3447295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959997" y="900000"/>
            <a:ext cx="1056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6300000"/>
            <a:ext cx="480000" cy="3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6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038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5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0" r:id="rId3"/>
    <p:sldLayoutId id="2147483719" r:id="rId4"/>
    <p:sldLayoutId id="2147483701" r:id="rId5"/>
    <p:sldLayoutId id="2147483702" r:id="rId6"/>
    <p:sldLayoutId id="2147483717" r:id="rId7"/>
    <p:sldLayoutId id="2147483703" r:id="rId8"/>
    <p:sldLayoutId id="2147483704" r:id="rId9"/>
    <p:sldLayoutId id="2147483705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22" r:id="rId19"/>
    <p:sldLayoutId id="2147483721" r:id="rId20"/>
    <p:sldLayoutId id="2147483720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72C59-487B-40E5-ABF0-A07A1930D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Outcomes working group</a:t>
            </a:r>
          </a:p>
          <a:p>
            <a:r>
              <a:rPr lang="en-GB"/>
              <a:t>January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1AE3-CAA9-446B-BE12-A9CBA3453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F72E5-B22E-4C6A-8D9B-57FB2B91B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Indicative mapping for PR24 PCs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4A88930-54E0-4682-851C-9B539DCBE9DB}"/>
              </a:ext>
            </a:extLst>
          </p:cNvPr>
          <p:cNvGraphicFramePr>
            <a:graphicFrameLocks noGrp="1"/>
          </p:cNvGraphicFramePr>
          <p:nvPr/>
        </p:nvGraphicFramePr>
        <p:xfrm>
          <a:off x="1079998" y="900000"/>
          <a:ext cx="5152125" cy="346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916">
                  <a:extLst>
                    <a:ext uri="{9D8B030D-6E8A-4147-A177-3AD203B41FA5}">
                      <a16:colId xmlns:a16="http://schemas.microsoft.com/office/drawing/2014/main" val="2670114850"/>
                    </a:ext>
                  </a:extLst>
                </a:gridCol>
                <a:gridCol w="3055209">
                  <a:extLst>
                    <a:ext uri="{9D8B030D-6E8A-4147-A177-3AD203B41FA5}">
                      <a16:colId xmlns:a16="http://schemas.microsoft.com/office/drawing/2014/main" val="3234908739"/>
                    </a:ext>
                  </a:extLst>
                </a:gridCol>
              </a:tblGrid>
              <a:tr h="189688">
                <a:tc>
                  <a:txBody>
                    <a:bodyPr/>
                    <a:lstStyle/>
                    <a:p>
                      <a:r>
                        <a:rPr lang="en-GB" sz="1000"/>
                        <a:t>Customer facing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 research 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20945"/>
                  </a:ext>
                </a:extLst>
              </a:tr>
              <a:tr h="782461">
                <a:tc>
                  <a:txBody>
                    <a:bodyPr/>
                    <a:lstStyle/>
                    <a:p>
                      <a:r>
                        <a:rPr lang="en-GB" sz="1000" b="1"/>
                        <a:t>Total water demand </a:t>
                      </a:r>
                      <a:r>
                        <a:rPr lang="en-GB" sz="1000"/>
                        <a:t>(leakage, PCC, business demand)</a:t>
                      </a:r>
                    </a:p>
                    <a:p>
                      <a:r>
                        <a:rPr lang="en-GB" sz="1000" err="1"/>
                        <a:t>Ml</a:t>
                      </a:r>
                      <a:r>
                        <a:rPr lang="en-GB" sz="1000"/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Hosepipe bans</a:t>
                      </a:r>
                    </a:p>
                    <a:p>
                      <a:r>
                        <a:rPr lang="en-GB" sz="1000"/>
                        <a:t>Emergency drought restrictions</a:t>
                      </a:r>
                    </a:p>
                    <a:p>
                      <a:r>
                        <a:rPr lang="en-GB" sz="1000"/>
                        <a:t>Low flows in rivers nearby</a:t>
                      </a:r>
                    </a:p>
                    <a:p>
                      <a:r>
                        <a:rPr lang="en-GB" sz="1000"/>
                        <a:t>Low flows in rivers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34716"/>
                  </a:ext>
                </a:extLst>
              </a:tr>
              <a:tr h="545352">
                <a:tc>
                  <a:txBody>
                    <a:bodyPr/>
                    <a:lstStyle/>
                    <a:p>
                      <a:r>
                        <a:rPr lang="en-GB" sz="1000" b="1"/>
                        <a:t>Customer contacts about drinking water quality</a:t>
                      </a:r>
                    </a:p>
                    <a:p>
                      <a:r>
                        <a:rPr lang="en-GB" sz="1000"/>
                        <a:t>Per 10,000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Discoloured water – 6 hours</a:t>
                      </a:r>
                    </a:p>
                    <a:p>
                      <a:r>
                        <a:rPr lang="en-GB" sz="1000"/>
                        <a:t>Discoloured water – 24 hours</a:t>
                      </a:r>
                    </a:p>
                    <a:p>
                      <a:r>
                        <a:rPr lang="en-GB" sz="1000"/>
                        <a:t>Taste or smell of water – 6 hours</a:t>
                      </a:r>
                    </a:p>
                    <a:p>
                      <a:r>
                        <a:rPr lang="en-GB" sz="1000"/>
                        <a:t>Taste or smell of water – 24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15349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r>
                        <a:rPr lang="en-GB" sz="1000" b="1"/>
                        <a:t>Compliance risk index</a:t>
                      </a:r>
                    </a:p>
                    <a:p>
                      <a:r>
                        <a:rPr lang="en-GB" sz="100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Boil water notice</a:t>
                      </a:r>
                    </a:p>
                    <a:p>
                      <a:r>
                        <a:rPr lang="en-GB" sz="1000"/>
                        <a:t>Do not drink 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86342"/>
                  </a:ext>
                </a:extLst>
              </a:tr>
              <a:tr h="545352">
                <a:tc>
                  <a:txBody>
                    <a:bodyPr/>
                    <a:lstStyle/>
                    <a:p>
                      <a:r>
                        <a:rPr lang="en-GB" sz="1000" b="1"/>
                        <a:t>Water supply interruptions</a:t>
                      </a:r>
                    </a:p>
                    <a:p>
                      <a:r>
                        <a:rPr lang="en-GB" sz="1000" err="1"/>
                        <a:t>HH:mm:ss</a:t>
                      </a:r>
                      <a:r>
                        <a:rPr lang="en-GB" sz="1000"/>
                        <a:t> per 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Planned interruption – 6 hours</a:t>
                      </a:r>
                    </a:p>
                    <a:p>
                      <a:r>
                        <a:rPr lang="en-GB" sz="1000"/>
                        <a:t>Unplanned interruption – 6 hours</a:t>
                      </a:r>
                    </a:p>
                    <a:p>
                      <a:r>
                        <a:rPr lang="en-GB" sz="1000"/>
                        <a:t>Unplanned interruption – 24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44242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r>
                        <a:rPr lang="en-GB" sz="1000" b="1"/>
                        <a:t>Internal sewer flooding</a:t>
                      </a:r>
                    </a:p>
                    <a:p>
                      <a:r>
                        <a:rPr lang="en-GB" sz="1000"/>
                        <a:t>Per 10,000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Internal sewer flooding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43602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r>
                        <a:rPr lang="en-GB" sz="1000" b="1"/>
                        <a:t>External sewer flooding</a:t>
                      </a:r>
                    </a:p>
                    <a:p>
                      <a:r>
                        <a:rPr lang="en-GB" sz="1000"/>
                        <a:t>Per 10,000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External sewer flooding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5877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5DCFFA-2A11-4DBC-B2FC-E7D567A57D9C}"/>
              </a:ext>
            </a:extLst>
          </p:cNvPr>
          <p:cNvGraphicFramePr>
            <a:graphicFrameLocks noGrp="1"/>
          </p:cNvGraphicFramePr>
          <p:nvPr/>
        </p:nvGraphicFramePr>
        <p:xfrm>
          <a:off x="6676005" y="900000"/>
          <a:ext cx="4764089" cy="35223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2965">
                  <a:extLst>
                    <a:ext uri="{9D8B030D-6E8A-4147-A177-3AD203B41FA5}">
                      <a16:colId xmlns:a16="http://schemas.microsoft.com/office/drawing/2014/main" val="920855911"/>
                    </a:ext>
                  </a:extLst>
                </a:gridCol>
                <a:gridCol w="3221124">
                  <a:extLst>
                    <a:ext uri="{9D8B030D-6E8A-4147-A177-3AD203B41FA5}">
                      <a16:colId xmlns:a16="http://schemas.microsoft.com/office/drawing/2014/main" val="2905056702"/>
                    </a:ext>
                  </a:extLst>
                </a:gridCol>
              </a:tblGrid>
              <a:tr h="142844">
                <a:tc>
                  <a:txBody>
                    <a:bodyPr/>
                    <a:lstStyle/>
                    <a:p>
                      <a:r>
                        <a:rPr lang="en-GB" sz="1000"/>
                        <a:t>Environmental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 research 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97846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r>
                        <a:rPr lang="en-GB" sz="1000" b="1"/>
                        <a:t>Pollution incidents</a:t>
                      </a:r>
                    </a:p>
                    <a:p>
                      <a:r>
                        <a:rPr lang="en-GB" sz="1000"/>
                        <a:t>Per 10,000km of sewer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Minor pollution incident – nearby</a:t>
                      </a:r>
                    </a:p>
                    <a:p>
                      <a:r>
                        <a:rPr lang="en-GB" sz="1000"/>
                        <a:t>Minor pollution incident – elsewhere</a:t>
                      </a:r>
                    </a:p>
                    <a:p>
                      <a:r>
                        <a:rPr lang="en-GB" sz="1000"/>
                        <a:t>Significant pollution incident – nearby</a:t>
                      </a:r>
                    </a:p>
                    <a:p>
                      <a:r>
                        <a:rPr lang="en-GB" sz="1000"/>
                        <a:t>Significant pollution incident –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60694"/>
                  </a:ext>
                </a:extLst>
              </a:tr>
              <a:tr h="232122">
                <a:tc>
                  <a:txBody>
                    <a:bodyPr/>
                    <a:lstStyle/>
                    <a:p>
                      <a:r>
                        <a:rPr lang="en-GB" sz="1000" b="1"/>
                        <a:t>Serious pollution incidents</a:t>
                      </a:r>
                    </a:p>
                    <a:p>
                      <a:r>
                        <a:rPr lang="en-GB" sz="1000" b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Significant pollution incident – nearby</a:t>
                      </a:r>
                    </a:p>
                    <a:p>
                      <a:r>
                        <a:rPr lang="en-GB" sz="1000"/>
                        <a:t>Significant pollution incident – elsewhere</a:t>
                      </a:r>
                    </a:p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020835"/>
                  </a:ext>
                </a:extLst>
              </a:tr>
              <a:tr h="232122">
                <a:tc>
                  <a:txBody>
                    <a:bodyPr/>
                    <a:lstStyle/>
                    <a:p>
                      <a:r>
                        <a:rPr lang="en-GB" sz="1000" b="1"/>
                        <a:t>Discharge permit compliance</a:t>
                      </a:r>
                    </a:p>
                    <a:p>
                      <a:r>
                        <a:rPr lang="en-GB" sz="100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River water quality not high – nearby</a:t>
                      </a:r>
                    </a:p>
                    <a:p>
                      <a:r>
                        <a:rPr lang="en-GB" sz="1000"/>
                        <a:t>River water quality not high -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89896"/>
                  </a:ext>
                </a:extLst>
              </a:tr>
              <a:tr h="541979">
                <a:tc>
                  <a:txBody>
                    <a:bodyPr/>
                    <a:lstStyle/>
                    <a:p>
                      <a:r>
                        <a:rPr lang="en-GB" sz="1000" b="1"/>
                        <a:t>River 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River water quality not high - nearby</a:t>
                      </a:r>
                    </a:p>
                    <a:p>
                      <a:r>
                        <a:rPr lang="en-GB" sz="1000"/>
                        <a:t>River water quality not high -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01924"/>
                  </a:ext>
                </a:extLst>
              </a:tr>
              <a:tr h="541979">
                <a:tc>
                  <a:txBody>
                    <a:bodyPr/>
                    <a:lstStyle/>
                    <a:p>
                      <a:r>
                        <a:rPr lang="en-GB" sz="1000" b="1"/>
                        <a:t>Bathing 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Bathing water quality - not excellent</a:t>
                      </a:r>
                    </a:p>
                    <a:p>
                      <a:r>
                        <a:rPr lang="en-GB" sz="1000"/>
                        <a:t>Bathing water quality - not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858120"/>
                  </a:ext>
                </a:extLst>
              </a:tr>
              <a:tr h="232122">
                <a:tc>
                  <a:txBody>
                    <a:bodyPr/>
                    <a:lstStyle/>
                    <a:p>
                      <a:r>
                        <a:rPr lang="en-GB" sz="1000" b="1"/>
                        <a:t>Storm overflows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Storm overflow - nearby, 4 hours</a:t>
                      </a:r>
                    </a:p>
                    <a:p>
                      <a:r>
                        <a:rPr lang="en-GB" sz="1000"/>
                        <a:t>Storm overflow - elsewhere, 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9815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C00824-CC69-461E-A95C-7F21C030C507}"/>
              </a:ext>
            </a:extLst>
          </p:cNvPr>
          <p:cNvGraphicFramePr>
            <a:graphicFrameLocks noGrp="1"/>
          </p:cNvGraphicFramePr>
          <p:nvPr/>
        </p:nvGraphicFramePr>
        <p:xfrm>
          <a:off x="1079999" y="4751280"/>
          <a:ext cx="5152124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2870">
                  <a:extLst>
                    <a:ext uri="{9D8B030D-6E8A-4147-A177-3AD203B41FA5}">
                      <a16:colId xmlns:a16="http://schemas.microsoft.com/office/drawing/2014/main" val="3956915174"/>
                    </a:ext>
                  </a:extLst>
                </a:gridCol>
                <a:gridCol w="2769254">
                  <a:extLst>
                    <a:ext uri="{9D8B030D-6E8A-4147-A177-3AD203B41FA5}">
                      <a16:colId xmlns:a16="http://schemas.microsoft.com/office/drawing/2014/main" val="585456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000"/>
                        <a:t>Other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Other valuation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54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/>
                        <a:t>Biodiversity</a:t>
                      </a:r>
                    </a:p>
                    <a:p>
                      <a:r>
                        <a:rPr lang="en-GB" sz="1000"/>
                        <a:t>Units 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Expect to use external 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67783"/>
                  </a:ext>
                </a:extLst>
              </a:tr>
              <a:tr h="122843">
                <a:tc>
                  <a:txBody>
                    <a:bodyPr/>
                    <a:lstStyle/>
                    <a:p>
                      <a:r>
                        <a:rPr lang="en-GB" sz="1000" b="1"/>
                        <a:t>Operational greenhouse gas emissions</a:t>
                      </a:r>
                    </a:p>
                    <a:p>
                      <a:r>
                        <a:rPr lang="en-GB" sz="1000"/>
                        <a:t>tCO2e or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Expect to use external valuations or marginal costs from bidding 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17887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9D7506D-D097-4F54-9011-A771ABC26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83237"/>
              </p:ext>
            </p:extLst>
          </p:nvPr>
        </p:nvGraphicFramePr>
        <p:xfrm>
          <a:off x="6676005" y="4549981"/>
          <a:ext cx="4764089" cy="143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3403">
                  <a:extLst>
                    <a:ext uri="{9D8B030D-6E8A-4147-A177-3AD203B41FA5}">
                      <a16:colId xmlns:a16="http://schemas.microsoft.com/office/drawing/2014/main" val="3956915174"/>
                    </a:ext>
                  </a:extLst>
                </a:gridCol>
                <a:gridCol w="2560686">
                  <a:extLst>
                    <a:ext uri="{9D8B030D-6E8A-4147-A177-3AD203B41FA5}">
                      <a16:colId xmlns:a16="http://schemas.microsoft.com/office/drawing/2014/main" val="585456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000"/>
                        <a:t>Asset health PC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Other valuation techniques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54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/>
                        <a:t>Mains repairs</a:t>
                      </a:r>
                    </a:p>
                    <a:p>
                      <a:r>
                        <a:rPr lang="en-GB" sz="1000" b="0"/>
                        <a:t>Per 10,000km of mains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/>
                        <a:t>Inferred benefits/top-down – to discuss this session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67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/>
                        <a:t>Unplanned outage</a:t>
                      </a:r>
                    </a:p>
                    <a:p>
                      <a:r>
                        <a:rPr lang="en-GB" sz="1000" b="0"/>
                        <a:t>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/>
                        <a:t>Inferred benefits/top-down – to discuss this session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47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/>
                        <a:t>Sewer collapses</a:t>
                      </a:r>
                    </a:p>
                    <a:p>
                      <a:r>
                        <a:rPr lang="en-GB" sz="1000" b="0"/>
                        <a:t>Per 1,000km of sewer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/>
                        <a:t>Inferred benefits/top-down – to discuss this session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4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1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F1D4C-26D6-4603-9F35-ED6CA8934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Overall approach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2E76CE-CDF9-4086-9658-8173E677E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764254"/>
              </p:ext>
            </p:extLst>
          </p:nvPr>
        </p:nvGraphicFramePr>
        <p:xfrm>
          <a:off x="2925762" y="1496121"/>
          <a:ext cx="5949706" cy="292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12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425BFE-3C28-D480-4D34-ACB01388E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145726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E9CC27-E672-4281-A58B-A363AAD6A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16490"/>
            <a:ext cx="11112000" cy="432000"/>
          </a:xfrm>
        </p:spPr>
        <p:txBody>
          <a:bodyPr/>
          <a:lstStyle/>
          <a:p>
            <a:r>
              <a:rPr lang="en-GB"/>
              <a:t>Indicative mapping: Demand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12060-00BE-4A8F-BC7C-F78A8F2BA604}"/>
              </a:ext>
            </a:extLst>
          </p:cNvPr>
          <p:cNvSpPr txBox="1"/>
          <p:nvPr/>
        </p:nvSpPr>
        <p:spPr>
          <a:xfrm>
            <a:off x="481996" y="2664319"/>
            <a:ext cx="882127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 SemiBold"/>
                <a:ea typeface="+mn-ea"/>
                <a:cs typeface="+mn-cs"/>
              </a:rPr>
              <a:t>Valuation of a reduction of 1Ml/day of demand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67D7C-2262-4770-96B3-C8D331ADB398}"/>
              </a:ext>
            </a:extLst>
          </p:cNvPr>
          <p:cNvSpPr txBox="1"/>
          <p:nvPr/>
        </p:nvSpPr>
        <p:spPr>
          <a:xfrm>
            <a:off x="1472988" y="2917500"/>
            <a:ext cx="713682" cy="253916"/>
          </a:xfrm>
          <a:prstGeom prst="homePlate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Equals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D84458-C931-482B-BE49-95D79E9622A0}"/>
              </a:ext>
            </a:extLst>
          </p:cNvPr>
          <p:cNvSpPr txBox="1"/>
          <p:nvPr/>
        </p:nvSpPr>
        <p:spPr>
          <a:xfrm>
            <a:off x="3431119" y="2665151"/>
            <a:ext cx="88212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Total HH customer valuation of hosepipe ban (£)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6BFC47-15DF-4F2A-8653-BDF3E4D06C0C}"/>
              </a:ext>
            </a:extLst>
          </p:cNvPr>
          <p:cNvSpPr txBox="1"/>
          <p:nvPr/>
        </p:nvSpPr>
        <p:spPr>
          <a:xfrm>
            <a:off x="4434081" y="2917500"/>
            <a:ext cx="532142" cy="253916"/>
          </a:xfrm>
          <a:prstGeom prst="homePlat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Plus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AFBF3B-45DE-46C7-9056-8F2CD962163A}"/>
              </a:ext>
            </a:extLst>
          </p:cNvPr>
          <p:cNvSpPr txBox="1"/>
          <p:nvPr/>
        </p:nvSpPr>
        <p:spPr>
          <a:xfrm>
            <a:off x="5015281" y="4610169"/>
            <a:ext cx="532142" cy="253916"/>
          </a:xfrm>
          <a:prstGeom prst="homePlat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Plus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D64E71-179A-441A-A8D5-8D5BE4802043}"/>
              </a:ext>
            </a:extLst>
          </p:cNvPr>
          <p:cNvSpPr txBox="1"/>
          <p:nvPr/>
        </p:nvSpPr>
        <p:spPr>
          <a:xfrm>
            <a:off x="2234111" y="2669068"/>
            <a:ext cx="93261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Change in likelihood of a TUB with 10% change in demand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42A797-336F-4D43-9C2B-79E0D9904AC6}"/>
              </a:ext>
            </a:extLst>
          </p:cNvPr>
          <p:cNvSpPr txBox="1"/>
          <p:nvPr/>
        </p:nvSpPr>
        <p:spPr>
          <a:xfrm rot="5400000">
            <a:off x="2872166" y="2987880"/>
            <a:ext cx="845395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Multiplied by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BE13E1-9C9A-4590-8AB9-7406962425F0}"/>
              </a:ext>
            </a:extLst>
          </p:cNvPr>
          <p:cNvSpPr txBox="1"/>
          <p:nvPr/>
        </p:nvSpPr>
        <p:spPr>
          <a:xfrm>
            <a:off x="9416931" y="2664277"/>
            <a:ext cx="127321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Total customer valuation of emergency drought restrictions (£)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C139D4-2965-4D1F-A03E-B91FB389E973}"/>
              </a:ext>
            </a:extLst>
          </p:cNvPr>
          <p:cNvSpPr txBox="1"/>
          <p:nvPr/>
        </p:nvSpPr>
        <p:spPr>
          <a:xfrm>
            <a:off x="7771326" y="2664277"/>
            <a:ext cx="1397510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Change in likelihood of emergency drought restrictions with 10% change in demand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DBB376-A1B5-4456-86DD-7BD2C3F85030}"/>
              </a:ext>
            </a:extLst>
          </p:cNvPr>
          <p:cNvSpPr txBox="1"/>
          <p:nvPr/>
        </p:nvSpPr>
        <p:spPr>
          <a:xfrm rot="5400000">
            <a:off x="8865176" y="2983567"/>
            <a:ext cx="854024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Multiplied by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F9B5D5A-38CB-4E8A-BF06-352590579AD4}"/>
              </a:ext>
            </a:extLst>
          </p:cNvPr>
          <p:cNvSpPr txBox="1"/>
          <p:nvPr/>
        </p:nvSpPr>
        <p:spPr>
          <a:xfrm>
            <a:off x="7099042" y="4285705"/>
            <a:ext cx="92739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Total customer valuation of low flow nearby   (£)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A1E213-BA97-43F7-AD25-5532299EBCE3}"/>
              </a:ext>
            </a:extLst>
          </p:cNvPr>
          <p:cNvSpPr txBox="1"/>
          <p:nvPr/>
        </p:nvSpPr>
        <p:spPr>
          <a:xfrm>
            <a:off x="5595923" y="4285705"/>
            <a:ext cx="1231598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Change in likelihood of drought permits with 10% change in demand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2DD52FF-10BD-494A-90E8-628A39FAA177}"/>
              </a:ext>
            </a:extLst>
          </p:cNvPr>
          <p:cNvSpPr txBox="1"/>
          <p:nvPr/>
        </p:nvSpPr>
        <p:spPr>
          <a:xfrm rot="5400000">
            <a:off x="6535347" y="4608871"/>
            <a:ext cx="861776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Multiplied by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7CABA40-AF5D-4F2B-993A-37C1FBDD39FA}"/>
              </a:ext>
            </a:extLst>
          </p:cNvPr>
          <p:cNvSpPr txBox="1"/>
          <p:nvPr/>
        </p:nvSpPr>
        <p:spPr>
          <a:xfrm>
            <a:off x="10194705" y="4285705"/>
            <a:ext cx="1035477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Total customer valuation of </a:t>
            </a:r>
            <a:r>
              <a:rPr lang="en-GB" sz="1000">
                <a:solidFill>
                  <a:prstClr val="white"/>
                </a:solidFill>
                <a:latin typeface="Krub"/>
              </a:rPr>
              <a:t>low flow elsewhere (£)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B0884AE-D975-4D29-8BF9-BF805851B41D}"/>
              </a:ext>
            </a:extLst>
          </p:cNvPr>
          <p:cNvSpPr txBox="1"/>
          <p:nvPr/>
        </p:nvSpPr>
        <p:spPr>
          <a:xfrm>
            <a:off x="8655580" y="4285705"/>
            <a:ext cx="127321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Change in likelihood of drought permits with 10% change demand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F7C81-E875-469F-9812-934317E35240}"/>
              </a:ext>
            </a:extLst>
          </p:cNvPr>
          <p:cNvSpPr txBox="1"/>
          <p:nvPr/>
        </p:nvSpPr>
        <p:spPr>
          <a:xfrm rot="5400000">
            <a:off x="9622651" y="4608869"/>
            <a:ext cx="861776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Multiplied by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DFB57A5-7EEA-4B92-8FBF-B75B96E00E46}"/>
              </a:ext>
            </a:extLst>
          </p:cNvPr>
          <p:cNvSpPr txBox="1"/>
          <p:nvPr/>
        </p:nvSpPr>
        <p:spPr>
          <a:xfrm>
            <a:off x="8074938" y="4610169"/>
            <a:ext cx="532142" cy="253916"/>
          </a:xfrm>
          <a:prstGeom prst="homePlat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Plus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44A52-AFBD-D6C9-3646-89B1F34DB13F}"/>
              </a:ext>
            </a:extLst>
          </p:cNvPr>
          <p:cNvSpPr txBox="1"/>
          <p:nvPr/>
        </p:nvSpPr>
        <p:spPr>
          <a:xfrm>
            <a:off x="6196664" y="2656526"/>
            <a:ext cx="88212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Total NHH customer valuation of hosepipe ban (£)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131B8-A189-35D0-E518-659FFCE64D5B}"/>
              </a:ext>
            </a:extLst>
          </p:cNvPr>
          <p:cNvSpPr txBox="1"/>
          <p:nvPr/>
        </p:nvSpPr>
        <p:spPr>
          <a:xfrm>
            <a:off x="4999609" y="2665360"/>
            <a:ext cx="93261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Change in likelihood of a NEUB with 10% change in demand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A1E694-E86C-A48D-145E-37DC26EF537C}"/>
              </a:ext>
            </a:extLst>
          </p:cNvPr>
          <p:cNvSpPr txBox="1"/>
          <p:nvPr/>
        </p:nvSpPr>
        <p:spPr>
          <a:xfrm rot="5400000">
            <a:off x="5638544" y="2987443"/>
            <a:ext cx="861776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Multiplied by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B37C3A-D4B2-0D7B-63FF-C2A09C01947E}"/>
              </a:ext>
            </a:extLst>
          </p:cNvPr>
          <p:cNvSpPr txBox="1"/>
          <p:nvPr/>
        </p:nvSpPr>
        <p:spPr>
          <a:xfrm>
            <a:off x="7178563" y="2917500"/>
            <a:ext cx="532142" cy="253916"/>
          </a:xfrm>
          <a:prstGeom prst="homePlat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Plus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55D5DB-0CAA-5D02-9879-C9CC6157901B}"/>
              </a:ext>
            </a:extLst>
          </p:cNvPr>
          <p:cNvGrpSpPr/>
          <p:nvPr/>
        </p:nvGrpSpPr>
        <p:grpSpPr>
          <a:xfrm>
            <a:off x="602911" y="4432084"/>
            <a:ext cx="2691952" cy="432001"/>
            <a:chOff x="8543629" y="720457"/>
            <a:chExt cx="2259564" cy="4320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5C31AE-CD15-4DC4-AFA6-81BA4B19FE76}"/>
                </a:ext>
              </a:extLst>
            </p:cNvPr>
            <p:cNvSpPr txBox="1"/>
            <p:nvPr/>
          </p:nvSpPr>
          <p:spPr>
            <a:xfrm>
              <a:off x="8595321" y="778500"/>
              <a:ext cx="2160219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</a:rPr>
                <a:t>All divided by the number of ML/day associated with a 10% change in demand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022FE9-B32C-D15D-B916-1895A701610F}"/>
                </a:ext>
              </a:extLst>
            </p:cNvPr>
            <p:cNvSpPr/>
            <p:nvPr/>
          </p:nvSpPr>
          <p:spPr>
            <a:xfrm>
              <a:off x="8543629" y="720457"/>
              <a:ext cx="2259564" cy="43200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graphicFrame>
        <p:nvGraphicFramePr>
          <p:cNvPr id="3" name="Table 64">
            <a:extLst>
              <a:ext uri="{FF2B5EF4-FFF2-40B4-BE49-F238E27FC236}">
                <a16:creationId xmlns:a16="http://schemas.microsoft.com/office/drawing/2014/main" id="{E71FEA49-3BAC-ADAA-141B-BC3EADCA36F2}"/>
              </a:ext>
            </a:extLst>
          </p:cNvPr>
          <p:cNvGraphicFramePr>
            <a:graphicFrameLocks noGrp="1"/>
          </p:cNvGraphicFramePr>
          <p:nvPr/>
        </p:nvGraphicFramePr>
        <p:xfrm>
          <a:off x="1080000" y="747057"/>
          <a:ext cx="10150182" cy="1315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19692">
                  <a:extLst>
                    <a:ext uri="{9D8B030D-6E8A-4147-A177-3AD203B41FA5}">
                      <a16:colId xmlns:a16="http://schemas.microsoft.com/office/drawing/2014/main" val="2232493546"/>
                    </a:ext>
                  </a:extLst>
                </a:gridCol>
                <a:gridCol w="7830490">
                  <a:extLst>
                    <a:ext uri="{9D8B030D-6E8A-4147-A177-3AD203B41FA5}">
                      <a16:colId xmlns:a16="http://schemas.microsoft.com/office/drawing/2014/main" val="55779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+mj-lt"/>
                        </a:rPr>
                        <a:t>PC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bg1"/>
                          </a:solidFill>
                        </a:rPr>
                        <a:t>Reduction in leakage, PCC and business demand</a:t>
                      </a:r>
                      <a:endParaRPr lang="en-GB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4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+mj-lt"/>
                        </a:rPr>
                        <a:t>Relevant service failures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Hosepipe bans</a:t>
                      </a:r>
                    </a:p>
                    <a:p>
                      <a:r>
                        <a:rPr lang="en-GB" sz="1400" b="0"/>
                        <a:t>Emergency drought restrictions </a:t>
                      </a:r>
                    </a:p>
                    <a:p>
                      <a:r>
                        <a:rPr lang="en-GB" sz="1400" b="0"/>
                        <a:t>Low flows in rivers nearby</a:t>
                      </a:r>
                    </a:p>
                    <a:p>
                      <a:r>
                        <a:rPr lang="en-GB" sz="1400" b="0"/>
                        <a:t>Low flows in rivers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39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1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690EAB-E267-0629-9ADB-42BBDF274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Example of a simplified model (hosepipe ban)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24AFB-DA8A-75E0-31C2-96C93BD0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779745"/>
            <a:ext cx="8734425" cy="2362200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0183FB8B-7F78-F235-4759-FDD20BD4E742}"/>
              </a:ext>
            </a:extLst>
          </p:cNvPr>
          <p:cNvSpPr/>
          <p:nvPr/>
        </p:nvSpPr>
        <p:spPr>
          <a:xfrm>
            <a:off x="1110344" y="1385594"/>
            <a:ext cx="1912776" cy="550507"/>
          </a:xfrm>
          <a:prstGeom prst="borderCallout1">
            <a:avLst>
              <a:gd name="adj1" fmla="val 108580"/>
              <a:gd name="adj2" fmla="val 50203"/>
              <a:gd name="adj3" fmla="val 244702"/>
              <a:gd name="adj4" fmla="val 9727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Data extracted from APR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F63141BC-1D45-D277-E875-2EB1C46D3A73}"/>
              </a:ext>
            </a:extLst>
          </p:cNvPr>
          <p:cNvSpPr/>
          <p:nvPr/>
        </p:nvSpPr>
        <p:spPr>
          <a:xfrm>
            <a:off x="3480319" y="1385594"/>
            <a:ext cx="1912776" cy="550507"/>
          </a:xfrm>
          <a:prstGeom prst="borderCallout1">
            <a:avLst>
              <a:gd name="adj1" fmla="val 106885"/>
              <a:gd name="adj2" fmla="val 49228"/>
              <a:gd name="adj3" fmla="val 241313"/>
              <a:gd name="adj4" fmla="val 143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Data extracted from analysis of survey results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4D5A53E8-1404-F5C6-DCF0-A65F62B4D420}"/>
              </a:ext>
            </a:extLst>
          </p:cNvPr>
          <p:cNvSpPr/>
          <p:nvPr/>
        </p:nvSpPr>
        <p:spPr>
          <a:xfrm>
            <a:off x="5850294" y="1385594"/>
            <a:ext cx="1912776" cy="550507"/>
          </a:xfrm>
          <a:prstGeom prst="borderCallout1">
            <a:avLst>
              <a:gd name="adj1" fmla="val 106885"/>
              <a:gd name="adj2" fmla="val 49228"/>
              <a:gd name="adj3" fmla="val 198940"/>
              <a:gd name="adj4" fmla="val -119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Data from company data request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1C1DB73-DDB9-4425-FC64-F496B5F81A29}"/>
              </a:ext>
            </a:extLst>
          </p:cNvPr>
          <p:cNvSpPr/>
          <p:nvPr/>
        </p:nvSpPr>
        <p:spPr>
          <a:xfrm rot="5400000">
            <a:off x="5538106" y="1235919"/>
            <a:ext cx="279139" cy="2808513"/>
          </a:xfrm>
          <a:prstGeom prst="leftBrace">
            <a:avLst>
              <a:gd name="adj1" fmla="val 8333"/>
              <a:gd name="adj2" fmla="val 52990"/>
            </a:avLst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1BB9FEDE-9C82-DDF7-F5D4-6A434B3F6770}"/>
              </a:ext>
            </a:extLst>
          </p:cNvPr>
          <p:cNvSpPr/>
          <p:nvPr/>
        </p:nvSpPr>
        <p:spPr>
          <a:xfrm>
            <a:off x="8220266" y="1377310"/>
            <a:ext cx="1912776" cy="550507"/>
          </a:xfrm>
          <a:prstGeom prst="borderCallout1">
            <a:avLst>
              <a:gd name="adj1" fmla="val 105190"/>
              <a:gd name="adj2" fmla="val 50691"/>
              <a:gd name="adj3" fmla="val 244703"/>
              <a:gd name="adj4" fmla="val 514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E58B1911-ED49-C4F1-8D60-C28DB169FF11}"/>
              </a:ext>
            </a:extLst>
          </p:cNvPr>
          <p:cNvSpPr/>
          <p:nvPr/>
        </p:nvSpPr>
        <p:spPr>
          <a:xfrm>
            <a:off x="8220269" y="1385594"/>
            <a:ext cx="1912776" cy="550507"/>
          </a:xfrm>
          <a:prstGeom prst="borderCallout1">
            <a:avLst>
              <a:gd name="adj1" fmla="val 106885"/>
              <a:gd name="adj2" fmla="val 49228"/>
              <a:gd name="adj3" fmla="val 243008"/>
              <a:gd name="adj4" fmla="val -3443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Calculated from company data request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06B9A-AA18-B8D3-1F8C-709C0AB597D7}"/>
              </a:ext>
            </a:extLst>
          </p:cNvPr>
          <p:cNvSpPr txBox="1"/>
          <p:nvPr/>
        </p:nvSpPr>
        <p:spPr>
          <a:xfrm>
            <a:off x="9796529" y="5535821"/>
            <a:ext cx="882127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 SemiBold"/>
                <a:ea typeface="+mn-ea"/>
                <a:cs typeface="+mn-cs"/>
              </a:rPr>
              <a:t>Valuation of a reduction of 1ML/day of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322AB-48FA-5E9D-4F75-17F00C41E1ED}"/>
              </a:ext>
            </a:extLst>
          </p:cNvPr>
          <p:cNvSpPr txBox="1"/>
          <p:nvPr/>
        </p:nvSpPr>
        <p:spPr>
          <a:xfrm>
            <a:off x="7297376" y="5571175"/>
            <a:ext cx="88212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Total HH customer valuation of hosepipe ban (£)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F5E11-6835-105A-753F-0791FC8B19E2}"/>
              </a:ext>
            </a:extLst>
          </p:cNvPr>
          <p:cNvSpPr txBox="1"/>
          <p:nvPr/>
        </p:nvSpPr>
        <p:spPr>
          <a:xfrm>
            <a:off x="6149316" y="5562986"/>
            <a:ext cx="932616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Change in likelihood of a TUB with 10% change in demand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4FC46-2702-1D6B-CC8B-ECB775AAE2C6}"/>
              </a:ext>
            </a:extLst>
          </p:cNvPr>
          <p:cNvSpPr txBox="1"/>
          <p:nvPr/>
        </p:nvSpPr>
        <p:spPr>
          <a:xfrm rot="5400000">
            <a:off x="6766956" y="5886151"/>
            <a:ext cx="845395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Multiplied by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57456-355D-19C8-137B-518C95BD328C}"/>
              </a:ext>
            </a:extLst>
          </p:cNvPr>
          <p:cNvSpPr txBox="1"/>
          <p:nvPr/>
        </p:nvSpPr>
        <p:spPr>
          <a:xfrm>
            <a:off x="8408477" y="5544010"/>
            <a:ext cx="1172608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prstClr val="white"/>
                </a:solidFill>
                <a:latin typeface="Krub"/>
              </a:rPr>
              <a:t>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"/>
                <a:ea typeface="+mn-ea"/>
                <a:cs typeface="+mn-cs"/>
              </a:rPr>
              <a:t>umber of ML/day associated with a 10% change in demand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84E1E-BE93-5472-2B12-BD68A3EE1D32}"/>
              </a:ext>
            </a:extLst>
          </p:cNvPr>
          <p:cNvSpPr txBox="1"/>
          <p:nvPr/>
        </p:nvSpPr>
        <p:spPr>
          <a:xfrm rot="5400000">
            <a:off x="7871292" y="5877867"/>
            <a:ext cx="845395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prstClr val="white"/>
                </a:solidFill>
                <a:latin typeface="Krub"/>
              </a:rPr>
              <a:t>Divided by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D41A93-BC15-7648-2775-CF4967ECDD1B}"/>
              </a:ext>
            </a:extLst>
          </p:cNvPr>
          <p:cNvSpPr txBox="1"/>
          <p:nvPr/>
        </p:nvSpPr>
        <p:spPr>
          <a:xfrm rot="5400000">
            <a:off x="9266109" y="5858986"/>
            <a:ext cx="845395" cy="215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prstClr val="white"/>
                </a:solidFill>
                <a:latin typeface="Krub"/>
              </a:rPr>
              <a:t>Equals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700728-4BED-0803-D87A-033BD52737E5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615624" y="5141945"/>
            <a:ext cx="910726" cy="42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96156A-95A4-D773-E41A-5ED8F2968546}"/>
              </a:ext>
            </a:extLst>
          </p:cNvPr>
          <p:cNvCxnSpPr>
            <a:cxnSpLocks/>
          </p:cNvCxnSpPr>
          <p:nvPr/>
        </p:nvCxnSpPr>
        <p:spPr>
          <a:xfrm flipV="1">
            <a:off x="7766641" y="5146039"/>
            <a:ext cx="566215" cy="409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255D89-78C2-5219-BB4D-D6BD11ED7948}"/>
              </a:ext>
            </a:extLst>
          </p:cNvPr>
          <p:cNvCxnSpPr>
            <a:cxnSpLocks/>
          </p:cNvCxnSpPr>
          <p:nvPr/>
        </p:nvCxnSpPr>
        <p:spPr>
          <a:xfrm flipV="1">
            <a:off x="8952731" y="5141898"/>
            <a:ext cx="223923" cy="406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14CC7D-46EA-9F5F-4E9E-A0C13EAE6F6D}"/>
              </a:ext>
            </a:extLst>
          </p:cNvPr>
          <p:cNvCxnSpPr>
            <a:cxnSpLocks/>
          </p:cNvCxnSpPr>
          <p:nvPr/>
        </p:nvCxnSpPr>
        <p:spPr>
          <a:xfrm flipV="1">
            <a:off x="10171194" y="5155456"/>
            <a:ext cx="0" cy="380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6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EF328B-EBE3-D9D2-E528-A1DC68B86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Data issues</a:t>
            </a: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75A6879-B696-5663-C257-F3D13A97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31" y="841204"/>
            <a:ext cx="9973338" cy="54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3FDB7A-2182-EA08-62C9-7268D6F0A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999" y="252000"/>
            <a:ext cx="112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Potential model options with pros/cons for discussion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75E969-C968-C9D4-E732-3690FD939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98259"/>
              </p:ext>
            </p:extLst>
          </p:nvPr>
        </p:nvGraphicFramePr>
        <p:xfrm>
          <a:off x="674076" y="810846"/>
          <a:ext cx="11187510" cy="5461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242">
                  <a:extLst>
                    <a:ext uri="{9D8B030D-6E8A-4147-A177-3AD203B41FA5}">
                      <a16:colId xmlns:a16="http://schemas.microsoft.com/office/drawing/2014/main" val="3682763266"/>
                    </a:ext>
                  </a:extLst>
                </a:gridCol>
                <a:gridCol w="2728613">
                  <a:extLst>
                    <a:ext uri="{9D8B030D-6E8A-4147-A177-3AD203B41FA5}">
                      <a16:colId xmlns:a16="http://schemas.microsoft.com/office/drawing/2014/main" val="1373075200"/>
                    </a:ext>
                  </a:extLst>
                </a:gridCol>
                <a:gridCol w="2421212">
                  <a:extLst>
                    <a:ext uri="{9D8B030D-6E8A-4147-A177-3AD203B41FA5}">
                      <a16:colId xmlns:a16="http://schemas.microsoft.com/office/drawing/2014/main" val="4052822782"/>
                    </a:ext>
                  </a:extLst>
                </a:gridCol>
                <a:gridCol w="2631573">
                  <a:extLst>
                    <a:ext uri="{9D8B030D-6E8A-4147-A177-3AD203B41FA5}">
                      <a16:colId xmlns:a16="http://schemas.microsoft.com/office/drawing/2014/main" val="949369623"/>
                    </a:ext>
                  </a:extLst>
                </a:gridCol>
                <a:gridCol w="2460870">
                  <a:extLst>
                    <a:ext uri="{9D8B030D-6E8A-4147-A177-3AD203B41FA5}">
                      <a16:colId xmlns:a16="http://schemas.microsoft.com/office/drawing/2014/main" val="1815640402"/>
                    </a:ext>
                  </a:extLst>
                </a:gridCol>
              </a:tblGrid>
              <a:tr h="24823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Median value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National average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Regional average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Assessed rate (top down)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2831577"/>
                  </a:ext>
                </a:extLst>
              </a:tr>
              <a:tr h="125110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Krub SemiBold"/>
                        </a:rPr>
                        <a:t>Description</a:t>
                      </a:r>
                      <a:endParaRPr lang="en-GB" sz="1400">
                        <a:effectLst/>
                        <a:latin typeface="Krub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Take the median probability from the available data to generate a valuation for companies with gaps.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Generate a weighted average (national average) from available probability data and apply to all companies with gaps.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Using regional planning areas, generate a weighted average (regional average) from available probability data and apply to all companies in each region with gaps.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Apportion maximum RoRE % to be applied to demand PCs. Use all available relevant data to centrally assess rates on a consistent basis across companies.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2247404"/>
                  </a:ext>
                </a:extLst>
              </a:tr>
              <a:tr h="105251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Krub SemiBold"/>
                        </a:rPr>
                        <a:t>Pros</a:t>
                      </a:r>
                      <a:endParaRPr lang="en-GB" sz="1400">
                        <a:effectLst/>
                        <a:latin typeface="Krub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Simplest option.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Relatively simple and allows for separate English and Welsh averages.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May generate “fairer” valuations for companies with data gaps as neighbouring companies may face more similar probabilities.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Allows for consistency across other ODIs. Allows for wider contextual input. Less onerous for companies in terms of data (re)validation.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8601375"/>
                  </a:ext>
                </a:extLst>
              </a:tr>
              <a:tr h="125110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Krub SemiBold"/>
                        </a:rPr>
                        <a:t>Cons</a:t>
                      </a:r>
                      <a:endParaRPr lang="en-GB" sz="1400">
                        <a:effectLst/>
                        <a:latin typeface="Krub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Issue of equitability – a company with a similar profile that has generated probabilities may end up with a very different ODI rate to one with the assessed rate.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Issue of equitability – a company with a similar profile that has generated probabilities may end up with a very different ODI rate to one with the assessed rate.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Regions don’t divide companies neatly (some companies cross regional boundaries). No specific Welsh region. Less available data to generate averages, which may cause distortions.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Would need to be applied across all companies (not just “gap” companies) to be applied fairly.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5433525"/>
                  </a:ext>
                </a:extLst>
              </a:tr>
              <a:tr h="165820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Krub SemiBold"/>
                        </a:rPr>
                        <a:t>Notes</a:t>
                      </a:r>
                      <a:endParaRPr lang="en-GB" sz="1400">
                        <a:effectLst/>
                        <a:latin typeface="Krub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Option to use company specific customer valuations so all affected companies would have bespoke ODI rates. </a:t>
                      </a:r>
                      <a:endParaRPr lang="en-GB" sz="140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Alternatively, we could use national average customer valuations for affected companies. 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Could be applied across England and Wales or separately for each. </a:t>
                      </a:r>
                      <a:endParaRPr lang="en-GB" sz="140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Two options (as with the median value option) for the use of customer valuation data for bespoke or national rates.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Regional customer valuations could be generated, but are not currently available.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</a:rPr>
                        <a:t>Welcome views from stakeholders as to relevant data that should be included.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0542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83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CE8A3-A7F7-4752-BA6B-1201F6B3D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Breakout group</a:t>
            </a:r>
          </a:p>
          <a:p>
            <a:r>
              <a:rPr lang="en-GB"/>
              <a:t>Feedback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05166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70708-D00B-7314-8D58-3C50292A6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47722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47C28-4EC6-1343-99C0-930337EF5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Asset health</a:t>
            </a:r>
          </a:p>
        </p:txBody>
      </p:sp>
    </p:spTree>
    <p:extLst>
      <p:ext uri="{BB962C8B-B14F-4D97-AF65-F5344CB8AC3E}">
        <p14:creationId xmlns:p14="http://schemas.microsoft.com/office/powerpoint/2010/main" val="84963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277E6-6679-CAAD-B204-1F8F8B312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623961E-4ED7-8DD2-B9EF-0DD3A7D9D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55230"/>
              </p:ext>
            </p:extLst>
          </p:nvPr>
        </p:nvGraphicFramePr>
        <p:xfrm>
          <a:off x="960000" y="757865"/>
          <a:ext cx="1008382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431">
                  <a:extLst>
                    <a:ext uri="{9D8B030D-6E8A-4147-A177-3AD203B41FA5}">
                      <a16:colId xmlns:a16="http://schemas.microsoft.com/office/drawing/2014/main" val="527058667"/>
                    </a:ext>
                  </a:extLst>
                </a:gridCol>
                <a:gridCol w="4492101">
                  <a:extLst>
                    <a:ext uri="{9D8B030D-6E8A-4147-A177-3AD203B41FA5}">
                      <a16:colId xmlns:a16="http://schemas.microsoft.com/office/drawing/2014/main" val="1219535062"/>
                    </a:ext>
                  </a:extLst>
                </a:gridCol>
                <a:gridCol w="1793289">
                  <a:extLst>
                    <a:ext uri="{9D8B030D-6E8A-4147-A177-3AD203B41FA5}">
                      <a16:colId xmlns:a16="http://schemas.microsoft.com/office/drawing/2014/main" val="2000860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3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Introduction and 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Jenny Humble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6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Recap on research approach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Simon Compton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5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Demand Update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Graham Knowles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7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967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Asset Health Update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Jonny Baldry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69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Next steps and AOB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Jenny Humble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521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47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Recap and Introduction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sz="quarter" idx="4294967295"/>
          </p:nvPr>
        </p:nvSpPr>
        <p:spPr>
          <a:xfrm>
            <a:off x="1080001" y="900113"/>
            <a:ext cx="10832366" cy="17927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400">
                <a:solidFill>
                  <a:schemeClr val="bg1"/>
                </a:solidFill>
              </a:rPr>
              <a:t>In the last OWG meeting we presented some initial thoughts on deriving marginal benefit values for the asset health PCs through the inferred benefits approach.</a:t>
            </a:r>
          </a:p>
          <a:p>
            <a:pPr marL="0" indent="0">
              <a:buNone/>
            </a:pPr>
            <a:r>
              <a:rPr lang="en-GB" sz="1400">
                <a:solidFill>
                  <a:schemeClr val="bg1"/>
                </a:solidFill>
              </a:rPr>
              <a:t>We invited feedback on our approach and the feasibility of receiving data to enable us to map asset health valuations to customer-facing PC valuations.</a:t>
            </a:r>
          </a:p>
          <a:p>
            <a:pPr marL="0" indent="0">
              <a:buNone/>
            </a:pPr>
            <a:endParaRPr lang="en-GB" sz="1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400">
                <a:solidFill>
                  <a:schemeClr val="bg1"/>
                </a:solidFill>
              </a:rPr>
              <a:t>Based on this feedback and further thinking we have observed that, while the inferred benefits approach is possible, it comes with risks attached when applying across the sector.</a:t>
            </a:r>
            <a:endParaRPr lang="en-GB" sz="13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B7DA2-141C-5206-D16F-CC5D67447284}"/>
              </a:ext>
            </a:extLst>
          </p:cNvPr>
          <p:cNvSpPr txBox="1"/>
          <p:nvPr/>
        </p:nvSpPr>
        <p:spPr>
          <a:xfrm>
            <a:off x="1080000" y="5073755"/>
            <a:ext cx="1083236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chemeClr val="bg2"/>
                </a:solidFill>
                <a:latin typeface="+mj-lt"/>
              </a:rPr>
              <a:t>Given these risks, we are minded to use a top-down approach to derive rates for asset health PCs. </a:t>
            </a:r>
          </a:p>
          <a:p>
            <a:endParaRPr lang="en-GB" sz="1400">
              <a:solidFill>
                <a:schemeClr val="bg2"/>
              </a:solidFill>
              <a:latin typeface="+mj-lt"/>
            </a:endParaRPr>
          </a:p>
          <a:p>
            <a:r>
              <a:rPr lang="en-GB" sz="1400">
                <a:solidFill>
                  <a:schemeClr val="bg1"/>
                </a:solidFill>
              </a:rPr>
              <a:t>We want to use this session to test this proposal and to check that there are no other options that we should consider.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A7E447-696B-A4AE-3CB3-ACFC30E651B6}"/>
              </a:ext>
            </a:extLst>
          </p:cNvPr>
          <p:cNvGraphicFramePr>
            <a:graphicFrameLocks noGrp="1"/>
          </p:cNvGraphicFramePr>
          <p:nvPr/>
        </p:nvGraphicFramePr>
        <p:xfrm>
          <a:off x="1080000" y="2768368"/>
          <a:ext cx="10832366" cy="196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2366">
                  <a:extLst>
                    <a:ext uri="{9D8B030D-6E8A-4147-A177-3AD203B41FA5}">
                      <a16:colId xmlns:a16="http://schemas.microsoft.com/office/drawing/2014/main" val="4272922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Inferred benefits approach 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91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Consistency of approaches to deriving relationships between asset health measures and customer-facing PC measures across companies – there is a risk that values vary significantly between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121489"/>
                  </a:ext>
                </a:extLst>
              </a:tr>
              <a:tr h="3128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Data burden and timeline 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5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Dependencies on customer-facing PCs: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The aim of the inferred benefits approach is to reflect customer valuations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There is a risk of some customer-facing PC marginal benefit valuations being derived from top-down approaches (e.g. demand valuation)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Asset health PCs would no longer link to customer 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9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1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List of options to derive rates for asset health PCs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478D03-A1A7-029A-A173-332312347F24}"/>
              </a:ext>
            </a:extLst>
          </p:cNvPr>
          <p:cNvSpPr/>
          <p:nvPr/>
        </p:nvSpPr>
        <p:spPr>
          <a:xfrm>
            <a:off x="4504184" y="929860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Inferred benefits (full mapping)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796CC5F-6E2A-2D9F-BA1C-9D2FEAF87F45}"/>
              </a:ext>
            </a:extLst>
          </p:cNvPr>
          <p:cNvSpPr/>
          <p:nvPr/>
        </p:nvSpPr>
        <p:spPr>
          <a:xfrm>
            <a:off x="4504184" y="1853711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Inferred benefits (partial mapping)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E0C3EB-8780-FBE6-0C8B-31627FAAA452}"/>
              </a:ext>
            </a:extLst>
          </p:cNvPr>
          <p:cNvSpPr/>
          <p:nvPr/>
        </p:nvSpPr>
        <p:spPr>
          <a:xfrm>
            <a:off x="4504184" y="3701413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Top-down approach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5E152D-29A3-073D-08EC-547CF096E51F}"/>
              </a:ext>
            </a:extLst>
          </p:cNvPr>
          <p:cNvSpPr/>
          <p:nvPr/>
        </p:nvSpPr>
        <p:spPr>
          <a:xfrm>
            <a:off x="4504184" y="2777562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Re-use PR19 rates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5C02B44-6AB3-C754-42A7-2A5DE99DB464}"/>
              </a:ext>
            </a:extLst>
          </p:cNvPr>
          <p:cNvSpPr/>
          <p:nvPr/>
        </p:nvSpPr>
        <p:spPr>
          <a:xfrm>
            <a:off x="4504184" y="4630027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Other options?</a:t>
            </a:r>
          </a:p>
        </p:txBody>
      </p:sp>
    </p:spTree>
    <p:extLst>
      <p:ext uri="{BB962C8B-B14F-4D97-AF65-F5344CB8AC3E}">
        <p14:creationId xmlns:p14="http://schemas.microsoft.com/office/powerpoint/2010/main" val="2401698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Inferred benefits approach – full mapping – data requirements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1596B50-11E3-3085-B49A-C75BC7231D16}"/>
              </a:ext>
            </a:extLst>
          </p:cNvPr>
          <p:cNvGraphicFramePr>
            <a:graphicFrameLocks noGrp="1"/>
          </p:cNvGraphicFramePr>
          <p:nvPr/>
        </p:nvGraphicFramePr>
        <p:xfrm>
          <a:off x="1080000" y="772110"/>
          <a:ext cx="10958202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00">
                  <a:extLst>
                    <a:ext uri="{9D8B030D-6E8A-4147-A177-3AD203B41FA5}">
                      <a16:colId xmlns:a16="http://schemas.microsoft.com/office/drawing/2014/main" val="3504671187"/>
                    </a:ext>
                  </a:extLst>
                </a:gridCol>
                <a:gridCol w="2690658">
                  <a:extLst>
                    <a:ext uri="{9D8B030D-6E8A-4147-A177-3AD203B41FA5}">
                      <a16:colId xmlns:a16="http://schemas.microsoft.com/office/drawing/2014/main" val="3029483979"/>
                    </a:ext>
                  </a:extLst>
                </a:gridCol>
                <a:gridCol w="5024670">
                  <a:extLst>
                    <a:ext uri="{9D8B030D-6E8A-4147-A177-3AD203B41FA5}">
                      <a16:colId xmlns:a16="http://schemas.microsoft.com/office/drawing/2014/main" val="970973638"/>
                    </a:ext>
                  </a:extLst>
                </a:gridCol>
                <a:gridCol w="1468074">
                  <a:extLst>
                    <a:ext uri="{9D8B030D-6E8A-4147-A177-3AD203B41FA5}">
                      <a16:colId xmlns:a16="http://schemas.microsoft.com/office/drawing/2014/main" val="1670195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Asset health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Links to other PCs/valuations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Data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Data request?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8006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/>
                        <a:t>Unplanned outages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Peak week production capacity (</a:t>
                      </a:r>
                      <a:r>
                        <a:rPr lang="en-GB" sz="1100" err="1"/>
                        <a:t>Ml</a:t>
                      </a:r>
                      <a:r>
                        <a:rPr lang="en-GB" sz="1100"/>
                        <a:t>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68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Water supply interruptions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WSIs caused by an unplanned outage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7127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/>
                        <a:t>Mains repairs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Water supply interruptions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WSIs caused by a mains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91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Leakage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Volume of leakage caused by mains bursts (</a:t>
                      </a:r>
                      <a:r>
                        <a:rPr lang="en-GB" sz="1100" err="1"/>
                        <a:t>Ml</a:t>
                      </a:r>
                      <a:r>
                        <a:rPr lang="en-GB" sz="1100"/>
                        <a:t>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547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Discolouration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customers experiencing discolouration caused by mains burst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970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Low water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customers experiencing low pressure caused by mains burst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2195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/>
                        <a:t>Sewer collapses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Internal sewer 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ISF incidents caused by a sewer collapse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915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External sewer 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Number of ESF incidents caused by a sewer collapse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510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Total pollution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cat 1-3 pollution incidents caused by a sewer collapse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901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Serious pollution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cat 1-2 pollution incidents caused by a sewer collapse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85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/>
                        <a:t>Double 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Per link to PC 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of asset health failures in future year(s) caused by past asset health failures (e.g. 1 sewer collapse in year 1 leads to 2 sewer collapses in year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13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Per link to PC 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Proportion of PC incidents caused by asset health failure event (e.g. proportion of WSIs caused by mains repairs)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3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Inferred benefits approach – data requirements – risks explained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5325B-CF69-5942-9B97-1CF808EDFFE2}"/>
              </a:ext>
            </a:extLst>
          </p:cNvPr>
          <p:cNvSpPr txBox="1"/>
          <p:nvPr/>
        </p:nvSpPr>
        <p:spPr>
          <a:xfrm>
            <a:off x="1080000" y="771787"/>
            <a:ext cx="10765255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We have identified several risks related to issuing a data request:</a:t>
            </a:r>
          </a:p>
          <a:p>
            <a:endParaRPr lang="en-GB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2"/>
                </a:solidFill>
                <a:latin typeface="+mj-lt"/>
              </a:rPr>
              <a:t>Companies may measure these relationships in different ways, or not have any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This may lead to a wide range of values for these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Requiring a consistent method of measurement may be difficult and time-consuming for companies to implement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There is a timeline risk of checking and processing data</a:t>
            </a:r>
            <a:br>
              <a:rPr lang="en-GB" sz="1600">
                <a:solidFill>
                  <a:schemeClr val="bg1"/>
                </a:solidFill>
              </a:rPr>
            </a:br>
            <a:endParaRPr lang="en-GB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2"/>
                </a:solidFill>
                <a:latin typeface="+mj-lt"/>
              </a:rPr>
              <a:t>Some relationships are much harder to measure than others </a:t>
            </a:r>
            <a:r>
              <a:rPr lang="en-GB" sz="1600">
                <a:solidFill>
                  <a:schemeClr val="bg1"/>
                </a:solidFill>
              </a:rPr>
              <a:t>e.g. volume of leakage caused by mains bursts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This amplifies the risk above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2"/>
                </a:solidFill>
                <a:latin typeface="+mj-lt"/>
              </a:rPr>
              <a:t>The size of the data request may be difficult to deliver in the timeframe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There is a timeline risk of receiving the data on time to achieve the May deadline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There is a risk of compromising on quality when measuring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4AD62-6FBF-032E-3C25-E98E83D778CF}"/>
              </a:ext>
            </a:extLst>
          </p:cNvPr>
          <p:cNvSpPr txBox="1"/>
          <p:nvPr/>
        </p:nvSpPr>
        <p:spPr>
          <a:xfrm>
            <a:off x="1080000" y="4538443"/>
            <a:ext cx="10882701" cy="141577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>
                <a:solidFill>
                  <a:schemeClr val="bg2"/>
                </a:solidFill>
                <a:latin typeface="+mj-lt"/>
              </a:rPr>
              <a:t>Alternative mapping approach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sz="1400">
                <a:solidFill>
                  <a:schemeClr val="bg1"/>
                </a:solidFill>
              </a:rPr>
              <a:t>We have considered a “partial mapping” approach where we reduce the number of links to customer-facing PCs.</a:t>
            </a:r>
          </a:p>
          <a:p>
            <a:endParaRPr lang="en-GB" sz="1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This would reduce the amount of data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But it would undervalue the effect asset health failure has on customers</a:t>
            </a:r>
          </a:p>
        </p:txBody>
      </p:sp>
    </p:spTree>
    <p:extLst>
      <p:ext uri="{BB962C8B-B14F-4D97-AF65-F5344CB8AC3E}">
        <p14:creationId xmlns:p14="http://schemas.microsoft.com/office/powerpoint/2010/main" val="197227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136AE2-7E35-D16C-4BE0-C6A1AD9484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0000" y="3106304"/>
            <a:ext cx="10439997" cy="2992492"/>
          </a:xfrm>
        </p:spPr>
        <p:txBody>
          <a:bodyPr/>
          <a:lstStyle/>
          <a:p>
            <a:r>
              <a:rPr lang="en-GB"/>
              <a:t>The inferred benefits approach </a:t>
            </a:r>
            <a:r>
              <a:rPr lang="en-GB">
                <a:solidFill>
                  <a:schemeClr val="bg2"/>
                </a:solidFill>
                <a:latin typeface="+mj-lt"/>
              </a:rPr>
              <a:t>relies on mapping the valuations from customer-facing PCs </a:t>
            </a:r>
            <a:r>
              <a:rPr lang="en-GB"/>
              <a:t>to get a value that reflects customer valuations for asset health measures.</a:t>
            </a:r>
          </a:p>
          <a:p>
            <a:endParaRPr lang="en-GB"/>
          </a:p>
          <a:p>
            <a:r>
              <a:rPr lang="en-GB"/>
              <a:t>This approach requires these underlying customer-facing PCs to reflect the </a:t>
            </a:r>
            <a:r>
              <a:rPr lang="en-GB">
                <a:solidFill>
                  <a:schemeClr val="bg2"/>
                </a:solidFill>
                <a:latin typeface="+mj-lt"/>
              </a:rPr>
              <a:t>customer valuations from the collaborative customer research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As we have seen with the demand valuations, there is a risk that some customer-facing PC marginal benefit valuations may not directly reflect customer valuations from the research.</a:t>
            </a:r>
          </a:p>
          <a:p>
            <a:endParaRPr lang="en-GB"/>
          </a:p>
          <a:p>
            <a:r>
              <a:rPr lang="en-GB"/>
              <a:t>If the marginal benefit valuations of the customer-facing PCs are derived from, e.g. a top-down approach, instead of being mapped to the customer valuations, the inferred benefits approach will no longer reflect customer valuations to the same extent.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DF7AA-C5F3-154E-59E4-B9B116AB1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Inferred benefits approach – dependency on other PCs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C9572-7321-3E9B-D75D-B653765781B5}"/>
              </a:ext>
            </a:extLst>
          </p:cNvPr>
          <p:cNvSpPr/>
          <p:nvPr/>
        </p:nvSpPr>
        <p:spPr>
          <a:xfrm>
            <a:off x="1809843" y="1031086"/>
            <a:ext cx="1577130" cy="172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+mj-lt"/>
              </a:rPr>
              <a:t>Customer valuations </a:t>
            </a:r>
            <a:r>
              <a:rPr lang="en-GB"/>
              <a:t>from collaborative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FA011-3B39-50BE-BF01-341691AF3F3B}"/>
              </a:ext>
            </a:extLst>
          </p:cNvPr>
          <p:cNvSpPr/>
          <p:nvPr/>
        </p:nvSpPr>
        <p:spPr>
          <a:xfrm>
            <a:off x="4982280" y="1031086"/>
            <a:ext cx="1577130" cy="172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+mj-lt"/>
              </a:rPr>
              <a:t>Customer-facing PC </a:t>
            </a:r>
            <a:r>
              <a:rPr lang="en-GB"/>
              <a:t>marginal benefit valuations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900F2D3-9D3C-41F9-033D-36EB6397C11E}"/>
              </a:ext>
            </a:extLst>
          </p:cNvPr>
          <p:cNvSpPr/>
          <p:nvPr/>
        </p:nvSpPr>
        <p:spPr>
          <a:xfrm>
            <a:off x="6627222" y="1387236"/>
            <a:ext cx="1459684" cy="101582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bg1"/>
                </a:solidFill>
              </a:rPr>
              <a:t>Inferred benefits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B2659C8-DDCA-20E4-08BE-26D9157940A0}"/>
              </a:ext>
            </a:extLst>
          </p:cNvPr>
          <p:cNvSpPr/>
          <p:nvPr/>
        </p:nvSpPr>
        <p:spPr>
          <a:xfrm>
            <a:off x="3454784" y="1387237"/>
            <a:ext cx="1459684" cy="101582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bg1"/>
                </a:solidFill>
              </a:rPr>
              <a:t>Mapping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47621-D56B-A5B0-3AEE-276E03358AB0}"/>
              </a:ext>
            </a:extLst>
          </p:cNvPr>
          <p:cNvSpPr/>
          <p:nvPr/>
        </p:nvSpPr>
        <p:spPr>
          <a:xfrm>
            <a:off x="8154717" y="1031086"/>
            <a:ext cx="1577130" cy="172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+mj-lt"/>
              </a:rPr>
              <a:t>Asset health PC</a:t>
            </a:r>
            <a:r>
              <a:rPr lang="en-GB"/>
              <a:t> marginal benefit valuations</a:t>
            </a:r>
          </a:p>
        </p:txBody>
      </p:sp>
    </p:spTree>
    <p:extLst>
      <p:ext uri="{BB962C8B-B14F-4D97-AF65-F5344CB8AC3E}">
        <p14:creationId xmlns:p14="http://schemas.microsoft.com/office/powerpoint/2010/main" val="148130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236825-59A9-7151-F604-A3E249AE2A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An alternative approach is to re-use the rates from PR19 for asset health PCs. These would be recalibrated to reflect new RCV.</a:t>
            </a:r>
          </a:p>
          <a:p>
            <a:endParaRPr lang="en-GB"/>
          </a:p>
          <a:p>
            <a:r>
              <a:rPr lang="en-GB"/>
              <a:t>Companies undertook many different approaches to deriving ODI rates for asset health PCs in PR19. This led to a large range of rates.</a:t>
            </a:r>
          </a:p>
          <a:p>
            <a:endParaRPr lang="en-GB"/>
          </a:p>
          <a:p>
            <a:r>
              <a:rPr lang="en-GB"/>
              <a:t>The overarching approach for PR24 is to be consistent with setting ODI rates. </a:t>
            </a:r>
            <a:r>
              <a:rPr lang="en-GB">
                <a:solidFill>
                  <a:schemeClr val="bg2"/>
                </a:solidFill>
                <a:latin typeface="+mj-lt"/>
              </a:rPr>
              <a:t>PR19 rates were not developed on a consistent basis</a:t>
            </a:r>
            <a:r>
              <a:rPr lang="en-GB"/>
              <a:t>. </a:t>
            </a:r>
          </a:p>
          <a:p>
            <a:endParaRPr lang="en-GB"/>
          </a:p>
          <a:p>
            <a:r>
              <a:rPr lang="en-GB"/>
              <a:t>PR19 rates may still be used as one input to inform setting PR24 rates. 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DD695-82DE-E206-CD5C-09536FD5D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Alternative approach – re-use PR19 rates</a:t>
            </a:r>
          </a:p>
        </p:txBody>
      </p:sp>
    </p:spTree>
    <p:extLst>
      <p:ext uri="{BB962C8B-B14F-4D97-AF65-F5344CB8AC3E}">
        <p14:creationId xmlns:p14="http://schemas.microsoft.com/office/powerpoint/2010/main" val="365658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6B764-1406-F420-2599-BFB737C6B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Alternative approach – top-down proportion of </a:t>
            </a:r>
            <a:r>
              <a:rPr lang="en-GB" err="1"/>
              <a:t>RoRE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CD453-B792-F5D8-E9E0-ED1987C7CD62}"/>
              </a:ext>
            </a:extLst>
          </p:cNvPr>
          <p:cNvSpPr txBox="1"/>
          <p:nvPr/>
        </p:nvSpPr>
        <p:spPr>
          <a:xfrm>
            <a:off x="1080000" y="780176"/>
            <a:ext cx="108407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As stated in the final methodology for PR24, one option for deriving ODI rates is through a top-down approach.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DFEA6-5176-E10B-ED84-7DDF67F6DCD4}"/>
              </a:ext>
            </a:extLst>
          </p:cNvPr>
          <p:cNvSpPr txBox="1"/>
          <p:nvPr/>
        </p:nvSpPr>
        <p:spPr>
          <a:xfrm>
            <a:off x="1080000" y="2093767"/>
            <a:ext cx="10840756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There are many ways this can be done. Some components/methods include:</a:t>
            </a:r>
          </a:p>
          <a:p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Use historical rates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Bound by natural limits of performance improvement (zero incidents)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Probability estimates for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</a:rPr>
              <a:t>Use conceptual mapping to link to importance of customer-facing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2229A-09A1-28FB-3E38-6F8FAC47073E}"/>
              </a:ext>
            </a:extLst>
          </p:cNvPr>
          <p:cNvSpPr txBox="1"/>
          <p:nvPr/>
        </p:nvSpPr>
        <p:spPr>
          <a:xfrm>
            <a:off x="1884898" y="1256538"/>
            <a:ext cx="9413271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Assign a maximum </a:t>
            </a:r>
            <a:r>
              <a:rPr lang="en-GB" sz="1600" err="1">
                <a:solidFill>
                  <a:schemeClr val="bg1"/>
                </a:solidFill>
              </a:rPr>
              <a:t>RoRE</a:t>
            </a:r>
            <a:r>
              <a:rPr lang="en-GB" sz="1600">
                <a:solidFill>
                  <a:schemeClr val="bg1"/>
                </a:solidFill>
              </a:rPr>
              <a:t> % to these PCs based on their relative importance to other PCs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C5836-4B76-8C69-C716-E98E30CFC05B}"/>
              </a:ext>
            </a:extLst>
          </p:cNvPr>
          <p:cNvSpPr txBox="1"/>
          <p:nvPr/>
        </p:nvSpPr>
        <p:spPr>
          <a:xfrm>
            <a:off x="1884897" y="1605731"/>
            <a:ext cx="9413271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Calculate a marginal ODI rate for each PC that would add up to this </a:t>
            </a:r>
            <a:r>
              <a:rPr lang="en-GB" sz="1600" err="1">
                <a:solidFill>
                  <a:schemeClr val="bg1"/>
                </a:solidFill>
              </a:rPr>
              <a:t>RoRE</a:t>
            </a:r>
            <a:r>
              <a:rPr lang="en-GB" sz="1600">
                <a:solidFill>
                  <a:schemeClr val="bg1"/>
                </a:solidFill>
              </a:rPr>
              <a:t> allocation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E0AD2-3904-264B-6B25-97AE2EBC3ACC}"/>
              </a:ext>
            </a:extLst>
          </p:cNvPr>
          <p:cNvSpPr txBox="1"/>
          <p:nvPr/>
        </p:nvSpPr>
        <p:spPr>
          <a:xfrm>
            <a:off x="1080000" y="1256537"/>
            <a:ext cx="72636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2F768-117A-6890-4960-9C16C3A2E832}"/>
              </a:ext>
            </a:extLst>
          </p:cNvPr>
          <p:cNvSpPr txBox="1"/>
          <p:nvPr/>
        </p:nvSpPr>
        <p:spPr>
          <a:xfrm>
            <a:off x="1080000" y="1602679"/>
            <a:ext cx="72636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9DC7FA1-A525-E0C8-48B1-4E21F0722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23173"/>
              </p:ext>
            </p:extLst>
          </p:nvPr>
        </p:nvGraphicFramePr>
        <p:xfrm>
          <a:off x="1080000" y="3973605"/>
          <a:ext cx="1084075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378">
                  <a:extLst>
                    <a:ext uri="{9D8B030D-6E8A-4147-A177-3AD203B41FA5}">
                      <a16:colId xmlns:a16="http://schemas.microsoft.com/office/drawing/2014/main" val="881611412"/>
                    </a:ext>
                  </a:extLst>
                </a:gridCol>
                <a:gridCol w="5420378">
                  <a:extLst>
                    <a:ext uri="{9D8B030D-6E8A-4147-A177-3AD203B41FA5}">
                      <a16:colId xmlns:a16="http://schemas.microsoft.com/office/drawing/2014/main" val="203025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Consistent approach for all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More arbitrary valuation – not directly linked to customer 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21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Avoids data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2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Simple methodology – transparency of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6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6B764-1406-F420-2599-BFB737C6B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Other approaches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D632E-6C3B-C411-ABD8-05B531EF332F}"/>
              </a:ext>
            </a:extLst>
          </p:cNvPr>
          <p:cNvSpPr txBox="1"/>
          <p:nvPr/>
        </p:nvSpPr>
        <p:spPr>
          <a:xfrm>
            <a:off x="1080000" y="880844"/>
            <a:ext cx="1076525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We invite any thoughts on other approaches that we should consider as an alternative to a top-down approach.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Any approach would need to be applied consistently across all companies and would need to fit into suitable timeframes.  </a:t>
            </a:r>
          </a:p>
        </p:txBody>
      </p:sp>
    </p:spTree>
    <p:extLst>
      <p:ext uri="{BB962C8B-B14F-4D97-AF65-F5344CB8AC3E}">
        <p14:creationId xmlns:p14="http://schemas.microsoft.com/office/powerpoint/2010/main" val="58802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List of options to derive rates for asset health PCs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478D03-A1A7-029A-A173-332312347F24}"/>
              </a:ext>
            </a:extLst>
          </p:cNvPr>
          <p:cNvSpPr/>
          <p:nvPr/>
        </p:nvSpPr>
        <p:spPr>
          <a:xfrm>
            <a:off x="1083271" y="1028417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Inferred benefits (full mapping)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796CC5F-6E2A-2D9F-BA1C-9D2FEAF87F45}"/>
              </a:ext>
            </a:extLst>
          </p:cNvPr>
          <p:cNvSpPr/>
          <p:nvPr/>
        </p:nvSpPr>
        <p:spPr>
          <a:xfrm>
            <a:off x="1083271" y="1952268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Inferred benefits (partial mapping)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E0C3EB-8780-FBE6-0C8B-31627FAAA452}"/>
              </a:ext>
            </a:extLst>
          </p:cNvPr>
          <p:cNvSpPr/>
          <p:nvPr/>
        </p:nvSpPr>
        <p:spPr>
          <a:xfrm>
            <a:off x="1083271" y="3799970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Top-down approach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5E152D-29A3-073D-08EC-547CF096E51F}"/>
              </a:ext>
            </a:extLst>
          </p:cNvPr>
          <p:cNvSpPr/>
          <p:nvPr/>
        </p:nvSpPr>
        <p:spPr>
          <a:xfrm>
            <a:off x="1083271" y="2876119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Re-use PR19 rates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5C02B44-6AB3-C754-42A7-2A5DE99DB464}"/>
              </a:ext>
            </a:extLst>
          </p:cNvPr>
          <p:cNvSpPr/>
          <p:nvPr/>
        </p:nvSpPr>
        <p:spPr>
          <a:xfrm>
            <a:off x="1080000" y="4723821"/>
            <a:ext cx="3190174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Other options?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EE3462-2853-7D71-4ECD-0FC4CFAC32F1}"/>
              </a:ext>
            </a:extLst>
          </p:cNvPr>
          <p:cNvSpPr/>
          <p:nvPr/>
        </p:nvSpPr>
        <p:spPr>
          <a:xfrm>
            <a:off x="4270173" y="1028417"/>
            <a:ext cx="7315021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ysClr val="windowText" lastClr="000000"/>
                </a:solidFill>
              </a:rPr>
              <a:t>Issue full data request for links between asset health PCs and customer-facing PCs</a:t>
            </a:r>
          </a:p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ysClr val="windowText" lastClr="000000"/>
                </a:solidFill>
              </a:rPr>
              <a:t>Large data burden and risk of inconsistent approaches</a:t>
            </a:r>
          </a:p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ysClr val="windowText" lastClr="000000"/>
                </a:solidFill>
              </a:rPr>
              <a:t>Reliant on customer-facing PC values reflecting customer valuations from research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6330B5-344E-F586-5CAE-2E51364220EC}"/>
              </a:ext>
            </a:extLst>
          </p:cNvPr>
          <p:cNvSpPr/>
          <p:nvPr/>
        </p:nvSpPr>
        <p:spPr>
          <a:xfrm>
            <a:off x="4270174" y="2876119"/>
            <a:ext cx="7315022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ysClr val="windowText" lastClr="000000"/>
                </a:solidFill>
              </a:rPr>
              <a:t>Base PR24 rates for asset health PCs off PR19 rates</a:t>
            </a:r>
          </a:p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ysClr val="windowText" lastClr="000000"/>
                </a:solidFill>
              </a:rPr>
              <a:t>Adjust rates based on updated RCV</a:t>
            </a:r>
          </a:p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ysClr val="windowText" lastClr="000000"/>
                </a:solidFill>
              </a:rPr>
              <a:t>Valuations follow varied approaches to asset health ODI rates from PR19 </a:t>
            </a:r>
            <a:endParaRPr lang="en-GB" sz="1200" kern="1200">
              <a:solidFill>
                <a:sysClr val="windowText" lastClr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D5FE12-084E-3233-01DD-383B149570A5}"/>
              </a:ext>
            </a:extLst>
          </p:cNvPr>
          <p:cNvSpPr/>
          <p:nvPr/>
        </p:nvSpPr>
        <p:spPr>
          <a:xfrm>
            <a:off x="4270173" y="1952268"/>
            <a:ext cx="7315021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ysClr val="windowText" lastClr="000000"/>
                </a:solidFill>
              </a:rPr>
              <a:t>Reduce the number of customer-facing PCs being linked to asset health PCs</a:t>
            </a:r>
          </a:p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ysClr val="windowText" lastClr="000000"/>
                </a:solidFill>
              </a:rPr>
              <a:t>Issues around consistency and reliance on customer-facing PC valuations remain</a:t>
            </a:r>
          </a:p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ysClr val="windowText" lastClr="000000"/>
                </a:solidFill>
              </a:rPr>
              <a:t>Moves further away from reflecting customer valuations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1340D8-9B96-0FFA-1623-A9D420CAF57C}"/>
              </a:ext>
            </a:extLst>
          </p:cNvPr>
          <p:cNvSpPr/>
          <p:nvPr/>
        </p:nvSpPr>
        <p:spPr>
          <a:xfrm>
            <a:off x="4270173" y="3799969"/>
            <a:ext cx="7315022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ysClr val="windowText" lastClr="000000"/>
                </a:solidFill>
              </a:rPr>
              <a:t>Set maximum amount of % </a:t>
            </a:r>
            <a:r>
              <a:rPr lang="en-GB" sz="1200" kern="1200" err="1">
                <a:solidFill>
                  <a:sysClr val="windowText" lastClr="000000"/>
                </a:solidFill>
              </a:rPr>
              <a:t>RoRE</a:t>
            </a:r>
            <a:r>
              <a:rPr lang="en-GB" sz="1200" kern="1200">
                <a:solidFill>
                  <a:sysClr val="windowText" lastClr="000000"/>
                </a:solidFill>
              </a:rPr>
              <a:t> to be assigned to asset health PCs</a:t>
            </a:r>
            <a:r>
              <a:rPr lang="en-GB" sz="1200">
                <a:solidFill>
                  <a:sysClr val="windowText" lastClr="000000"/>
                </a:solidFill>
              </a:rPr>
              <a:t>, d</a:t>
            </a:r>
            <a:r>
              <a:rPr lang="en-GB" sz="1200" kern="1200">
                <a:solidFill>
                  <a:sysClr val="windowText" lastClr="000000"/>
                </a:solidFill>
              </a:rPr>
              <a:t>ivi</a:t>
            </a:r>
            <a:r>
              <a:rPr lang="en-GB" sz="1200">
                <a:solidFill>
                  <a:sysClr val="windowText" lastClr="000000"/>
                </a:solidFill>
              </a:rPr>
              <a:t>de % </a:t>
            </a:r>
            <a:r>
              <a:rPr lang="en-GB" sz="1200" err="1">
                <a:solidFill>
                  <a:sysClr val="windowText" lastClr="000000"/>
                </a:solidFill>
              </a:rPr>
              <a:t>RoRE</a:t>
            </a:r>
            <a:r>
              <a:rPr lang="en-GB" sz="1200">
                <a:solidFill>
                  <a:sysClr val="windowText" lastClr="000000"/>
                </a:solidFill>
              </a:rPr>
              <a:t> by performance increment for rate</a:t>
            </a:r>
            <a:endParaRPr lang="en-GB" sz="1200" kern="1200">
              <a:solidFill>
                <a:sysClr val="windowText" lastClr="000000"/>
              </a:solidFill>
            </a:endParaRPr>
          </a:p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ysClr val="windowText" lastClr="000000"/>
                </a:solidFill>
              </a:rPr>
              <a:t>Use multiple inputs to inform rate – PR19 rates and performance, relative importance to other PCs, best-worst performers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EC6EF7-0FA6-6FE5-55B9-6D9F9011B79B}"/>
              </a:ext>
            </a:extLst>
          </p:cNvPr>
          <p:cNvSpPr/>
          <p:nvPr/>
        </p:nvSpPr>
        <p:spPr>
          <a:xfrm>
            <a:off x="4270173" y="4723821"/>
            <a:ext cx="7315022" cy="817161"/>
          </a:xfrm>
          <a:custGeom>
            <a:avLst/>
            <a:gdLst>
              <a:gd name="connsiteX0" fmla="*/ 0 w 3190174"/>
              <a:gd name="connsiteY0" fmla="*/ 0 h 1276069"/>
              <a:gd name="connsiteX1" fmla="*/ 3190174 w 3190174"/>
              <a:gd name="connsiteY1" fmla="*/ 0 h 1276069"/>
              <a:gd name="connsiteX2" fmla="*/ 3190174 w 3190174"/>
              <a:gd name="connsiteY2" fmla="*/ 1276069 h 1276069"/>
              <a:gd name="connsiteX3" fmla="*/ 0 w 3190174"/>
              <a:gd name="connsiteY3" fmla="*/ 1276069 h 1276069"/>
              <a:gd name="connsiteX4" fmla="*/ 0 w 3190174"/>
              <a:gd name="connsiteY4" fmla="*/ 0 h 127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74" h="1276069">
                <a:moveTo>
                  <a:pt x="0" y="0"/>
                </a:moveTo>
                <a:lnTo>
                  <a:pt x="3190174" y="0"/>
                </a:lnTo>
                <a:lnTo>
                  <a:pt x="3190174" y="1276069"/>
                </a:lnTo>
                <a:lnTo>
                  <a:pt x="0" y="12760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171450" lvl="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ysClr val="windowText" lastClr="000000"/>
                </a:solidFill>
              </a:rPr>
              <a:t>Should any other options be considered</a:t>
            </a:r>
            <a:r>
              <a:rPr lang="en-GB" sz="120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2364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CE8A3-A7F7-4752-BA6B-1201F6B3D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Breakout group</a:t>
            </a:r>
          </a:p>
          <a:p>
            <a:r>
              <a:rPr lang="en-GB"/>
              <a:t>Feedback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29165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425BFE-3C28-D480-4D34-ACB01388E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ODI Rates 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1516884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F2A04E-D608-28A5-82BB-03DC395EE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Next Steps and Timeline</a:t>
            </a:r>
          </a:p>
        </p:txBody>
      </p:sp>
    </p:spTree>
    <p:extLst>
      <p:ext uri="{BB962C8B-B14F-4D97-AF65-F5344CB8AC3E}">
        <p14:creationId xmlns:p14="http://schemas.microsoft.com/office/powerpoint/2010/main" val="1324449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038D96-BB01-42CD-8EA9-598606549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2BCC08-9115-481D-A66B-D2182279B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20083"/>
              </p:ext>
            </p:extLst>
          </p:nvPr>
        </p:nvGraphicFramePr>
        <p:xfrm>
          <a:off x="209883" y="2315575"/>
          <a:ext cx="110558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2647">
                  <a:extLst>
                    <a:ext uri="{9D8B030D-6E8A-4147-A177-3AD203B41FA5}">
                      <a16:colId xmlns:a16="http://schemas.microsoft.com/office/drawing/2014/main" val="3323889370"/>
                    </a:ext>
                  </a:extLst>
                </a:gridCol>
                <a:gridCol w="1842647">
                  <a:extLst>
                    <a:ext uri="{9D8B030D-6E8A-4147-A177-3AD203B41FA5}">
                      <a16:colId xmlns:a16="http://schemas.microsoft.com/office/drawing/2014/main" val="1822669446"/>
                    </a:ext>
                  </a:extLst>
                </a:gridCol>
                <a:gridCol w="1842647">
                  <a:extLst>
                    <a:ext uri="{9D8B030D-6E8A-4147-A177-3AD203B41FA5}">
                      <a16:colId xmlns:a16="http://schemas.microsoft.com/office/drawing/2014/main" val="468970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b="0">
                          <a:latin typeface="+mj-lt"/>
                        </a:rPr>
                        <a:t>Dec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>
                          <a:latin typeface="+mj-lt"/>
                        </a:rPr>
                        <a:t>Jan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>
                          <a:latin typeface="+mj-lt"/>
                        </a:rPr>
                        <a:t>Feb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>
                          <a:latin typeface="+mj-lt"/>
                        </a:rPr>
                        <a:t>Mar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>
                          <a:latin typeface="+mj-lt"/>
                        </a:rPr>
                        <a:t>Apr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>
                          <a:latin typeface="+mj-lt"/>
                        </a:rPr>
                        <a:t>May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0FB8DF9-AA2A-4A88-88CC-9C0D3B2F3C81}"/>
              </a:ext>
            </a:extLst>
          </p:cNvPr>
          <p:cNvGrpSpPr/>
          <p:nvPr/>
        </p:nvGrpSpPr>
        <p:grpSpPr>
          <a:xfrm>
            <a:off x="1886646" y="2701140"/>
            <a:ext cx="1195133" cy="1608959"/>
            <a:chOff x="4393973" y="2686642"/>
            <a:chExt cx="1195133" cy="160895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FAEF2B4-FEA2-4368-AF3D-0D791F422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6681" y="2686642"/>
              <a:ext cx="0" cy="7485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290CF7-1FC0-45BA-88FB-A1CC039DF59E}"/>
                </a:ext>
              </a:extLst>
            </p:cNvPr>
            <p:cNvSpPr txBox="1"/>
            <p:nvPr/>
          </p:nvSpPr>
          <p:spPr>
            <a:xfrm>
              <a:off x="4393973" y="3464604"/>
              <a:ext cx="1195133" cy="830997"/>
            </a:xfrm>
            <a:prstGeom prst="rect">
              <a:avLst/>
            </a:prstGeom>
            <a:solidFill>
              <a:srgbClr val="BFDDF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Final analysis of survey results expected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25546F-C6F9-47DD-A0E2-CBEB6BB5B60E}"/>
              </a:ext>
            </a:extLst>
          </p:cNvPr>
          <p:cNvGrpSpPr/>
          <p:nvPr/>
        </p:nvGrpSpPr>
        <p:grpSpPr>
          <a:xfrm>
            <a:off x="599285" y="2701140"/>
            <a:ext cx="1125415" cy="1239627"/>
            <a:chOff x="4393973" y="2686642"/>
            <a:chExt cx="1125415" cy="123962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DCA2056-C9D2-4DD7-A1EF-3C865B284E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6681" y="2686642"/>
              <a:ext cx="0" cy="7485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CED6FD-32A5-4C98-B5A4-B3FB8458E3B1}"/>
                </a:ext>
              </a:extLst>
            </p:cNvPr>
            <p:cNvSpPr txBox="1"/>
            <p:nvPr/>
          </p:nvSpPr>
          <p:spPr>
            <a:xfrm>
              <a:off x="4393973" y="3464604"/>
              <a:ext cx="1125415" cy="461665"/>
            </a:xfrm>
            <a:prstGeom prst="rect">
              <a:avLst/>
            </a:prstGeom>
            <a:solidFill>
              <a:srgbClr val="BFDDF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Data request due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712B2A-B885-437E-A7F7-C6F920218515}"/>
              </a:ext>
            </a:extLst>
          </p:cNvPr>
          <p:cNvGrpSpPr/>
          <p:nvPr/>
        </p:nvGrpSpPr>
        <p:grpSpPr>
          <a:xfrm>
            <a:off x="4724479" y="853118"/>
            <a:ext cx="1125415" cy="1415956"/>
            <a:chOff x="6490815" y="3347464"/>
            <a:chExt cx="1125415" cy="141595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6C108D7-727D-4223-B9AB-94047C4C5778}"/>
                </a:ext>
              </a:extLst>
            </p:cNvPr>
            <p:cNvCxnSpPr/>
            <p:nvPr/>
          </p:nvCxnSpPr>
          <p:spPr>
            <a:xfrm>
              <a:off x="7053516" y="3985458"/>
              <a:ext cx="0" cy="77796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1F948E-8F9A-4E81-B9F4-EF65EF2BA598}"/>
                </a:ext>
              </a:extLst>
            </p:cNvPr>
            <p:cNvSpPr txBox="1"/>
            <p:nvPr/>
          </p:nvSpPr>
          <p:spPr>
            <a:xfrm>
              <a:off x="6490815" y="3347464"/>
              <a:ext cx="1125415" cy="830997"/>
            </a:xfrm>
            <a:prstGeom prst="rect">
              <a:avLst/>
            </a:prstGeom>
            <a:solidFill>
              <a:srgbClr val="BFDDF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Indicative marginal benefits for Batch 1 PCs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A55345-2963-48EC-852E-0BC566785E31}"/>
              </a:ext>
            </a:extLst>
          </p:cNvPr>
          <p:cNvGrpSpPr/>
          <p:nvPr/>
        </p:nvGrpSpPr>
        <p:grpSpPr>
          <a:xfrm>
            <a:off x="6629582" y="853118"/>
            <a:ext cx="1125415" cy="1415956"/>
            <a:chOff x="6490815" y="3347464"/>
            <a:chExt cx="1125415" cy="14159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BC00C9-65FE-4195-9448-0637F2B6FBC9}"/>
                </a:ext>
              </a:extLst>
            </p:cNvPr>
            <p:cNvCxnSpPr/>
            <p:nvPr/>
          </p:nvCxnSpPr>
          <p:spPr>
            <a:xfrm>
              <a:off x="7053516" y="3985458"/>
              <a:ext cx="0" cy="77796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7ADC09-07FA-4E4F-84FF-B0EBE12EB4AE}"/>
                </a:ext>
              </a:extLst>
            </p:cNvPr>
            <p:cNvSpPr txBox="1"/>
            <p:nvPr/>
          </p:nvSpPr>
          <p:spPr>
            <a:xfrm>
              <a:off x="6490815" y="3347464"/>
              <a:ext cx="1125415" cy="830997"/>
            </a:xfrm>
            <a:prstGeom prst="rect">
              <a:avLst/>
            </a:prstGeom>
            <a:solidFill>
              <a:srgbClr val="BFDDF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Indicative marginal benefits for Batch 2 PCs</a:t>
              </a:r>
            </a:p>
          </p:txBody>
        </p:sp>
      </p:grpSp>
      <p:graphicFrame>
        <p:nvGraphicFramePr>
          <p:cNvPr id="35" name="Table 12">
            <a:extLst>
              <a:ext uri="{FF2B5EF4-FFF2-40B4-BE49-F238E27FC236}">
                <a16:creationId xmlns:a16="http://schemas.microsoft.com/office/drawing/2014/main" id="{478CD3CB-6755-4BD0-8B3B-84A650C40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04460"/>
              </p:ext>
            </p:extLst>
          </p:nvPr>
        </p:nvGraphicFramePr>
        <p:xfrm>
          <a:off x="4097583" y="3154948"/>
          <a:ext cx="2673841" cy="297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3841">
                  <a:extLst>
                    <a:ext uri="{9D8B030D-6E8A-4147-A177-3AD203B41FA5}">
                      <a16:colId xmlns:a16="http://schemas.microsoft.com/office/drawing/2014/main" val="2303794283"/>
                    </a:ext>
                  </a:extLst>
                </a:gridCol>
              </a:tblGrid>
              <a:tr h="359040">
                <a:tc>
                  <a:txBody>
                    <a:bodyPr/>
                    <a:lstStyle/>
                    <a:p>
                      <a:r>
                        <a:rPr lang="en-GB" sz="1600"/>
                        <a:t>Batch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3890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Internal sewer flooding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0928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External sewer flooding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3165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Customer contacts about drinking water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5173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Bathing water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52987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Pollution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366307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Serious pollution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21071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Storm overflows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85398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CB1B067-D0A1-4260-B2E0-444B90B9E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32695"/>
              </p:ext>
            </p:extLst>
          </p:nvPr>
        </p:nvGraphicFramePr>
        <p:xfrm>
          <a:off x="6835305" y="3166625"/>
          <a:ext cx="2731220" cy="225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1220">
                  <a:extLst>
                    <a:ext uri="{9D8B030D-6E8A-4147-A177-3AD203B41FA5}">
                      <a16:colId xmlns:a16="http://schemas.microsoft.com/office/drawing/2014/main" val="2303794283"/>
                    </a:ext>
                  </a:extLst>
                </a:gridCol>
              </a:tblGrid>
              <a:tr h="359040">
                <a:tc>
                  <a:txBody>
                    <a:bodyPr/>
                    <a:lstStyle/>
                    <a:p>
                      <a:r>
                        <a:rPr lang="en-GB" sz="1600"/>
                        <a:t>Batch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3890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Total water demand (leakage, PCC and business demand)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0928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River water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3165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Discharge permit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5173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Water supply interruptions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52987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Compliance risk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39750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FFD832D-B4B7-5F57-A2D3-0A2449DF0B4F}"/>
              </a:ext>
            </a:extLst>
          </p:cNvPr>
          <p:cNvGrpSpPr/>
          <p:nvPr/>
        </p:nvGrpSpPr>
        <p:grpSpPr>
          <a:xfrm>
            <a:off x="9891773" y="849332"/>
            <a:ext cx="1125415" cy="1415956"/>
            <a:chOff x="6490815" y="3347464"/>
            <a:chExt cx="1125415" cy="141595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8434612-28CF-D83D-3475-02EAD553C11D}"/>
                </a:ext>
              </a:extLst>
            </p:cNvPr>
            <p:cNvCxnSpPr/>
            <p:nvPr/>
          </p:nvCxnSpPr>
          <p:spPr>
            <a:xfrm>
              <a:off x="7053516" y="3985458"/>
              <a:ext cx="0" cy="77796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093862-DDA2-810F-EDF0-2D0D576BD809}"/>
                </a:ext>
              </a:extLst>
            </p:cNvPr>
            <p:cNvSpPr txBox="1"/>
            <p:nvPr/>
          </p:nvSpPr>
          <p:spPr>
            <a:xfrm>
              <a:off x="6490815" y="3347464"/>
              <a:ext cx="1125415" cy="830997"/>
            </a:xfrm>
            <a:prstGeom prst="rect">
              <a:avLst/>
            </a:prstGeom>
            <a:solidFill>
              <a:srgbClr val="BFDDF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Indicative marginal benefits for Batch 3 PCs</a:t>
              </a:r>
            </a:p>
          </p:txBody>
        </p:sp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CAB7DD2-815E-AB6E-C6DB-FF5764415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09351"/>
              </p:ext>
            </p:extLst>
          </p:nvPr>
        </p:nvGraphicFramePr>
        <p:xfrm>
          <a:off x="9630406" y="3154948"/>
          <a:ext cx="2267207" cy="143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7207">
                  <a:extLst>
                    <a:ext uri="{9D8B030D-6E8A-4147-A177-3AD203B41FA5}">
                      <a16:colId xmlns:a16="http://schemas.microsoft.com/office/drawing/2014/main" val="2303794283"/>
                    </a:ext>
                  </a:extLst>
                </a:gridCol>
              </a:tblGrid>
              <a:tr h="359040">
                <a:tc>
                  <a:txBody>
                    <a:bodyPr/>
                    <a:lstStyle/>
                    <a:p>
                      <a:r>
                        <a:rPr lang="en-GB" sz="1600"/>
                        <a:t>Batch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3890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 dirty="0"/>
                        <a:t>Unplanned outages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0928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/>
                        <a:t>Mains repairs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3165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r>
                        <a:rPr lang="en-GB" sz="1200" b="0" dirty="0"/>
                        <a:t>Sewer collapses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5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40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4E80B-3E29-0CAD-F2E9-1D9E14F36AD7}"/>
              </a:ext>
            </a:extLst>
          </p:cNvPr>
          <p:cNvSpPr txBox="1"/>
          <p:nvPr/>
        </p:nvSpPr>
        <p:spPr>
          <a:xfrm>
            <a:off x="959999" y="797169"/>
            <a:ext cx="9391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2"/>
                </a:solidFill>
                <a:latin typeface="+mj-lt"/>
              </a:rPr>
              <a:t>Batch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Testing indicative rates against PR19 rates and external sources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Due to share indicative rates at Feb OWG meeting</a:t>
            </a:r>
          </a:p>
          <a:p>
            <a:endParaRPr lang="en-GB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n-GB">
                <a:solidFill>
                  <a:schemeClr val="bg2"/>
                </a:solidFill>
                <a:latin typeface="+mj-lt"/>
              </a:rPr>
              <a:t>Batch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Continue analysis for CRI and river water quality PCs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Develop and refine options for demand mapping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Due to share indicative rates at Mar OWG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2"/>
                </a:solidFill>
                <a:latin typeface="+mj-lt"/>
              </a:rPr>
              <a:t>Asset health PCs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Reflect on feedback from OWG and develop next steps and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2"/>
                </a:solidFill>
                <a:latin typeface="+mj-lt"/>
              </a:rPr>
              <a:t>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Agree date for March OWG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Feb meeting booked for 28</a:t>
            </a:r>
            <a:r>
              <a:rPr lang="en-GB" baseline="30000">
                <a:solidFill>
                  <a:schemeClr val="bg1"/>
                </a:solidFill>
              </a:rPr>
              <a:t>th</a:t>
            </a:r>
            <a:r>
              <a:rPr lang="en-GB">
                <a:solidFill>
                  <a:schemeClr val="bg1"/>
                </a:solidFill>
              </a:rPr>
              <a:t> Feb 2023</a:t>
            </a:r>
          </a:p>
        </p:txBody>
      </p:sp>
    </p:spTree>
    <p:extLst>
      <p:ext uri="{BB962C8B-B14F-4D97-AF65-F5344CB8AC3E}">
        <p14:creationId xmlns:p14="http://schemas.microsoft.com/office/powerpoint/2010/main" val="136258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4E80B-3E29-0CAD-F2E9-1D9E14F36AD7}"/>
              </a:ext>
            </a:extLst>
          </p:cNvPr>
          <p:cNvSpPr txBox="1"/>
          <p:nvPr/>
        </p:nvSpPr>
        <p:spPr>
          <a:xfrm>
            <a:off x="959999" y="797169"/>
            <a:ext cx="98721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Company research at PR19 led to very widely divergent 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A more centralised approach has been adopted for PR24 in which Ofwat and CCW have worked with companies and stakeholders as part of the Collaborative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The main vehicle for capturing customer preferences has been the ODI Rates Research Survey: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Household (HH) survey of at least 500 customers per company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58% random sample from Postal Address File, 42% online panel sample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Interviews completed July to September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Non-household (NHH) survey of minimum of 200 customers per company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Sample drawn from MOSL database with retailers adding contact details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Interviews August to October</a:t>
            </a:r>
          </a:p>
          <a:p>
            <a:pPr lvl="1"/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Survey data weighted and anonymised and used as inputs into econometric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4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277E6-6679-CAAD-B204-1F8F8B312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Survey choice questions - Impact Exercise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6403900-4E4D-AD19-8629-09CE7FF05275}"/>
              </a:ext>
            </a:extLst>
          </p:cNvPr>
          <p:cNvSpPr txBox="1">
            <a:spLocks/>
          </p:cNvSpPr>
          <p:nvPr/>
        </p:nvSpPr>
        <p:spPr>
          <a:xfrm>
            <a:off x="1563406" y="1051286"/>
            <a:ext cx="8692109" cy="68443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̶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425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315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Survey respondents asked 8 questions in the format below, drawn from 26 service failure incident descriptions. Results were modelled to estimate the relative impacts of each of the 26 incidents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14405-094C-24C9-1CE5-C039AD1C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23" y="1960212"/>
            <a:ext cx="7408282" cy="4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277E6-6679-CAAD-B204-1F8F8B312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Survey Choice Questions - Compensation Exercise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7BB33FA-A7FD-902F-7E58-404E54278F80}"/>
              </a:ext>
            </a:extLst>
          </p:cNvPr>
          <p:cNvSpPr txBox="1">
            <a:spLocks/>
          </p:cNvSpPr>
          <p:nvPr/>
        </p:nvSpPr>
        <p:spPr>
          <a:xfrm>
            <a:off x="1779521" y="802268"/>
            <a:ext cx="7780613" cy="906072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2762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̶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4250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352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2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Survey respondents were asked questions in the format below for two of the incidents – planned water supply interruption (6 hours) and boil water notice (48 hours). Results were modelled to estimate valuations for each of these two incidents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B8687-340C-69C3-D7E0-508AA111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14" y="1708340"/>
            <a:ext cx="7868220" cy="46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277E6-6679-CAAD-B204-1F8F8B312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Combining Estimates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91AF1C4-7610-AC34-DCF9-512D018AB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269493"/>
              </p:ext>
            </p:extLst>
          </p:nvPr>
        </p:nvGraphicFramePr>
        <p:xfrm>
          <a:off x="1334700" y="1312473"/>
          <a:ext cx="9276717" cy="19782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7266">
                  <a:extLst>
                    <a:ext uri="{9D8B030D-6E8A-4147-A177-3AD203B41FA5}">
                      <a16:colId xmlns:a16="http://schemas.microsoft.com/office/drawing/2014/main" val="124708137"/>
                    </a:ext>
                  </a:extLst>
                </a:gridCol>
                <a:gridCol w="1512307">
                  <a:extLst>
                    <a:ext uri="{9D8B030D-6E8A-4147-A177-3AD203B41FA5}">
                      <a16:colId xmlns:a16="http://schemas.microsoft.com/office/drawing/2014/main" val="886305229"/>
                    </a:ext>
                  </a:extLst>
                </a:gridCol>
                <a:gridCol w="1512307">
                  <a:extLst>
                    <a:ext uri="{9D8B030D-6E8A-4147-A177-3AD203B41FA5}">
                      <a16:colId xmlns:a16="http://schemas.microsoft.com/office/drawing/2014/main" val="1494929453"/>
                    </a:ext>
                  </a:extLst>
                </a:gridCol>
                <a:gridCol w="1512307">
                  <a:extLst>
                    <a:ext uri="{9D8B030D-6E8A-4147-A177-3AD203B41FA5}">
                      <a16:colId xmlns:a16="http://schemas.microsoft.com/office/drawing/2014/main" val="910619922"/>
                    </a:ext>
                  </a:extLst>
                </a:gridCol>
                <a:gridCol w="1972530">
                  <a:extLst>
                    <a:ext uri="{9D8B030D-6E8A-4147-A177-3AD203B41FA5}">
                      <a16:colId xmlns:a16="http://schemas.microsoft.com/office/drawing/2014/main" val="1437890721"/>
                    </a:ext>
                  </a:extLst>
                </a:gridCol>
              </a:tblGrid>
              <a:tr h="298942">
                <a:tc rowSpan="2">
                  <a:txBody>
                    <a:bodyPr/>
                    <a:lstStyle/>
                    <a:p>
                      <a:r>
                        <a:rPr lang="en-GB" sz="1200"/>
                        <a:t>Service issue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Impact index </a:t>
                      </a:r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Value </a:t>
                      </a:r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46183"/>
                  </a:ext>
                </a:extLst>
              </a:tr>
              <a:tr h="483560">
                <a:tc vMerge="1">
                  <a:txBody>
                    <a:bodyPr/>
                    <a:lstStyle/>
                    <a:p>
                      <a:r>
                        <a:rPr lang="en-GB"/>
                        <a:t>Service 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Base=PlannedInt6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Base=</a:t>
                      </a:r>
                      <a:r>
                        <a:rPr lang="en-GB" sz="1200" b="1" err="1">
                          <a:solidFill>
                            <a:schemeClr val="bg1"/>
                          </a:solidFill>
                        </a:rPr>
                        <a:t>BoilNotice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PlannedInt6=£50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err="1">
                          <a:solidFill>
                            <a:schemeClr val="bg1"/>
                          </a:solidFill>
                        </a:rPr>
                        <a:t>BoilNotice</a:t>
                      </a:r>
                      <a:r>
                        <a:rPr lang="en-GB" sz="1200" b="1">
                          <a:solidFill>
                            <a:schemeClr val="bg1"/>
                          </a:solidFill>
                        </a:rPr>
                        <a:t>=£120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001852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r>
                        <a:rPr lang="en-GB" sz="1200"/>
                        <a:t>Planned interruption (6h)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0.5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£50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£60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6706950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r>
                        <a:rPr lang="en-GB" sz="1200"/>
                        <a:t>Boil water notice (48h)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£100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£120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475954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Unexpected interruption (24h)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£200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£240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18661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r>
                        <a:rPr lang="en-GB" sz="1200"/>
                        <a:t>Internal sewer 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£1,000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£1,200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699295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7A8DB-EAEA-793F-FD42-FCD0953330C8}"/>
              </a:ext>
            </a:extLst>
          </p:cNvPr>
          <p:cNvSpPr txBox="1">
            <a:spLocks/>
          </p:cNvSpPr>
          <p:nvPr/>
        </p:nvSpPr>
        <p:spPr>
          <a:xfrm>
            <a:off x="1624901" y="3811376"/>
            <a:ext cx="8165214" cy="11995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en-GB" sz="1600">
                <a:solidFill>
                  <a:schemeClr val="bg1">
                    <a:lumMod val="85000"/>
                    <a:lumOff val="15000"/>
                  </a:schemeClr>
                </a:solidFill>
              </a:rPr>
              <a:t>Suppose average compensation required is estimated to be £50 for a planned 6 hour supply interruption and £120 for a 48 hour boil water notice</a:t>
            </a:r>
            <a:endParaRPr lang="en-GB" sz="1600"/>
          </a:p>
          <a:p>
            <a:pPr>
              <a:buClr>
                <a:schemeClr val="accent4"/>
              </a:buClr>
            </a:pPr>
            <a:r>
              <a:rPr lang="en-GB" sz="1600">
                <a:solidFill>
                  <a:schemeClr val="bg1"/>
                </a:solidFill>
              </a:rPr>
              <a:t>These two values combine with the relative impact estimates to create a set of value estimates</a:t>
            </a:r>
            <a:r>
              <a:rPr lang="en-GB" sz="1600"/>
              <a:t>8h)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GB" sz="1600"/>
              <a:t>of value estimates</a:t>
            </a:r>
          </a:p>
          <a:p>
            <a:pPr marL="0" indent="0">
              <a:buClr>
                <a:schemeClr val="accent4"/>
              </a:buClr>
              <a:buFont typeface="Arial" panose="020B0604020202020204" pitchFamily="34" charset="0"/>
              <a:buNone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98213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277E6-6679-CAAD-B204-1F8F8B312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Core England and Wales valuation rates for households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C0E6702-7A00-EF4D-C23F-94C21713E041}"/>
              </a:ext>
            </a:extLst>
          </p:cNvPr>
          <p:cNvSpPr txBox="1">
            <a:spLocks/>
          </p:cNvSpPr>
          <p:nvPr/>
        </p:nvSpPr>
        <p:spPr>
          <a:xfrm>
            <a:off x="785921" y="1075400"/>
            <a:ext cx="5181600" cy="4414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>
                <a:solidFill>
                  <a:schemeClr val="bg1"/>
                </a:solidFill>
              </a:rPr>
              <a:t>Results show the weighted mean of the two sets of results for E&amp;W (one for each pivot), and confidence ranges derived as the lower of the two lower bounds to the upper of the two upper bounds.</a:t>
            </a:r>
          </a:p>
          <a:p>
            <a:r>
              <a:rPr lang="en-GB" sz="1700">
                <a:solidFill>
                  <a:schemeClr val="bg1"/>
                </a:solidFill>
              </a:rPr>
              <a:t>Relative values all in line with expectation, e.g.: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Sewer flooding has highest impact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Longer interruptions &gt; shorter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Unexpected interruptions &gt; planned 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Do not drink &gt; boil notice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Significant pollution &gt; minor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Issues nearby &gt; issues elsewhere in region</a:t>
            </a:r>
          </a:p>
          <a:p>
            <a:pPr lvl="1"/>
            <a:endParaRPr lang="en-GB" sz="1700">
              <a:solidFill>
                <a:schemeClr val="bg1"/>
              </a:solidFill>
            </a:endParaRPr>
          </a:p>
          <a:p>
            <a:r>
              <a:rPr lang="en-GB" sz="1700">
                <a:solidFill>
                  <a:schemeClr val="bg1"/>
                </a:solidFill>
              </a:rPr>
              <a:t>Relative impact of Boil notice (48h) to Planned interruption (6h):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Relative compensation (SP2): 3.2</a:t>
            </a:r>
          </a:p>
          <a:p>
            <a:pPr lvl="1"/>
            <a:r>
              <a:rPr lang="en-GB" sz="1700">
                <a:solidFill>
                  <a:schemeClr val="bg1"/>
                </a:solidFill>
              </a:rPr>
              <a:t>Relative impact (SP1): 2.1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34A47-15B9-5A47-6F15-68A2C041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02" y="999000"/>
            <a:ext cx="6225766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277E6-6679-CAAD-B204-1F8F8B312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Core England and Wales valuation rates for non-households</a:t>
            </a:r>
          </a:p>
          <a:p>
            <a:endParaRPr lang="en-GB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9C4E5529-8E47-E312-DF33-BA609586F89E}"/>
              </a:ext>
            </a:extLst>
          </p:cNvPr>
          <p:cNvSpPr txBox="1">
            <a:spLocks/>
          </p:cNvSpPr>
          <p:nvPr/>
        </p:nvSpPr>
        <p:spPr>
          <a:xfrm>
            <a:off x="694552" y="1387500"/>
            <a:ext cx="5190837" cy="441498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Relative values still broadly in line with Relative </a:t>
            </a:r>
            <a:r>
              <a:rPr lang="en-GB" sz="1600" err="1">
                <a:solidFill>
                  <a:schemeClr val="bg1"/>
                </a:solidFill>
              </a:rPr>
              <a:t>Relative</a:t>
            </a:r>
            <a:r>
              <a:rPr lang="en-GB" sz="1600">
                <a:solidFill>
                  <a:schemeClr val="bg1"/>
                </a:solidFill>
              </a:rPr>
              <a:t> values still broadly in line with  expectation, e.g.: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Sewer flooding has highest impact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Longer interruptions &gt; shorter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Unexpected interruptions &gt; planned 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Do not drink &gt; boil notice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Significant pollution &gt; minor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Issues nearby &gt; issues elsewhere in region</a:t>
            </a:r>
          </a:p>
          <a:p>
            <a:r>
              <a:rPr lang="en-GB" sz="1600">
                <a:solidFill>
                  <a:schemeClr val="bg1"/>
                </a:solidFill>
              </a:rPr>
              <a:t>However: results are much less precisely estimated than for households</a:t>
            </a:r>
          </a:p>
          <a:p>
            <a:r>
              <a:rPr lang="en-GB" sz="1600">
                <a:solidFill>
                  <a:schemeClr val="bg1"/>
                </a:solidFill>
              </a:rPr>
              <a:t>Relative impact of Boil notice (48h) to Planned interruption (6h):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Relative compensation (SP2): 3.8</a:t>
            </a:r>
          </a:p>
          <a:p>
            <a:pPr lvl="2"/>
            <a:r>
              <a:rPr lang="en-GB" sz="1600">
                <a:solidFill>
                  <a:schemeClr val="bg1"/>
                </a:solidFill>
              </a:rPr>
              <a:t>Relative impact (SP1): 1.0</a:t>
            </a:r>
          </a:p>
          <a:p>
            <a:endParaRPr lang="en-GB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BC18D-71C7-1D45-6D27-C47F50D92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71" y="1189296"/>
            <a:ext cx="6271883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wat">
  <a:themeElements>
    <a:clrScheme name="Ofwat">
      <a:dk1>
        <a:sysClr val="windowText" lastClr="000000"/>
      </a:dk1>
      <a:lt1>
        <a:sysClr val="window" lastClr="FFFFFF"/>
      </a:lt1>
      <a:dk2>
        <a:srgbClr val="003595"/>
      </a:dk2>
      <a:lt2>
        <a:srgbClr val="DCECF5"/>
      </a:lt2>
      <a:accent1>
        <a:srgbClr val="0071CE"/>
      </a:accent1>
      <a:accent2>
        <a:srgbClr val="63656A"/>
      </a:accent2>
      <a:accent3>
        <a:srgbClr val="FFB81D"/>
      </a:accent3>
      <a:accent4>
        <a:srgbClr val="62A70F"/>
      </a:accent4>
      <a:accent5>
        <a:srgbClr val="FF8772"/>
      </a:accent5>
      <a:accent6>
        <a:srgbClr val="D60037"/>
      </a:accent6>
      <a:hlink>
        <a:srgbClr val="0071CE"/>
      </a:hlink>
      <a:folHlink>
        <a:srgbClr val="94368D"/>
      </a:folHlink>
    </a:clrScheme>
    <a:fontScheme name="Ofwat">
      <a:majorFont>
        <a:latin typeface="Krub SemiBold"/>
        <a:ea typeface=""/>
        <a:cs typeface=""/>
      </a:majorFont>
      <a:minorFont>
        <a:latin typeface="Kru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slides.pptx" id="{E24722AC-1F2E-4197-808A-5D26B0C142D9}" vid="{FF304FDA-ACBC-4E7B-97E1-C67E9E2406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low-up xmlns="7041854e-4853-44f9-9e63-23b7acad5461">false</Follow-up>
    <lcf76f155ced4ddcb4097134ff3c332f xmlns="a596a9c4-d9a4-4964-a725-57f4f705c70f" xsi:nil="true"/>
    <SharedWithUsers xmlns="11354919-975d-48ee-8859-4dc7ad3be72c">
      <UserInfo>
        <DisplayName>webpublishing</DisplayName>
        <AccountId>2326</AccountId>
        <AccountType/>
      </UserInfo>
      <UserInfo>
        <DisplayName>Alison Fitzpatrick</DisplayName>
        <AccountId>16909</AccountId>
        <AccountType/>
      </UserInfo>
      <UserInfo>
        <DisplayName>Neil Coyte</DisplayName>
        <AccountId>19090</AccountId>
        <AccountType/>
      </UserInfo>
      <UserInfo>
        <DisplayName>Imogen Barker</DisplayName>
        <AccountId>20607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7088A611487C489865C7DEE5089C9D" ma:contentTypeVersion="13" ma:contentTypeDescription="Create a new document." ma:contentTypeScope="" ma:versionID="42319b663d059a604b50d738d7ba21a0">
  <xsd:schema xmlns:xsd="http://www.w3.org/2001/XMLSchema" xmlns:xs="http://www.w3.org/2001/XMLSchema" xmlns:p="http://schemas.microsoft.com/office/2006/metadata/properties" xmlns:ns2="7041854e-4853-44f9-9e63-23b7acad5461" xmlns:ns3="a596a9c4-d9a4-4964-a725-57f4f705c70f" xmlns:ns4="11354919-975d-48ee-8859-4dc7ad3be72c" targetNamespace="http://schemas.microsoft.com/office/2006/metadata/properties" ma:root="true" ma:fieldsID="71af2b589fc187383865b54085d8eabe" ns2:_="" ns3:_="" ns4:_="">
    <xsd:import namespace="7041854e-4853-44f9-9e63-23b7acad5461"/>
    <xsd:import namespace="a596a9c4-d9a4-4964-a725-57f4f705c70f"/>
    <xsd:import namespace="11354919-975d-48ee-8859-4dc7ad3be72c"/>
    <xsd:element name="properties">
      <xsd:complexType>
        <xsd:sequence>
          <xsd:element name="documentManagement">
            <xsd:complexType>
              <xsd:all>
                <xsd:element ref="ns2:Follow-up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1854e-4853-44f9-9e63-23b7acad5461" elementFormDefault="qualified">
    <xsd:import namespace="http://schemas.microsoft.com/office/2006/documentManagement/types"/>
    <xsd:import namespace="http://schemas.microsoft.com/office/infopath/2007/PartnerControls"/>
    <xsd:element name="Follow-up" ma:index="8" nillable="true" ma:displayName="Priority Flag" ma:default="0" ma:internalName="Follow_x002d_up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6a9c4-d9a4-4964-a725-57f4f705c7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54919-975d-48ee-8859-4dc7ad3be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AF0817-2827-4AE4-B354-F4701B0D9A1F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7041854e-4853-44f9-9e63-23b7acad5461"/>
    <ds:schemaRef ds:uri="http://purl.org/dc/dcmitype/"/>
    <ds:schemaRef ds:uri="http://schemas.microsoft.com/office/2006/documentManagement/types"/>
    <ds:schemaRef ds:uri="http://schemas.microsoft.com/office/infopath/2007/PartnerControls"/>
    <ds:schemaRef ds:uri="11354919-975d-48ee-8859-4dc7ad3be72c"/>
    <ds:schemaRef ds:uri="a596a9c4-d9a4-4964-a725-57f4f705c70f"/>
  </ds:schemaRefs>
</ds:datastoreItem>
</file>

<file path=customXml/itemProps2.xml><?xml version="1.0" encoding="utf-8"?>
<ds:datastoreItem xmlns:ds="http://schemas.openxmlformats.org/officeDocument/2006/customXml" ds:itemID="{16D58826-C969-4BD8-902C-18FFB7F08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41854e-4853-44f9-9e63-23b7acad5461"/>
    <ds:schemaRef ds:uri="a596a9c4-d9a4-4964-a725-57f4f705c70f"/>
    <ds:schemaRef ds:uri="11354919-975d-48ee-8859-4dc7ad3be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5F863C-F880-44F1-8794-0E0A41E3AA6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EFEC37D-91A1-43F8-8D9D-AEEE5E6668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Ofwat Board slides template</Template>
  <TotalTime>1</TotalTime>
  <Words>3028</Words>
  <Application>Microsoft Office PowerPoint</Application>
  <PresentationFormat>Widescreen</PresentationFormat>
  <Paragraphs>457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Ofwat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Ofwat - Water Services Regulation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Humble</dc:creator>
  <cp:lastModifiedBy>Jonathan Baldry</cp:lastModifiedBy>
  <cp:revision>2</cp:revision>
  <dcterms:created xsi:type="dcterms:W3CDTF">2022-09-22T13:37:49Z</dcterms:created>
  <dcterms:modified xsi:type="dcterms:W3CDTF">2023-03-03T15:17:36Z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0x010100937088A611487C489865C7DEE5089C9D</vt:lpwstr>
  </property>
  <property fmtid="{D5CDD505-2E9C-101B-9397-08002B2CF9AE}" pid="3" name="Area">
    <vt:lpwstr>2;#All Ofwat|a2f0c570-ff2d-47bb-b6f0-977a73bf09bf</vt:lpwstr>
  </property>
  <property fmtid="{D5CDD505-2E9C-101B-9397-08002B2CF9AE}" pid="4" name="DocumentType">
    <vt:lpwstr>4;#Form|0296d661-b298-4bb3-82b3-ac8e6c6047c5</vt:lpwstr>
  </property>
  <property fmtid="{D5CDD505-2E9C-101B-9397-08002B2CF9AE}" pid="5" name="PageName">
    <vt:lpwstr>26;#Working with Board|d46130db-c0a1-4a9b-ab0c-e8103a5eb93b;#27;#Working with SLT|b8b36dfb-58df-4bcd-87b8-6ef5ba4fa76d</vt:lpwstr>
  </property>
  <property fmtid="{D5CDD505-2E9C-101B-9397-08002B2CF9AE}" pid="6" name="Order">
    <vt:r8>45400</vt:r8>
  </property>
  <property fmtid="{D5CDD505-2E9C-101B-9397-08002B2CF9AE}" pid="7" name="OfwatPolicyType">
    <vt:lpwstr>2;#Form|370855c6-d98d-422f-af45-033b01692a3f</vt:lpwstr>
  </property>
  <property fmtid="{D5CDD505-2E9C-101B-9397-08002B2CF9AE}" pid="8" name="OfwatPolicyTopic">
    <vt:lpwstr>9;#Working with Board|3abd5dc7-7b7d-49d7-a918-4e06d41bd612;#11;# Working with SLT|657df152-8db7-44dd-a79d-23d2735bf40c</vt:lpwstr>
  </property>
  <property fmtid="{D5CDD505-2E9C-101B-9397-08002B2CF9AE}" pid="9" name="OfwatPolicyCategory">
    <vt:lpwstr>54;#Governance|49f0ff1b-e701-4989-904d-aecdceed9177</vt:lpwstr>
  </property>
  <property fmtid="{D5CDD505-2E9C-101B-9397-08002B2CF9AE}" pid="10" name="xd_Signature">
    <vt:bool>false</vt:bool>
  </property>
  <property fmtid="{D5CDD505-2E9C-101B-9397-08002B2CF9AE}" pid="11" name="a3e3f1078fb942d09b9b3b0aad8c1e11">
    <vt:lpwstr>Governance|49f0ff1b-e701-4989-904d-aecdceed9177</vt:lpwstr>
  </property>
  <property fmtid="{D5CDD505-2E9C-101B-9397-08002B2CF9AE}" pid="12" name="e3282ffb8aa84113a2fc01ee206d1f3f">
    <vt:lpwstr>Form|370855c6-d98d-422f-af45-033b01692a3f</vt:lpwstr>
  </property>
  <property fmtid="{D5CDD505-2E9C-101B-9397-08002B2CF9AE}" pid="13" name="xd_ProgID">
    <vt:lpwstr/>
  </property>
  <property fmtid="{D5CDD505-2E9C-101B-9397-08002B2CF9AE}" pid="14" name="_ExtendedDescription">
    <vt:lpwstr/>
  </property>
  <property fmtid="{D5CDD505-2E9C-101B-9397-08002B2CF9AE}" pid="15" name="cf8dc00e75cd4660b92fa2be092e17c5">
    <vt:lpwstr>Working with Board|3abd5dc7-7b7d-49d7-a918-4e06d41bd612; Working with SLT|657df152-8db7-44dd-a79d-23d2735bf40c</vt:lpwstr>
  </property>
  <property fmtid="{D5CDD505-2E9C-101B-9397-08002B2CF9AE}" pid="16" name="TriggerFlowInfo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Stakeholder_x0020_3">
    <vt:lpwstr/>
  </property>
  <property fmtid="{D5CDD505-2E9C-101B-9397-08002B2CF9AE}" pid="20" name="Meeting">
    <vt:lpwstr/>
  </property>
  <property fmtid="{D5CDD505-2E9C-101B-9397-08002B2CF9AE}" pid="21" name="Stakeholder 2">
    <vt:lpwstr/>
  </property>
  <property fmtid="{D5CDD505-2E9C-101B-9397-08002B2CF9AE}" pid="22" name="Stakeholder_x0020_4">
    <vt:lpwstr/>
  </property>
  <property fmtid="{D5CDD505-2E9C-101B-9397-08002B2CF9AE}" pid="23" name="Hierarchy">
    <vt:lpwstr/>
  </property>
  <property fmtid="{D5CDD505-2E9C-101B-9397-08002B2CF9AE}" pid="24" name="Collection">
    <vt:lpwstr/>
  </property>
  <property fmtid="{D5CDD505-2E9C-101B-9397-08002B2CF9AE}" pid="25" name="Stakeholder_x0020_2">
    <vt:lpwstr/>
  </property>
  <property fmtid="{D5CDD505-2E9C-101B-9397-08002B2CF9AE}" pid="26" name="Stakeholder 3">
    <vt:lpwstr/>
  </property>
  <property fmtid="{D5CDD505-2E9C-101B-9397-08002B2CF9AE}" pid="27" name="Stakeholder_x0020_5">
    <vt:lpwstr/>
  </property>
  <property fmtid="{D5CDD505-2E9C-101B-9397-08002B2CF9AE}" pid="28" name="Stakeholder">
    <vt:lpwstr/>
  </property>
  <property fmtid="{D5CDD505-2E9C-101B-9397-08002B2CF9AE}" pid="29" name="Security Classification">
    <vt:lpwstr>21;#OFFICIAL|c2540f30-f875-494b-a43f-ebfb5017a6ad</vt:lpwstr>
  </property>
  <property fmtid="{D5CDD505-2E9C-101B-9397-08002B2CF9AE}" pid="30" name="Stakeholder 4">
    <vt:lpwstr/>
  </property>
  <property fmtid="{D5CDD505-2E9C-101B-9397-08002B2CF9AE}" pid="31" name="Project_x0020_Code">
    <vt:lpwstr/>
  </property>
  <property fmtid="{D5CDD505-2E9C-101B-9397-08002B2CF9AE}" pid="32" name="Stakeholder 5">
    <vt:lpwstr/>
  </property>
  <property fmtid="{D5CDD505-2E9C-101B-9397-08002B2CF9AE}" pid="33" name="Project Code">
    <vt:lpwstr>1900;#PR24 policy development|60fd7036-82fb-42a0-a747-3db10d29a5a3</vt:lpwstr>
  </property>
  <property fmtid="{D5CDD505-2E9C-101B-9397-08002B2CF9AE}" pid="34" name="j014a7bd3fd34d828fc493e84f684b49">
    <vt:lpwstr/>
  </property>
  <property fmtid="{D5CDD505-2E9C-101B-9397-08002B2CF9AE}" pid="35" name="b2faa34e97554b63aaaf45270201a270">
    <vt:lpwstr/>
  </property>
  <property fmtid="{D5CDD505-2E9C-101B-9397-08002B2CF9AE}" pid="36" name="m279c8e365374608a4eb2bb657f838c2">
    <vt:lpwstr/>
  </property>
  <property fmtid="{D5CDD505-2E9C-101B-9397-08002B2CF9AE}" pid="37" name="b20f10deb29d4945907115b7b62c5b70">
    <vt:lpwstr/>
  </property>
  <property fmtid="{D5CDD505-2E9C-101B-9397-08002B2CF9AE}" pid="38" name="j7c77f2a1a924badb0d621542422dc19">
    <vt:lpwstr/>
  </property>
  <property fmtid="{D5CDD505-2E9C-101B-9397-08002B2CF9AE}" pid="39" name="a9250910d34f4f6d82af870f608babb6">
    <vt:lpwstr/>
  </property>
  <property fmtid="{D5CDD505-2E9C-101B-9397-08002B2CF9AE}" pid="40" name="oe9d4f963f4c420b8d2b35d038476850">
    <vt:lpwstr>PR24 policy development|60fd7036-82fb-42a0-a747-3db10d29a5a3</vt:lpwstr>
  </property>
  <property fmtid="{D5CDD505-2E9C-101B-9397-08002B2CF9AE}" pid="41" name="b128efbe498d4e38a73555a2e7be12ea">
    <vt:lpwstr/>
  </property>
  <property fmtid="{D5CDD505-2E9C-101B-9397-08002B2CF9AE}" pid="42" name="da4e9ae56afa494a84f353054bd212ec">
    <vt:lpwstr>OFFICIAL|c2540f30-f875-494b-a43f-ebfb5017a6ad</vt:lpwstr>
  </property>
  <property fmtid="{D5CDD505-2E9C-101B-9397-08002B2CF9AE}" pid="43" name="TaxCatchAll">
    <vt:lpwstr>1900;#PR24 policy development|60fd7036-82fb-42a0-a747-3db10d29a5a3;#21;#OFFICIAL|c2540f30-f875-494b-a43f-ebfb5017a6ad</vt:lpwstr>
  </property>
  <property fmtid="{D5CDD505-2E9C-101B-9397-08002B2CF9AE}" pid="44" name="f8aa492165544285b4c7fe9d1b6ad82c">
    <vt:lpwstr/>
  </property>
  <property fmtid="{D5CDD505-2E9C-101B-9397-08002B2CF9AE}" pid="45" name="MediaServiceImageTags">
    <vt:lpwstr/>
  </property>
</Properties>
</file>