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9" r:id="rId5"/>
    <p:sldMasterId id="2147483723" r:id="rId6"/>
  </p:sldMasterIdLst>
  <p:notesMasterIdLst>
    <p:notesMasterId r:id="rId17"/>
  </p:notesMasterIdLst>
  <p:sldIdLst>
    <p:sldId id="425" r:id="rId7"/>
    <p:sldId id="358" r:id="rId8"/>
    <p:sldId id="440" r:id="rId9"/>
    <p:sldId id="438" r:id="rId10"/>
    <p:sldId id="434" r:id="rId11"/>
    <p:sldId id="431" r:id="rId12"/>
    <p:sldId id="375" r:id="rId13"/>
    <p:sldId id="441" r:id="rId14"/>
    <p:sldId id="430" r:id="rId15"/>
    <p:sldId id="428"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Krub" panose="00000500000000000000" pitchFamily="2" charset="-34"/>
      <p:regular r:id="rId22"/>
      <p:bold r:id="rId23"/>
      <p:italic r:id="rId24"/>
      <p:boldItalic r:id="rId25"/>
    </p:embeddedFont>
    <p:embeddedFont>
      <p:font typeface="Krub SemiBold" panose="00000700000000000000" pitchFamily="2" charset="-34"/>
      <p:bold r:id="rId26"/>
      <p:boldItalic r:id="rId27"/>
    </p:embeddedFont>
    <p:embeddedFont>
      <p:font typeface="Segoe UI" panose="020B0502040204020203"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DE3C71-2DA3-39D8-C84E-3EE2817B5F80}" name="Peter Jordan" initials="PJ" userId="S::Peter.Jordan@ofwat.gov.uk::5ef2f732-8b1b-4068-ad38-597df87d09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595"/>
    <a:srgbClr val="003589"/>
    <a:srgbClr val="E2E768"/>
    <a:srgbClr val="DCBDD9"/>
    <a:srgbClr val="FFDB8E"/>
    <a:srgbClr val="F1ABBD"/>
    <a:srgbClr val="CBE2B0"/>
    <a:srgbClr val="F9F9F9"/>
    <a:srgbClr val="BC7D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E011D-0FD1-4C3F-AAF1-AD02CC831635}" v="97" dt="2022-09-27T10:13:13.645"/>
    <p1510:client id="{E4517BFA-11EC-4A72-8F5B-EFF25A03E25A}" v="2239" dt="2022-09-27T10:09:32.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85"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F5AF9-A75C-4C9E-99D8-16CBD9A7AD32}" type="datetimeFigureOut">
              <a:rPr lang="en-GB" smtClean="0"/>
              <a:t>03/03/2023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22E2D-59F0-4B30-B1F5-3D72B0276F7F}" type="slidenum">
              <a:rPr lang="en-GB" smtClean="0"/>
              <a:t>‹#›</a:t>
            </a:fld>
            <a:endParaRPr lang="en-GB"/>
          </a:p>
        </p:txBody>
      </p:sp>
    </p:spTree>
    <p:extLst>
      <p:ext uri="{BB962C8B-B14F-4D97-AF65-F5344CB8AC3E}">
        <p14:creationId xmlns:p14="http://schemas.microsoft.com/office/powerpoint/2010/main" val="117788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322E2D-59F0-4B30-B1F5-3D72B0276F7F}" type="slidenum">
              <a:rPr lang="en-GB" smtClean="0"/>
              <a:t>2</a:t>
            </a:fld>
            <a:endParaRPr lang="en-GB"/>
          </a:p>
        </p:txBody>
      </p:sp>
    </p:spTree>
    <p:extLst>
      <p:ext uri="{BB962C8B-B14F-4D97-AF65-F5344CB8AC3E}">
        <p14:creationId xmlns:p14="http://schemas.microsoft.com/office/powerpoint/2010/main" val="127507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322E2D-59F0-4B30-B1F5-3D72B0276F7F}" type="slidenum">
              <a:rPr lang="en-GB" smtClean="0"/>
              <a:t>6</a:t>
            </a:fld>
            <a:endParaRPr lang="en-GB"/>
          </a:p>
        </p:txBody>
      </p:sp>
    </p:spTree>
    <p:extLst>
      <p:ext uri="{BB962C8B-B14F-4D97-AF65-F5344CB8AC3E}">
        <p14:creationId xmlns:p14="http://schemas.microsoft.com/office/powerpoint/2010/main" val="57789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322E2D-59F0-4B30-B1F5-3D72B0276F7F}" type="slidenum">
              <a:rPr lang="en-GB" smtClean="0"/>
              <a:t>9</a:t>
            </a:fld>
            <a:endParaRPr lang="en-GB"/>
          </a:p>
        </p:txBody>
      </p:sp>
    </p:spTree>
    <p:extLst>
      <p:ext uri="{BB962C8B-B14F-4D97-AF65-F5344CB8AC3E}">
        <p14:creationId xmlns:p14="http://schemas.microsoft.com/office/powerpoint/2010/main" val="72597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7.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27.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7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accent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9927" y="-21343"/>
            <a:ext cx="5084074" cy="3450343"/>
          </a:xfrm>
          <a:prstGeom prst="rect">
            <a:avLst/>
          </a:prstGeom>
        </p:spPr>
      </p:pic>
      <p:sp>
        <p:nvSpPr>
          <p:cNvPr id="8"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1"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5" name="TextBox 14"/>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26481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accent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9927" y="0"/>
            <a:ext cx="5084074" cy="3447295"/>
          </a:xfrm>
          <a:prstGeom prst="rect">
            <a:avLst/>
          </a:prstGeom>
        </p:spPr>
      </p:pic>
      <p:sp>
        <p:nvSpPr>
          <p:cNvPr id="10"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794247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accent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0088" y="3456431"/>
            <a:ext cx="3803912" cy="3401575"/>
          </a:xfrm>
          <a:prstGeom prst="rect">
            <a:avLst/>
          </a:prstGeom>
        </p:spPr>
      </p:pic>
      <p:sp>
        <p:nvSpPr>
          <p:cNvPr id="10"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135050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accent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0088" y="3457793"/>
            <a:ext cx="3803912" cy="3398851"/>
          </a:xfrm>
          <a:prstGeom prst="rect">
            <a:avLst/>
          </a:prstGeom>
        </p:spPr>
      </p:pic>
      <p:sp>
        <p:nvSpPr>
          <p:cNvPr id="9"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61602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accent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3793495" cy="6858000"/>
          </a:xfrm>
          <a:prstGeom prst="rect">
            <a:avLst/>
          </a:prstGeom>
        </p:spPr>
      </p:pic>
      <p:sp>
        <p:nvSpPr>
          <p:cNvPr id="11"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252265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accent 8">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4139997" y="900000"/>
            <a:ext cx="43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791210" cy="6858000"/>
          </a:xfrm>
          <a:prstGeom prst="rect">
            <a:avLst/>
          </a:prstGeom>
        </p:spPr>
      </p:pic>
      <p:sp>
        <p:nvSpPr>
          <p:cNvPr id="9"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3" name="TextBox 12"/>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68217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0"/>
            <a:ext cx="7582421"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4000" y="1623212"/>
            <a:ext cx="3960000" cy="3611583"/>
          </a:xfrm>
          <a:prstGeom prst="rect">
            <a:avLst/>
          </a:prstGeom>
        </p:spPr>
      </p:pic>
      <p:sp>
        <p:nvSpPr>
          <p:cNvPr id="15" name="Text Placeholder 17"/>
          <p:cNvSpPr>
            <a:spLocks noGrp="1"/>
          </p:cNvSpPr>
          <p:nvPr>
            <p:ph type="body" sz="quarter" idx="11"/>
          </p:nvPr>
        </p:nvSpPr>
        <p:spPr>
          <a:xfrm>
            <a:off x="719999" y="900000"/>
            <a:ext cx="4248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7" name="Text Placeholder 11"/>
          <p:cNvSpPr>
            <a:spLocks noGrp="1"/>
          </p:cNvSpPr>
          <p:nvPr>
            <p:ph type="body" sz="quarter" idx="12"/>
          </p:nvPr>
        </p:nvSpPr>
        <p:spPr>
          <a:xfrm>
            <a:off x="5760000" y="2448000"/>
            <a:ext cx="2700000" cy="2088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sp>
        <p:nvSpPr>
          <p:cNvPr id="9"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9" name="TextBox 18"/>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13579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61613"/>
            <a:ext cx="5081026" cy="459639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1" y="1980000"/>
            <a:ext cx="1008000" cy="637758"/>
          </a:xfrm>
          <a:prstGeom prst="rect">
            <a:avLst/>
          </a:prstGeom>
        </p:spPr>
      </p:pic>
      <p:sp>
        <p:nvSpPr>
          <p:cNvPr id="10" name="Text Placeholder 17"/>
          <p:cNvSpPr>
            <a:spLocks noGrp="1"/>
          </p:cNvSpPr>
          <p:nvPr>
            <p:ph type="body" sz="quarter" idx="11"/>
          </p:nvPr>
        </p:nvSpPr>
        <p:spPr>
          <a:xfrm>
            <a:off x="5220000" y="900000"/>
            <a:ext cx="34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2" name="Text Placeholder 11"/>
          <p:cNvSpPr>
            <a:spLocks noGrp="1"/>
          </p:cNvSpPr>
          <p:nvPr>
            <p:ph type="body" sz="quarter" idx="12"/>
          </p:nvPr>
        </p:nvSpPr>
        <p:spPr>
          <a:xfrm>
            <a:off x="720000" y="3059999"/>
            <a:ext cx="3060000" cy="2700000"/>
          </a:xfrm>
          <a:prstGeom prst="rect">
            <a:avLst/>
          </a:prstGeom>
        </p:spPr>
        <p:txBody>
          <a:bodyPr lIns="0" tIns="0" rIns="0" bIns="0"/>
          <a:lstStyle>
            <a:lvl1pPr marL="0" indent="0">
              <a:lnSpc>
                <a:spcPct val="100000"/>
              </a:lnSpc>
              <a:spcBef>
                <a:spcPts val="0"/>
              </a:spcBef>
              <a:buNone/>
              <a:defRPr sz="1800">
                <a:solidFill>
                  <a:schemeClr val="bg2"/>
                </a:solidFill>
                <a:latin typeface="+mj-lt"/>
              </a:defRPr>
            </a:lvl1pPr>
          </a:lstStyle>
          <a:p>
            <a:pPr lvl="0"/>
            <a:r>
              <a:rPr lang="en-US"/>
              <a:t>Click to edit Master text styles</a:t>
            </a:r>
          </a:p>
        </p:txBody>
      </p:sp>
      <p:sp>
        <p:nvSpPr>
          <p:cNvPr id="9"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290996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61613"/>
            <a:ext cx="5077978" cy="4596393"/>
          </a:xfrm>
          <a:prstGeom prst="rect">
            <a:avLst/>
          </a:prstGeom>
        </p:spPr>
      </p:pic>
      <p:sp>
        <p:nvSpPr>
          <p:cNvPr id="6" name="Text Placeholder 11"/>
          <p:cNvSpPr>
            <a:spLocks noGrp="1"/>
          </p:cNvSpPr>
          <p:nvPr>
            <p:ph type="body" sz="quarter" idx="12"/>
          </p:nvPr>
        </p:nvSpPr>
        <p:spPr>
          <a:xfrm>
            <a:off x="720000" y="3059999"/>
            <a:ext cx="3060000" cy="2700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1" y="1980000"/>
            <a:ext cx="1008000" cy="63775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1" name="Text Placeholder 17"/>
          <p:cNvSpPr>
            <a:spLocks noGrp="1"/>
          </p:cNvSpPr>
          <p:nvPr>
            <p:ph type="body" sz="quarter" idx="11"/>
          </p:nvPr>
        </p:nvSpPr>
        <p:spPr>
          <a:xfrm>
            <a:off x="5220000" y="900000"/>
            <a:ext cx="34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2"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21" name="TextBox 20"/>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tx1"/>
                </a:solidFill>
                <a:latin typeface="Krub SemiBold" panose="00000700000000000000" pitchFamily="2" charset="-34"/>
                <a:cs typeface="Krub SemiBold" panose="00000700000000000000" pitchFamily="2" charset="-34"/>
              </a:rPr>
              <a:t>Improving life through water  |  </a:t>
            </a:r>
            <a:r>
              <a:rPr lang="en-GB" sz="1100" err="1">
                <a:solidFill>
                  <a:schemeClr val="tx1"/>
                </a:solidFill>
                <a:latin typeface="Krub SemiBold" panose="00000700000000000000" pitchFamily="2" charset="-34"/>
                <a:cs typeface="Krub SemiBold" panose="00000700000000000000" pitchFamily="2" charset="-34"/>
              </a:rPr>
              <a:t>Gwella</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bywyd</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drwy</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ddŵr</a:t>
            </a:r>
            <a:r>
              <a:rPr lang="en-GB" sz="1100">
                <a:solidFill>
                  <a:schemeClr val="tx1"/>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tx1"/>
                </a:solidFill>
                <a:latin typeface="Krub SemiBold" panose="00000700000000000000" pitchFamily="2" charset="-34"/>
                <a:cs typeface="Krub SemiBold" panose="00000700000000000000" pitchFamily="2" charset="-34"/>
              </a:rPr>
              <a:pPr algn="just"/>
              <a:t>‹#›</a:t>
            </a:fld>
            <a:endParaRPr lang="en-GB" sz="1100">
              <a:solidFill>
                <a:schemeClr val="tx1"/>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14505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rkshop discuss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4000" y="900000"/>
            <a:ext cx="5760000" cy="525009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000" y="1152000"/>
            <a:ext cx="1440000" cy="281157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0000" y="1440006"/>
            <a:ext cx="2880000" cy="2627921"/>
          </a:xfrm>
          <a:prstGeom prst="rect">
            <a:avLst/>
          </a:prstGeom>
        </p:spPr>
      </p:pic>
      <p:sp>
        <p:nvSpPr>
          <p:cNvPr id="10"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Text Placeholder 11"/>
          <p:cNvSpPr>
            <a:spLocks noGrp="1"/>
          </p:cNvSpPr>
          <p:nvPr>
            <p:ph type="body" sz="quarter" idx="12"/>
          </p:nvPr>
        </p:nvSpPr>
        <p:spPr>
          <a:xfrm>
            <a:off x="1440000" y="2304000"/>
            <a:ext cx="2232000" cy="1188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sp>
        <p:nvSpPr>
          <p:cNvPr id="14" name="Text Placeholder 11"/>
          <p:cNvSpPr>
            <a:spLocks noGrp="1"/>
          </p:cNvSpPr>
          <p:nvPr>
            <p:ph type="body" sz="quarter" idx="13"/>
          </p:nvPr>
        </p:nvSpPr>
        <p:spPr>
          <a:xfrm>
            <a:off x="4140000" y="1872000"/>
            <a:ext cx="3024000" cy="3420000"/>
          </a:xfrm>
          <a:prstGeom prst="rect">
            <a:avLst/>
          </a:prstGeom>
        </p:spPr>
        <p:txBody>
          <a:bodyPr lIns="0" tIns="0" rIns="0" bIns="0"/>
          <a:lstStyle>
            <a:lvl1pPr marL="0" indent="0">
              <a:lnSpc>
                <a:spcPct val="100000"/>
              </a:lnSpc>
              <a:spcBef>
                <a:spcPts val="0"/>
              </a:spcBef>
              <a:buNone/>
              <a:defRPr sz="1800">
                <a:solidFill>
                  <a:schemeClr val="bg2"/>
                </a:solidFill>
                <a:latin typeface="+mj-lt"/>
              </a:defRPr>
            </a:lvl1pPr>
          </a:lstStyle>
          <a:p>
            <a:pPr lvl="0"/>
            <a:r>
              <a:rPr lang="en-US"/>
              <a:t>Click to edit Master text styles</a:t>
            </a: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9" name="TextBox 18"/>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80972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
            <a:ext cx="9143999" cy="6858571"/>
          </a:xfrm>
          <a:prstGeom prst="rect">
            <a:avLst/>
          </a:prstGeom>
          <a:ln>
            <a:noFill/>
          </a:ln>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85665"/>
            <a:ext cx="8064000" cy="5472341"/>
          </a:xfrm>
          <a:prstGeom prst="rect">
            <a:avLst/>
          </a:prstGeom>
        </p:spPr>
      </p:pic>
      <p:sp>
        <p:nvSpPr>
          <p:cNvPr id="10" name="Text Placeholder 9"/>
          <p:cNvSpPr>
            <a:spLocks noGrp="1"/>
          </p:cNvSpPr>
          <p:nvPr>
            <p:ph type="body" sz="quarter" idx="10"/>
          </p:nvPr>
        </p:nvSpPr>
        <p:spPr>
          <a:xfrm>
            <a:off x="900000" y="2880000"/>
            <a:ext cx="5040000" cy="1152000"/>
          </a:xfrm>
          <a:prstGeom prst="rect">
            <a:avLst/>
          </a:prstGeom>
        </p:spPr>
        <p:txBody>
          <a:bodyPr lIns="0" tIns="0" rIns="0" bIns="0"/>
          <a:lstStyle>
            <a:lvl1pPr marL="0" indent="0">
              <a:lnSpc>
                <a:spcPct val="100000"/>
              </a:lnSpc>
              <a:spcBef>
                <a:spcPts val="0"/>
              </a:spcBef>
              <a:buNone/>
              <a:defRPr sz="2000">
                <a:solidFill>
                  <a:schemeClr val="bg2"/>
                </a:solidFill>
                <a:latin typeface="+mj-lt"/>
              </a:defRPr>
            </a:lvl1pPr>
            <a:lvl2pPr marL="342900" indent="0">
              <a:lnSpc>
                <a:spcPct val="100000"/>
              </a:lnSpc>
              <a:buNone/>
              <a:defRPr sz="3000">
                <a:solidFill>
                  <a:schemeClr val="bg2"/>
                </a:solidFill>
                <a:latin typeface="+mj-lt"/>
              </a:defRPr>
            </a:lvl2pPr>
            <a:lvl3pPr marL="685800" indent="0">
              <a:lnSpc>
                <a:spcPct val="100000"/>
              </a:lnSpc>
              <a:buNone/>
              <a:defRPr sz="3000">
                <a:solidFill>
                  <a:schemeClr val="bg2"/>
                </a:solidFill>
                <a:latin typeface="+mj-lt"/>
              </a:defRPr>
            </a:lvl3pPr>
            <a:lvl4pPr marL="1028700" indent="0">
              <a:lnSpc>
                <a:spcPct val="100000"/>
              </a:lnSpc>
              <a:buNone/>
              <a:defRPr sz="3000">
                <a:solidFill>
                  <a:schemeClr val="bg2"/>
                </a:solidFill>
                <a:latin typeface="+mj-lt"/>
              </a:defRPr>
            </a:lvl4pPr>
            <a:lvl5pPr marL="1371600" indent="0">
              <a:lnSpc>
                <a:spcPct val="100000"/>
              </a:lnSpc>
              <a:buNone/>
              <a:defRPr sz="3000">
                <a:solidFill>
                  <a:schemeClr val="bg2"/>
                </a:solidFill>
                <a:latin typeface="+mj-lt"/>
              </a:defRPr>
            </a:lvl5pPr>
          </a:lstStyle>
          <a:p>
            <a:pPr lvl="0"/>
            <a:r>
              <a:rPr lang="en-US"/>
              <a:t>Click to edit Master text styles</a:t>
            </a:r>
          </a:p>
        </p:txBody>
      </p:sp>
      <p:sp>
        <p:nvSpPr>
          <p:cNvPr id="13" name="Text Placeholder 9"/>
          <p:cNvSpPr>
            <a:spLocks noGrp="1"/>
          </p:cNvSpPr>
          <p:nvPr>
            <p:ph type="body" sz="quarter" idx="11"/>
          </p:nvPr>
        </p:nvSpPr>
        <p:spPr>
          <a:xfrm>
            <a:off x="900000" y="4320000"/>
            <a:ext cx="5040000" cy="540000"/>
          </a:xfrm>
          <a:prstGeom prst="rect">
            <a:avLst/>
          </a:prstGeom>
        </p:spPr>
        <p:txBody>
          <a:bodyPr lIns="0" tIns="0" rIns="0" bIns="0"/>
          <a:lstStyle>
            <a:lvl1pPr marL="0" indent="0">
              <a:lnSpc>
                <a:spcPct val="100000"/>
              </a:lnSpc>
              <a:spcBef>
                <a:spcPts val="0"/>
              </a:spcBef>
              <a:buNone/>
              <a:defRPr sz="1400">
                <a:solidFill>
                  <a:schemeClr val="bg1"/>
                </a:solidFill>
                <a:latin typeface="+mn-lt"/>
              </a:defRPr>
            </a:lvl1pPr>
            <a:lvl2pPr marL="342900" indent="0">
              <a:lnSpc>
                <a:spcPct val="100000"/>
              </a:lnSpc>
              <a:buNone/>
              <a:defRPr sz="3000">
                <a:solidFill>
                  <a:schemeClr val="bg2"/>
                </a:solidFill>
                <a:latin typeface="+mj-lt"/>
              </a:defRPr>
            </a:lvl2pPr>
            <a:lvl3pPr marL="685800" indent="0">
              <a:lnSpc>
                <a:spcPct val="100000"/>
              </a:lnSpc>
              <a:buNone/>
              <a:defRPr sz="3000">
                <a:solidFill>
                  <a:schemeClr val="bg2"/>
                </a:solidFill>
                <a:latin typeface="+mj-lt"/>
              </a:defRPr>
            </a:lvl3pPr>
            <a:lvl4pPr marL="1028700" indent="0">
              <a:lnSpc>
                <a:spcPct val="100000"/>
              </a:lnSpc>
              <a:buNone/>
              <a:defRPr sz="3000">
                <a:solidFill>
                  <a:schemeClr val="bg2"/>
                </a:solidFill>
                <a:latin typeface="+mj-lt"/>
              </a:defRPr>
            </a:lvl4pPr>
            <a:lvl5pPr marL="1371600" indent="0">
              <a:lnSpc>
                <a:spcPct val="100000"/>
              </a:lnSpc>
              <a:buNone/>
              <a:defRPr sz="3000">
                <a:solidFill>
                  <a:schemeClr val="bg2"/>
                </a:solidFill>
                <a:latin typeface="+mj-lt"/>
              </a:defRPr>
            </a:lvl5pPr>
          </a:lstStyle>
          <a:p>
            <a:pPr lvl="0"/>
            <a:r>
              <a:rPr lang="en-US"/>
              <a:t>Click to edit Master text styles</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0000" y="5760006"/>
            <a:ext cx="1260000" cy="410935"/>
          </a:xfrm>
          <a:prstGeom prst="rect">
            <a:avLst/>
          </a:prstGeom>
        </p:spPr>
      </p:pic>
    </p:spTree>
    <p:extLst>
      <p:ext uri="{BB962C8B-B14F-4D97-AF65-F5344CB8AC3E}">
        <p14:creationId xmlns:p14="http://schemas.microsoft.com/office/powerpoint/2010/main" val="2420850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2630" y="1983095"/>
            <a:ext cx="3177466" cy="287382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0289" y="1980000"/>
            <a:ext cx="2123713" cy="288000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980006"/>
            <a:ext cx="2122440" cy="2879999"/>
          </a:xfrm>
          <a:prstGeom prst="rect">
            <a:avLst/>
          </a:prstGeom>
        </p:spPr>
      </p:pic>
      <p:sp>
        <p:nvSpPr>
          <p:cNvPr id="8"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9"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1" name="TextBox 10"/>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273793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05530"/>
            <a:ext cx="7740000" cy="5252470"/>
          </a:xfrm>
          <a:prstGeom prst="rect">
            <a:avLst/>
          </a:prstGeom>
        </p:spPr>
      </p:pic>
      <p:grpSp>
        <p:nvGrpSpPr>
          <p:cNvPr id="3" name="Group 2"/>
          <p:cNvGrpSpPr/>
          <p:nvPr userDrawn="1"/>
        </p:nvGrpSpPr>
        <p:grpSpPr>
          <a:xfrm>
            <a:off x="2160000" y="5832000"/>
            <a:ext cx="6480003" cy="432000"/>
            <a:chOff x="2160000" y="5832000"/>
            <a:chExt cx="6480003" cy="43200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9856" y="5832000"/>
              <a:ext cx="430185" cy="432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9892" y="5832908"/>
              <a:ext cx="430185" cy="430185"/>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9928" y="5832908"/>
              <a:ext cx="430185" cy="430185"/>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60000" y="5832908"/>
              <a:ext cx="430185" cy="430185"/>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69964" y="5832908"/>
              <a:ext cx="430185" cy="430185"/>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09818" y="5832908"/>
              <a:ext cx="430185" cy="430185"/>
            </a:xfrm>
            <a:prstGeom prst="rect">
              <a:avLst/>
            </a:prstGeom>
          </p:spPr>
        </p:pic>
      </p:grpSp>
      <p:sp>
        <p:nvSpPr>
          <p:cNvPr id="17" name="Text Placeholder 5"/>
          <p:cNvSpPr>
            <a:spLocks noGrp="1"/>
          </p:cNvSpPr>
          <p:nvPr userDrawn="1">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stStyle>
          <a:p>
            <a:pPr lvl="0"/>
            <a:r>
              <a:rPr lang="en-US"/>
              <a:t>Click to edit Master text styles</a:t>
            </a:r>
          </a:p>
        </p:txBody>
      </p:sp>
      <p:pic>
        <p:nvPicPr>
          <p:cNvPr id="16" name="Picture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00000" y="1152000"/>
            <a:ext cx="1440000" cy="2811570"/>
          </a:xfrm>
          <a:prstGeom prst="rect">
            <a:avLst/>
          </a:prstGeom>
        </p:spPr>
      </p:pic>
      <p:sp>
        <p:nvSpPr>
          <p:cNvPr id="5" name="Text Placeholder 4"/>
          <p:cNvSpPr>
            <a:spLocks noGrp="1"/>
          </p:cNvSpPr>
          <p:nvPr>
            <p:ph type="body" sz="quarter" idx="11"/>
          </p:nvPr>
        </p:nvSpPr>
        <p:spPr>
          <a:xfrm>
            <a:off x="720000" y="2520000"/>
            <a:ext cx="4860000" cy="140335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20879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619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3"/>
            <a:ext cx="9143999" cy="6858571"/>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5666"/>
            <a:ext cx="8064000" cy="5472341"/>
          </a:xfrm>
          <a:prstGeom prst="rect">
            <a:avLst/>
          </a:prstGeom>
        </p:spPr>
      </p:pic>
      <p:sp>
        <p:nvSpPr>
          <p:cNvPr id="10" name="Text Placeholder 9"/>
          <p:cNvSpPr>
            <a:spLocks noGrp="1"/>
          </p:cNvSpPr>
          <p:nvPr>
            <p:ph type="body" sz="quarter" idx="10"/>
          </p:nvPr>
        </p:nvSpPr>
        <p:spPr>
          <a:xfrm>
            <a:off x="900000" y="2880000"/>
            <a:ext cx="5040000" cy="1152000"/>
          </a:xfrm>
          <a:prstGeom prst="rect">
            <a:avLst/>
          </a:prstGeom>
        </p:spPr>
        <p:txBody>
          <a:bodyPr lIns="0" tIns="0" rIns="0" bIns="0"/>
          <a:lstStyle>
            <a:lvl1pPr marL="0" indent="0">
              <a:lnSpc>
                <a:spcPct val="100000"/>
              </a:lnSpc>
              <a:spcBef>
                <a:spcPts val="0"/>
              </a:spcBef>
              <a:buNone/>
              <a:defRPr sz="1500">
                <a:solidFill>
                  <a:schemeClr val="bg2"/>
                </a:solidFill>
                <a:latin typeface="+mj-lt"/>
              </a:defRPr>
            </a:lvl1pPr>
            <a:lvl2pPr marL="257175" indent="0">
              <a:lnSpc>
                <a:spcPct val="100000"/>
              </a:lnSpc>
              <a:buNone/>
              <a:defRPr sz="2250">
                <a:solidFill>
                  <a:schemeClr val="bg2"/>
                </a:solidFill>
                <a:latin typeface="+mj-lt"/>
              </a:defRPr>
            </a:lvl2pPr>
            <a:lvl3pPr marL="514350" indent="0">
              <a:lnSpc>
                <a:spcPct val="100000"/>
              </a:lnSpc>
              <a:buNone/>
              <a:defRPr sz="2250">
                <a:solidFill>
                  <a:schemeClr val="bg2"/>
                </a:solidFill>
                <a:latin typeface="+mj-lt"/>
              </a:defRPr>
            </a:lvl3pPr>
            <a:lvl4pPr marL="771525" indent="0">
              <a:lnSpc>
                <a:spcPct val="100000"/>
              </a:lnSpc>
              <a:buNone/>
              <a:defRPr sz="2250">
                <a:solidFill>
                  <a:schemeClr val="bg2"/>
                </a:solidFill>
                <a:latin typeface="+mj-lt"/>
              </a:defRPr>
            </a:lvl4pPr>
            <a:lvl5pPr marL="1028700" indent="0">
              <a:lnSpc>
                <a:spcPct val="100000"/>
              </a:lnSpc>
              <a:buNone/>
              <a:defRPr sz="2250">
                <a:solidFill>
                  <a:schemeClr val="bg2"/>
                </a:solidFill>
                <a:latin typeface="+mj-lt"/>
              </a:defRPr>
            </a:lvl5pPr>
          </a:lstStyle>
          <a:p>
            <a:pPr lvl="0"/>
            <a:r>
              <a:rPr lang="en-US"/>
              <a:t>Click to edit Master text styles</a:t>
            </a:r>
          </a:p>
        </p:txBody>
      </p:sp>
      <p:sp>
        <p:nvSpPr>
          <p:cNvPr id="13" name="Text Placeholder 9"/>
          <p:cNvSpPr>
            <a:spLocks noGrp="1"/>
          </p:cNvSpPr>
          <p:nvPr>
            <p:ph type="body" sz="quarter" idx="11"/>
          </p:nvPr>
        </p:nvSpPr>
        <p:spPr>
          <a:xfrm>
            <a:off x="900000" y="4320000"/>
            <a:ext cx="5040000" cy="540000"/>
          </a:xfrm>
          <a:prstGeom prst="rect">
            <a:avLst/>
          </a:prstGeom>
        </p:spPr>
        <p:txBody>
          <a:bodyPr lIns="0" tIns="0" rIns="0" bIns="0"/>
          <a:lstStyle>
            <a:lvl1pPr marL="0" indent="0">
              <a:lnSpc>
                <a:spcPct val="100000"/>
              </a:lnSpc>
              <a:spcBef>
                <a:spcPts val="0"/>
              </a:spcBef>
              <a:buNone/>
              <a:defRPr sz="1050">
                <a:solidFill>
                  <a:schemeClr val="bg1"/>
                </a:solidFill>
                <a:latin typeface="+mn-lt"/>
              </a:defRPr>
            </a:lvl1pPr>
            <a:lvl2pPr marL="257175" indent="0">
              <a:lnSpc>
                <a:spcPct val="100000"/>
              </a:lnSpc>
              <a:buNone/>
              <a:defRPr sz="2250">
                <a:solidFill>
                  <a:schemeClr val="bg2"/>
                </a:solidFill>
                <a:latin typeface="+mj-lt"/>
              </a:defRPr>
            </a:lvl2pPr>
            <a:lvl3pPr marL="514350" indent="0">
              <a:lnSpc>
                <a:spcPct val="100000"/>
              </a:lnSpc>
              <a:buNone/>
              <a:defRPr sz="2250">
                <a:solidFill>
                  <a:schemeClr val="bg2"/>
                </a:solidFill>
                <a:latin typeface="+mj-lt"/>
              </a:defRPr>
            </a:lvl3pPr>
            <a:lvl4pPr marL="771525" indent="0">
              <a:lnSpc>
                <a:spcPct val="100000"/>
              </a:lnSpc>
              <a:buNone/>
              <a:defRPr sz="2250">
                <a:solidFill>
                  <a:schemeClr val="bg2"/>
                </a:solidFill>
                <a:latin typeface="+mj-lt"/>
              </a:defRPr>
            </a:lvl4pPr>
            <a:lvl5pPr marL="1028700" indent="0">
              <a:lnSpc>
                <a:spcPct val="100000"/>
              </a:lnSpc>
              <a:buNone/>
              <a:defRPr sz="2250">
                <a:solidFill>
                  <a:schemeClr val="bg2"/>
                </a:solidFill>
                <a:latin typeface="+mj-lt"/>
              </a:defRPr>
            </a:lvl5pPr>
          </a:lstStyle>
          <a:p>
            <a:pPr lvl="0"/>
            <a:r>
              <a:rPr lang="en-US"/>
              <a:t>Click to edit Master text styles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000" y="5760010"/>
            <a:ext cx="1260000" cy="410935"/>
          </a:xfrm>
          <a:prstGeom prst="rect">
            <a:avLst/>
          </a:prstGeom>
        </p:spPr>
      </p:pic>
    </p:spTree>
    <p:extLst>
      <p:ext uri="{BB962C8B-B14F-4D97-AF65-F5344CB8AC3E}">
        <p14:creationId xmlns:p14="http://schemas.microsoft.com/office/powerpoint/2010/main" val="930052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divider yellow">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9140952" cy="6858000"/>
          </a:xfrm>
          <a:prstGeom prst="rect">
            <a:avLst/>
          </a:prstGeom>
        </p:spPr>
      </p:pic>
      <p:sp>
        <p:nvSpPr>
          <p:cNvPr id="4" name="Text Placeholder 10"/>
          <p:cNvSpPr>
            <a:spLocks noGrp="1"/>
          </p:cNvSpPr>
          <p:nvPr>
            <p:ph type="body" sz="quarter" idx="10"/>
          </p:nvPr>
        </p:nvSpPr>
        <p:spPr>
          <a:xfrm>
            <a:off x="900000" y="2880000"/>
            <a:ext cx="5400000" cy="1440000"/>
          </a:xfrm>
          <a:prstGeom prst="rect">
            <a:avLst/>
          </a:prstGeom>
        </p:spPr>
        <p:txBody>
          <a:bodyPr lIns="0" tIns="0" rIns="0" bIns="0" anchor="ctr" anchorCtr="0"/>
          <a:lstStyle>
            <a:lvl1pPr marL="0" indent="0">
              <a:lnSpc>
                <a:spcPct val="100000"/>
              </a:lnSpc>
              <a:spcBef>
                <a:spcPts val="0"/>
              </a:spcBef>
              <a:buNone/>
              <a:defRPr lang="en-GB" sz="2400" dirty="0" smtClean="0">
                <a:solidFill>
                  <a:schemeClr val="bg2"/>
                </a:solidFill>
                <a:latin typeface="+mj-lt"/>
              </a:defRPr>
            </a:lvl1pPr>
          </a:lstStyle>
          <a:p>
            <a:pPr lvl="0"/>
            <a:r>
              <a:rPr lang="en-US" sz="2250">
                <a:latin typeface="+mj-lt"/>
              </a:rPr>
              <a:t>Click to edit Master text styles</a:t>
            </a:r>
          </a:p>
        </p:txBody>
      </p:sp>
    </p:spTree>
    <p:extLst>
      <p:ext uri="{BB962C8B-B14F-4D97-AF65-F5344CB8AC3E}">
        <p14:creationId xmlns:p14="http://schemas.microsoft.com/office/powerpoint/2010/main" val="1885972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divider cor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 y="0"/>
            <a:ext cx="9143238" cy="6858000"/>
          </a:xfrm>
          <a:prstGeom prst="rect">
            <a:avLst/>
          </a:prstGeom>
        </p:spPr>
      </p:pic>
      <p:sp>
        <p:nvSpPr>
          <p:cNvPr id="11" name="Text Placeholder 10"/>
          <p:cNvSpPr>
            <a:spLocks noGrp="1"/>
          </p:cNvSpPr>
          <p:nvPr>
            <p:ph type="body" sz="quarter" idx="10"/>
          </p:nvPr>
        </p:nvSpPr>
        <p:spPr>
          <a:xfrm>
            <a:off x="900000" y="2880000"/>
            <a:ext cx="5400000" cy="1440000"/>
          </a:xfrm>
          <a:prstGeom prst="rect">
            <a:avLst/>
          </a:prstGeom>
        </p:spPr>
        <p:txBody>
          <a:bodyPr lIns="0" tIns="0" rIns="0" bIns="0" anchor="ctr" anchorCtr="0"/>
          <a:lstStyle>
            <a:lvl1pPr marL="0" indent="0">
              <a:lnSpc>
                <a:spcPct val="100000"/>
              </a:lnSpc>
              <a:spcBef>
                <a:spcPts val="0"/>
              </a:spcBef>
              <a:buNone/>
              <a:defRPr lang="en-GB" sz="2400" dirty="0" smtClean="0">
                <a:solidFill>
                  <a:schemeClr val="bg2"/>
                </a:solidFill>
                <a:latin typeface="+mj-lt"/>
              </a:defRPr>
            </a:lvl1pPr>
          </a:lstStyle>
          <a:p>
            <a:pPr lvl="0"/>
            <a:r>
              <a:rPr lang="en-US" sz="2250">
                <a:latin typeface="+mj-lt"/>
              </a:rPr>
              <a:t>Click to edit Master text styles</a:t>
            </a:r>
          </a:p>
        </p:txBody>
      </p:sp>
    </p:spTree>
    <p:extLst>
      <p:ext uri="{BB962C8B-B14F-4D97-AF65-F5344CB8AC3E}">
        <p14:creationId xmlns:p14="http://schemas.microsoft.com/office/powerpoint/2010/main" val="2495280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divider 2nd blu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 y="1143"/>
            <a:ext cx="9143238" cy="6855714"/>
          </a:xfrm>
          <a:prstGeom prst="rect">
            <a:avLst/>
          </a:prstGeom>
        </p:spPr>
      </p:pic>
      <p:sp>
        <p:nvSpPr>
          <p:cNvPr id="4" name="Text Placeholder 10"/>
          <p:cNvSpPr>
            <a:spLocks noGrp="1"/>
          </p:cNvSpPr>
          <p:nvPr>
            <p:ph type="body" sz="quarter" idx="10"/>
          </p:nvPr>
        </p:nvSpPr>
        <p:spPr>
          <a:xfrm>
            <a:off x="900000" y="2880000"/>
            <a:ext cx="5400000" cy="1440000"/>
          </a:xfrm>
          <a:prstGeom prst="rect">
            <a:avLst/>
          </a:prstGeom>
        </p:spPr>
        <p:txBody>
          <a:bodyPr lIns="0" tIns="0" rIns="0" bIns="0" anchor="ctr" anchorCtr="0"/>
          <a:lstStyle>
            <a:lvl1pPr marL="0" indent="0">
              <a:lnSpc>
                <a:spcPct val="100000"/>
              </a:lnSpc>
              <a:spcBef>
                <a:spcPts val="0"/>
              </a:spcBef>
              <a:buNone/>
              <a:defRPr lang="en-GB" sz="2400" dirty="0" smtClean="0">
                <a:latin typeface="+mj-lt"/>
              </a:defRPr>
            </a:lvl1pPr>
          </a:lstStyle>
          <a:p>
            <a:pPr lvl="0"/>
            <a:r>
              <a:rPr lang="en-US" sz="2250">
                <a:latin typeface="+mj-lt"/>
              </a:rPr>
              <a:t>Click to edit Master text styles</a:t>
            </a:r>
          </a:p>
        </p:txBody>
      </p:sp>
    </p:spTree>
    <p:extLst>
      <p:ext uri="{BB962C8B-B14F-4D97-AF65-F5344CB8AC3E}">
        <p14:creationId xmlns:p14="http://schemas.microsoft.com/office/powerpoint/2010/main" val="3525427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divider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 y="0"/>
            <a:ext cx="9143238" cy="6858000"/>
          </a:xfrm>
          <a:prstGeom prst="rect">
            <a:avLst/>
          </a:prstGeom>
        </p:spPr>
      </p:pic>
      <p:sp>
        <p:nvSpPr>
          <p:cNvPr id="4" name="Text Placeholder 10"/>
          <p:cNvSpPr>
            <a:spLocks noGrp="1"/>
          </p:cNvSpPr>
          <p:nvPr>
            <p:ph type="body" sz="quarter" idx="10"/>
          </p:nvPr>
        </p:nvSpPr>
        <p:spPr>
          <a:xfrm>
            <a:off x="900000" y="2880000"/>
            <a:ext cx="5400000" cy="1440000"/>
          </a:xfrm>
          <a:prstGeom prst="rect">
            <a:avLst/>
          </a:prstGeom>
        </p:spPr>
        <p:txBody>
          <a:bodyPr lIns="0" tIns="0" rIns="0" bIns="0" anchor="ctr" anchorCtr="0"/>
          <a:lstStyle>
            <a:lvl1pPr marL="0" indent="0">
              <a:lnSpc>
                <a:spcPct val="100000"/>
              </a:lnSpc>
              <a:spcBef>
                <a:spcPts val="0"/>
              </a:spcBef>
              <a:buNone/>
              <a:defRPr lang="en-GB" sz="2400" dirty="0" smtClean="0">
                <a:latin typeface="+mj-lt"/>
              </a:defRPr>
            </a:lvl1pPr>
          </a:lstStyle>
          <a:p>
            <a:pPr lvl="0"/>
            <a:r>
              <a:rPr lang="en-US" sz="2250">
                <a:latin typeface="+mj-lt"/>
              </a:rPr>
              <a:t>Click to edit Master text styles</a:t>
            </a:r>
          </a:p>
        </p:txBody>
      </p:sp>
    </p:spTree>
    <p:extLst>
      <p:ext uri="{BB962C8B-B14F-4D97-AF65-F5344CB8AC3E}">
        <p14:creationId xmlns:p14="http://schemas.microsoft.com/office/powerpoint/2010/main" val="1179954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divider purpl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 y="1143"/>
            <a:ext cx="9143238" cy="6855714"/>
          </a:xfrm>
          <a:prstGeom prst="rect">
            <a:avLst/>
          </a:prstGeom>
        </p:spPr>
      </p:pic>
      <p:sp>
        <p:nvSpPr>
          <p:cNvPr id="4" name="Text Placeholder 10"/>
          <p:cNvSpPr>
            <a:spLocks noGrp="1"/>
          </p:cNvSpPr>
          <p:nvPr>
            <p:ph type="body" sz="quarter" idx="10"/>
          </p:nvPr>
        </p:nvSpPr>
        <p:spPr>
          <a:xfrm>
            <a:off x="900000" y="2880000"/>
            <a:ext cx="5400000" cy="1440000"/>
          </a:xfrm>
          <a:prstGeom prst="rect">
            <a:avLst/>
          </a:prstGeom>
        </p:spPr>
        <p:txBody>
          <a:bodyPr lIns="0" tIns="0" rIns="0" bIns="0" anchor="ctr" anchorCtr="0"/>
          <a:lstStyle>
            <a:lvl1pPr marL="0" indent="0">
              <a:lnSpc>
                <a:spcPct val="100000"/>
              </a:lnSpc>
              <a:spcBef>
                <a:spcPts val="0"/>
              </a:spcBef>
              <a:buNone/>
              <a:defRPr lang="en-GB" sz="2400" dirty="0" smtClean="0">
                <a:latin typeface="+mj-lt"/>
              </a:defRPr>
            </a:lvl1pPr>
          </a:lstStyle>
          <a:p>
            <a:pPr lvl="0"/>
            <a:r>
              <a:rPr lang="en-US" sz="2250">
                <a:latin typeface="+mj-lt"/>
              </a:rPr>
              <a:t>Click to edit Master text styles</a:t>
            </a:r>
          </a:p>
        </p:txBody>
      </p:sp>
    </p:spTree>
    <p:extLst>
      <p:ext uri="{BB962C8B-B14F-4D97-AF65-F5344CB8AC3E}">
        <p14:creationId xmlns:p14="http://schemas.microsoft.com/office/powerpoint/2010/main" val="1363521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or contents">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9500" y="4739909"/>
            <a:ext cx="3294505" cy="2118101"/>
          </a:xfrm>
          <a:prstGeom prst="rect">
            <a:avLst/>
          </a:prstGeom>
        </p:spPr>
      </p:pic>
      <p:sp>
        <p:nvSpPr>
          <p:cNvPr id="16"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5"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4" name="TextBox 13"/>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130393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cor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9143238" cy="6858000"/>
          </a:xfrm>
          <a:prstGeom prst="rect">
            <a:avLst/>
          </a:prstGeom>
        </p:spPr>
      </p:pic>
      <p:sp>
        <p:nvSpPr>
          <p:cNvPr id="11" name="Text Placeholder 10"/>
          <p:cNvSpPr>
            <a:spLocks noGrp="1"/>
          </p:cNvSpPr>
          <p:nvPr>
            <p:ph type="body" sz="quarter" idx="10"/>
          </p:nvPr>
        </p:nvSpPr>
        <p:spPr>
          <a:xfrm>
            <a:off x="900000" y="2880000"/>
            <a:ext cx="5400000" cy="1440000"/>
          </a:xfrm>
          <a:prstGeom prst="rect">
            <a:avLst/>
          </a:prstGeom>
        </p:spPr>
        <p:txBody>
          <a:bodyPr lIns="0" tIns="0" rIns="0" bIns="0" anchor="ctr" anchorCtr="0"/>
          <a:lstStyle>
            <a:lvl1pPr marL="0" indent="0">
              <a:lnSpc>
                <a:spcPct val="100000"/>
              </a:lnSpc>
              <a:spcBef>
                <a:spcPts val="0"/>
              </a:spcBef>
              <a:buNone/>
              <a:defRPr lang="en-GB" sz="3200" dirty="0" smtClean="0">
                <a:solidFill>
                  <a:schemeClr val="bg2"/>
                </a:solidFill>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559172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12"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3" name="Content Placeholder 2"/>
          <p:cNvSpPr>
            <a:spLocks noGrp="1"/>
          </p:cNvSpPr>
          <p:nvPr>
            <p:ph sz="quarter" idx="12"/>
          </p:nvPr>
        </p:nvSpPr>
        <p:spPr>
          <a:xfrm>
            <a:off x="720000"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buNone/>
              <a:defRPr sz="1200">
                <a:solidFill>
                  <a:schemeClr val="bg1"/>
                </a:solidFill>
              </a:defRPr>
            </a:lvl2pPr>
            <a:lvl3pPr marL="514350" indent="0">
              <a:buNone/>
              <a:defRPr sz="1200">
                <a:solidFill>
                  <a:schemeClr val="bg1"/>
                </a:solidFill>
              </a:defRPr>
            </a:lvl3pPr>
            <a:lvl4pPr marL="771525" indent="0">
              <a:buNone/>
              <a:defRPr sz="1200">
                <a:solidFill>
                  <a:schemeClr val="bg1"/>
                </a:solidFill>
              </a:defRPr>
            </a:lvl4pPr>
            <a:lvl5pPr marL="1028700" indent="0">
              <a:buNone/>
              <a:defRPr sz="1200">
                <a:solidFill>
                  <a:schemeClr val="bg1"/>
                </a:solidFill>
              </a:defRPr>
            </a:lvl5pPr>
          </a:lstStyle>
          <a:p>
            <a:pPr lvl="0"/>
            <a:r>
              <a:rPr lang="en-US"/>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0" name="TextBox 9"/>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62276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ndard no text">
    <p:spTree>
      <p:nvGrpSpPr>
        <p:cNvPr id="1" name=""/>
        <p:cNvGrpSpPr/>
        <p:nvPr/>
      </p:nvGrpSpPr>
      <p:grpSpPr>
        <a:xfrm>
          <a:off x="0" y="0"/>
          <a:ext cx="0" cy="0"/>
          <a:chOff x="0" y="0"/>
          <a:chExt cx="0" cy="0"/>
        </a:xfrm>
      </p:grpSpPr>
      <p:sp>
        <p:nvSpPr>
          <p:cNvPr id="7"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1" name="TextBox 10"/>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285163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andard accent 1">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0715"/>
            <a:ext cx="5081026" cy="3447295"/>
          </a:xfrm>
          <a:prstGeom prst="rect">
            <a:avLst/>
          </a:prstGeom>
        </p:spPr>
      </p:pic>
      <p:sp>
        <p:nvSpPr>
          <p:cNvPr id="7"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4" name="TextBox 13"/>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1165939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ndard accent 2">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0715"/>
            <a:ext cx="5081026" cy="3447295"/>
          </a:xfrm>
          <a:prstGeom prst="rect">
            <a:avLst/>
          </a:prstGeom>
        </p:spPr>
      </p:pic>
      <p:sp>
        <p:nvSpPr>
          <p:cNvPr id="10"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14"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1400233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andard accent 3">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9927" y="-21343"/>
            <a:ext cx="5084074" cy="3450343"/>
          </a:xfrm>
          <a:prstGeom prst="rect">
            <a:avLst/>
          </a:prstGeom>
        </p:spPr>
      </p:pic>
      <p:sp>
        <p:nvSpPr>
          <p:cNvPr id="8"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11"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5" name="TextBox 14"/>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364086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ndard accent 4">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9927" y="0"/>
            <a:ext cx="5084074" cy="3447295"/>
          </a:xfrm>
          <a:prstGeom prst="rect">
            <a:avLst/>
          </a:prstGeom>
        </p:spPr>
      </p:pic>
      <p:sp>
        <p:nvSpPr>
          <p:cNvPr id="10"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226669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andard accent 5">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0088" y="3456435"/>
            <a:ext cx="3803912" cy="3401575"/>
          </a:xfrm>
          <a:prstGeom prst="rect">
            <a:avLst/>
          </a:prstGeom>
        </p:spPr>
      </p:pic>
      <p:sp>
        <p:nvSpPr>
          <p:cNvPr id="10"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1961304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ndard accent 6">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0088" y="3457797"/>
            <a:ext cx="3803912" cy="3398851"/>
          </a:xfrm>
          <a:prstGeom prst="rect">
            <a:avLst/>
          </a:prstGeom>
        </p:spPr>
      </p:pic>
      <p:sp>
        <p:nvSpPr>
          <p:cNvPr id="9"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340643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ndard accent 7">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3793495" cy="6858000"/>
          </a:xfrm>
          <a:prstGeom prst="rect">
            <a:avLst/>
          </a:prstGeom>
        </p:spPr>
      </p:pic>
      <p:sp>
        <p:nvSpPr>
          <p:cNvPr id="11"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013881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ndard accent 8">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4139997" y="900000"/>
            <a:ext cx="43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buNone/>
              <a:defRPr sz="1200">
                <a:solidFill>
                  <a:schemeClr val="bg1"/>
                </a:solidFill>
              </a:defRPr>
            </a:lvl2pPr>
            <a:lvl3pPr marL="514350" indent="0">
              <a:buNone/>
              <a:defRPr sz="1200">
                <a:solidFill>
                  <a:schemeClr val="bg1"/>
                </a:solidFill>
              </a:defRPr>
            </a:lvl3pPr>
            <a:lvl4pPr marL="771525" indent="0">
              <a:buNone/>
              <a:defRPr sz="1200">
                <a:solidFill>
                  <a:schemeClr val="bg1"/>
                </a:solidFill>
              </a:defRPr>
            </a:lvl4pPr>
            <a:lvl5pPr marL="1028700" indent="0">
              <a:buNone/>
              <a:defRPr sz="1200">
                <a:solidFill>
                  <a:schemeClr val="bg1"/>
                </a:solidFill>
              </a:defRPr>
            </a:lvl5pPr>
          </a:lstStyle>
          <a:p>
            <a:pPr lvl="0"/>
            <a:r>
              <a:rPr lang="en-US"/>
              <a:t>Click to edit Master text styles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91210" cy="6858000"/>
          </a:xfrm>
          <a:prstGeom prst="rect">
            <a:avLst/>
          </a:prstGeom>
        </p:spPr>
      </p:pic>
      <p:sp>
        <p:nvSpPr>
          <p:cNvPr id="9"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3" name="TextBox 12"/>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52779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9143238" cy="6858000"/>
          </a:xfrm>
          <a:prstGeom prst="rect">
            <a:avLst/>
          </a:prstGeom>
        </p:spPr>
      </p:pic>
      <p:sp>
        <p:nvSpPr>
          <p:cNvPr id="4" name="Text Placeholder 10"/>
          <p:cNvSpPr>
            <a:spLocks noGrp="1"/>
          </p:cNvSpPr>
          <p:nvPr>
            <p:ph type="body" sz="quarter" idx="10"/>
          </p:nvPr>
        </p:nvSpPr>
        <p:spPr>
          <a:xfrm>
            <a:off x="900000" y="2880000"/>
            <a:ext cx="5400000" cy="1440000"/>
          </a:xfrm>
          <a:prstGeom prst="rect">
            <a:avLst/>
          </a:prstGeom>
        </p:spPr>
        <p:txBody>
          <a:bodyPr lIns="0" tIns="0" rIns="0" bIns="0" anchor="ctr" anchorCtr="0"/>
          <a:lstStyle>
            <a:lvl1pPr marL="0" indent="0">
              <a:lnSpc>
                <a:spcPct val="100000"/>
              </a:lnSpc>
              <a:spcBef>
                <a:spcPts val="0"/>
              </a:spcBef>
              <a:buNone/>
              <a:defRPr lang="en-GB" sz="3200" dirty="0" smtClean="0">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912164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7582421"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000" y="1623212"/>
            <a:ext cx="3960000" cy="3611583"/>
          </a:xfrm>
          <a:prstGeom prst="rect">
            <a:avLst/>
          </a:prstGeom>
        </p:spPr>
      </p:pic>
      <p:sp>
        <p:nvSpPr>
          <p:cNvPr id="15" name="Text Placeholder 17"/>
          <p:cNvSpPr>
            <a:spLocks noGrp="1"/>
          </p:cNvSpPr>
          <p:nvPr>
            <p:ph type="body" sz="quarter" idx="11"/>
          </p:nvPr>
        </p:nvSpPr>
        <p:spPr>
          <a:xfrm>
            <a:off x="719999" y="900000"/>
            <a:ext cx="4248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7" name="Text Placeholder 11"/>
          <p:cNvSpPr>
            <a:spLocks noGrp="1"/>
          </p:cNvSpPr>
          <p:nvPr>
            <p:ph type="body" sz="quarter" idx="12"/>
          </p:nvPr>
        </p:nvSpPr>
        <p:spPr>
          <a:xfrm>
            <a:off x="5760000" y="2448000"/>
            <a:ext cx="2700000" cy="2088000"/>
          </a:xfrm>
          <a:prstGeom prst="rect">
            <a:avLst/>
          </a:prstGeom>
        </p:spPr>
        <p:txBody>
          <a:bodyPr lIns="0" tIns="0" rIns="0" bIns="0"/>
          <a:lstStyle>
            <a:lvl1pPr marL="0" indent="0">
              <a:lnSpc>
                <a:spcPct val="100000"/>
              </a:lnSpc>
              <a:spcBef>
                <a:spcPts val="0"/>
              </a:spcBef>
              <a:buNone/>
              <a:defRPr sz="1350">
                <a:solidFill>
                  <a:schemeClr val="tx1"/>
                </a:solidFill>
                <a:latin typeface="+mj-lt"/>
              </a:defRPr>
            </a:lvl1pPr>
          </a:lstStyle>
          <a:p>
            <a:pPr lvl="0"/>
            <a:r>
              <a:rPr lang="en-US"/>
              <a:t>Click to edit Master text styles</a:t>
            </a:r>
          </a:p>
        </p:txBody>
      </p:sp>
      <p:sp>
        <p:nvSpPr>
          <p:cNvPr id="9"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9" name="TextBox 18"/>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833975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61617"/>
            <a:ext cx="5081026" cy="45963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1" y="1980000"/>
            <a:ext cx="1008000" cy="637758"/>
          </a:xfrm>
          <a:prstGeom prst="rect">
            <a:avLst/>
          </a:prstGeom>
        </p:spPr>
      </p:pic>
      <p:sp>
        <p:nvSpPr>
          <p:cNvPr id="10" name="Text Placeholder 17"/>
          <p:cNvSpPr>
            <a:spLocks noGrp="1"/>
          </p:cNvSpPr>
          <p:nvPr>
            <p:ph type="body" sz="quarter" idx="11"/>
          </p:nvPr>
        </p:nvSpPr>
        <p:spPr>
          <a:xfrm>
            <a:off x="5220000" y="900000"/>
            <a:ext cx="34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2" name="Text Placeholder 11"/>
          <p:cNvSpPr>
            <a:spLocks noGrp="1"/>
          </p:cNvSpPr>
          <p:nvPr>
            <p:ph type="body" sz="quarter" idx="12"/>
          </p:nvPr>
        </p:nvSpPr>
        <p:spPr>
          <a:xfrm>
            <a:off x="720000" y="3059999"/>
            <a:ext cx="3060000" cy="2700000"/>
          </a:xfrm>
          <a:prstGeom prst="rect">
            <a:avLst/>
          </a:prstGeom>
        </p:spPr>
        <p:txBody>
          <a:bodyPr lIns="0" tIns="0" rIns="0" bIns="0"/>
          <a:lstStyle>
            <a:lvl1pPr marL="0" indent="0">
              <a:lnSpc>
                <a:spcPct val="100000"/>
              </a:lnSpc>
              <a:spcBef>
                <a:spcPts val="0"/>
              </a:spcBef>
              <a:buNone/>
              <a:defRPr sz="1350">
                <a:solidFill>
                  <a:schemeClr val="bg2"/>
                </a:solidFill>
                <a:latin typeface="+mj-lt"/>
              </a:defRPr>
            </a:lvl1pPr>
          </a:lstStyle>
          <a:p>
            <a:pPr lvl="0"/>
            <a:r>
              <a:rPr lang="en-US"/>
              <a:t>Click to edit Master text styles</a:t>
            </a:r>
          </a:p>
        </p:txBody>
      </p:sp>
      <p:sp>
        <p:nvSpPr>
          <p:cNvPr id="9"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585621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61617"/>
            <a:ext cx="5077978" cy="4596393"/>
          </a:xfrm>
          <a:prstGeom prst="rect">
            <a:avLst/>
          </a:prstGeom>
        </p:spPr>
      </p:pic>
      <p:sp>
        <p:nvSpPr>
          <p:cNvPr id="6" name="Text Placeholder 11"/>
          <p:cNvSpPr>
            <a:spLocks noGrp="1"/>
          </p:cNvSpPr>
          <p:nvPr>
            <p:ph type="body" sz="quarter" idx="12"/>
          </p:nvPr>
        </p:nvSpPr>
        <p:spPr>
          <a:xfrm>
            <a:off x="720000" y="3059999"/>
            <a:ext cx="3060000" cy="2700000"/>
          </a:xfrm>
          <a:prstGeom prst="rect">
            <a:avLst/>
          </a:prstGeom>
        </p:spPr>
        <p:txBody>
          <a:bodyPr lIns="0" tIns="0" rIns="0" bIns="0"/>
          <a:lstStyle>
            <a:lvl1pPr marL="0" indent="0">
              <a:lnSpc>
                <a:spcPct val="100000"/>
              </a:lnSpc>
              <a:spcBef>
                <a:spcPts val="0"/>
              </a:spcBef>
              <a:buNone/>
              <a:defRPr sz="1350">
                <a:solidFill>
                  <a:schemeClr val="tx1"/>
                </a:solidFill>
                <a:latin typeface="+mj-lt"/>
              </a:defRPr>
            </a:lvl1pPr>
          </a:lstStyle>
          <a:p>
            <a:pPr lvl="0"/>
            <a:r>
              <a:rPr lang="en-US"/>
              <a:t>Click to edit Master text styles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1" y="1980000"/>
            <a:ext cx="1008000" cy="6377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1" name="Text Placeholder 17"/>
          <p:cNvSpPr>
            <a:spLocks noGrp="1"/>
          </p:cNvSpPr>
          <p:nvPr>
            <p:ph type="body" sz="quarter" idx="11"/>
          </p:nvPr>
        </p:nvSpPr>
        <p:spPr>
          <a:xfrm>
            <a:off x="5220000" y="900000"/>
            <a:ext cx="34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2"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21" name="TextBox 20"/>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tx1"/>
                </a:solidFill>
                <a:latin typeface="Krub SemiBold" panose="00000700000000000000" pitchFamily="2" charset="-34"/>
                <a:cs typeface="Krub SemiBold" panose="00000700000000000000" pitchFamily="2" charset="-34"/>
              </a:rPr>
              <a:t>Improving life through water  |  </a:t>
            </a:r>
            <a:r>
              <a:rPr lang="en-GB" sz="825" err="1">
                <a:solidFill>
                  <a:schemeClr val="tx1"/>
                </a:solidFill>
                <a:latin typeface="Krub SemiBold" panose="00000700000000000000" pitchFamily="2" charset="-34"/>
                <a:cs typeface="Krub SemiBold" panose="00000700000000000000" pitchFamily="2" charset="-34"/>
              </a:rPr>
              <a:t>Gwella</a:t>
            </a:r>
            <a:r>
              <a:rPr lang="en-GB" sz="825">
                <a:solidFill>
                  <a:schemeClr val="tx1"/>
                </a:solidFill>
                <a:latin typeface="Krub SemiBold" panose="00000700000000000000" pitchFamily="2" charset="-34"/>
                <a:cs typeface="Krub SemiBold" panose="00000700000000000000" pitchFamily="2" charset="-34"/>
              </a:rPr>
              <a:t> </a:t>
            </a:r>
            <a:r>
              <a:rPr lang="en-GB" sz="825" err="1">
                <a:solidFill>
                  <a:schemeClr val="tx1"/>
                </a:solidFill>
                <a:latin typeface="Krub SemiBold" panose="00000700000000000000" pitchFamily="2" charset="-34"/>
                <a:cs typeface="Krub SemiBold" panose="00000700000000000000" pitchFamily="2" charset="-34"/>
              </a:rPr>
              <a:t>bywyd</a:t>
            </a:r>
            <a:r>
              <a:rPr lang="en-GB" sz="825">
                <a:solidFill>
                  <a:schemeClr val="tx1"/>
                </a:solidFill>
                <a:latin typeface="Krub SemiBold" panose="00000700000000000000" pitchFamily="2" charset="-34"/>
                <a:cs typeface="Krub SemiBold" panose="00000700000000000000" pitchFamily="2" charset="-34"/>
              </a:rPr>
              <a:t> </a:t>
            </a:r>
            <a:r>
              <a:rPr lang="en-GB" sz="825" err="1">
                <a:solidFill>
                  <a:schemeClr val="tx1"/>
                </a:solidFill>
                <a:latin typeface="Krub SemiBold" panose="00000700000000000000" pitchFamily="2" charset="-34"/>
                <a:cs typeface="Krub SemiBold" panose="00000700000000000000" pitchFamily="2" charset="-34"/>
              </a:rPr>
              <a:t>drwy</a:t>
            </a:r>
            <a:r>
              <a:rPr lang="en-GB" sz="825">
                <a:solidFill>
                  <a:schemeClr val="tx1"/>
                </a:solidFill>
                <a:latin typeface="Krub SemiBold" panose="00000700000000000000" pitchFamily="2" charset="-34"/>
                <a:cs typeface="Krub SemiBold" panose="00000700000000000000" pitchFamily="2" charset="-34"/>
              </a:rPr>
              <a:t> </a:t>
            </a:r>
            <a:r>
              <a:rPr lang="en-GB" sz="825" err="1">
                <a:solidFill>
                  <a:schemeClr val="tx1"/>
                </a:solidFill>
                <a:latin typeface="Krub SemiBold" panose="00000700000000000000" pitchFamily="2" charset="-34"/>
                <a:cs typeface="Krub SemiBold" panose="00000700000000000000" pitchFamily="2" charset="-34"/>
              </a:rPr>
              <a:t>ddŵr</a:t>
            </a:r>
            <a:r>
              <a:rPr lang="en-GB" sz="825">
                <a:solidFill>
                  <a:schemeClr val="tx1"/>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tx1"/>
                </a:solidFill>
                <a:latin typeface="Krub SemiBold" panose="00000700000000000000" pitchFamily="2" charset="-34"/>
                <a:cs typeface="Krub SemiBold" panose="00000700000000000000" pitchFamily="2" charset="-34"/>
              </a:rPr>
              <a:pPr algn="just"/>
              <a:t>‹#›</a:t>
            </a:fld>
            <a:endParaRPr lang="en-GB" sz="825">
              <a:solidFill>
                <a:schemeClr val="tx1"/>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9152149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Workshop discussio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000" y="900000"/>
            <a:ext cx="5760000" cy="52500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0" y="1152000"/>
            <a:ext cx="1440000" cy="28115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000" y="1440010"/>
            <a:ext cx="2880000" cy="2627921"/>
          </a:xfrm>
          <a:prstGeom prst="rect">
            <a:avLst/>
          </a:prstGeom>
        </p:spPr>
      </p:pic>
      <p:sp>
        <p:nvSpPr>
          <p:cNvPr id="10"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13" name="Text Placeholder 11"/>
          <p:cNvSpPr>
            <a:spLocks noGrp="1"/>
          </p:cNvSpPr>
          <p:nvPr>
            <p:ph type="body" sz="quarter" idx="12"/>
          </p:nvPr>
        </p:nvSpPr>
        <p:spPr>
          <a:xfrm>
            <a:off x="1440000" y="2304000"/>
            <a:ext cx="2232000" cy="1188000"/>
          </a:xfrm>
          <a:prstGeom prst="rect">
            <a:avLst/>
          </a:prstGeom>
        </p:spPr>
        <p:txBody>
          <a:bodyPr lIns="0" tIns="0" rIns="0" bIns="0"/>
          <a:lstStyle>
            <a:lvl1pPr marL="0" indent="0">
              <a:lnSpc>
                <a:spcPct val="100000"/>
              </a:lnSpc>
              <a:spcBef>
                <a:spcPts val="0"/>
              </a:spcBef>
              <a:buNone/>
              <a:defRPr sz="1350">
                <a:solidFill>
                  <a:schemeClr val="tx1"/>
                </a:solidFill>
                <a:latin typeface="+mj-lt"/>
              </a:defRPr>
            </a:lvl1pPr>
          </a:lstStyle>
          <a:p>
            <a:pPr lvl="0"/>
            <a:r>
              <a:rPr lang="en-US"/>
              <a:t>Click to edit Master text styles</a:t>
            </a:r>
          </a:p>
        </p:txBody>
      </p:sp>
      <p:sp>
        <p:nvSpPr>
          <p:cNvPr id="14" name="Text Placeholder 11"/>
          <p:cNvSpPr>
            <a:spLocks noGrp="1"/>
          </p:cNvSpPr>
          <p:nvPr>
            <p:ph type="body" sz="quarter" idx="13"/>
          </p:nvPr>
        </p:nvSpPr>
        <p:spPr>
          <a:xfrm>
            <a:off x="4140000" y="1872000"/>
            <a:ext cx="3024000" cy="3420000"/>
          </a:xfrm>
          <a:prstGeom prst="rect">
            <a:avLst/>
          </a:prstGeom>
        </p:spPr>
        <p:txBody>
          <a:bodyPr lIns="0" tIns="0" rIns="0" bIns="0"/>
          <a:lstStyle>
            <a:lvl1pPr marL="0" indent="0">
              <a:lnSpc>
                <a:spcPct val="100000"/>
              </a:lnSpc>
              <a:spcBef>
                <a:spcPts val="0"/>
              </a:spcBef>
              <a:buNone/>
              <a:defRPr sz="1350">
                <a:solidFill>
                  <a:schemeClr val="bg2"/>
                </a:solidFill>
                <a:latin typeface="+mj-lt"/>
              </a:defRPr>
            </a:lvl1pPr>
          </a:lstStyle>
          <a:p>
            <a:pPr lvl="0"/>
            <a:r>
              <a:rPr lang="en-US"/>
              <a:t>Click to edit Master text styles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9" name="TextBox 18"/>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655110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2630" y="1983099"/>
            <a:ext cx="3177466" cy="28738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91" y="1980000"/>
            <a:ext cx="2123713" cy="288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980010"/>
            <a:ext cx="2122440" cy="2879999"/>
          </a:xfrm>
          <a:prstGeom prst="rect">
            <a:avLst/>
          </a:prstGeom>
        </p:spPr>
      </p:pic>
      <p:sp>
        <p:nvSpPr>
          <p:cNvPr id="8"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vl2pPr marL="257175" indent="0">
              <a:buNone/>
              <a:defRPr sz="1500">
                <a:latin typeface="+mj-lt"/>
              </a:defRPr>
            </a:lvl2pPr>
            <a:lvl3pPr marL="514350" indent="0">
              <a:buNone/>
              <a:defRPr sz="1500">
                <a:latin typeface="+mj-lt"/>
              </a:defRPr>
            </a:lvl3pPr>
            <a:lvl4pPr marL="771525" indent="0">
              <a:buNone/>
              <a:defRPr sz="1500">
                <a:latin typeface="+mj-lt"/>
              </a:defRPr>
            </a:lvl4pPr>
            <a:lvl5pPr marL="1028700" indent="0">
              <a:buNone/>
              <a:defRPr sz="1500">
                <a:latin typeface="+mj-lt"/>
              </a:defRPr>
            </a:lvl5pPr>
          </a:lstStyle>
          <a:p>
            <a:pPr lvl="0"/>
            <a:r>
              <a:rPr lang="en-US"/>
              <a:t>Click to edit Master text styles</a:t>
            </a:r>
          </a:p>
        </p:txBody>
      </p:sp>
      <p:sp>
        <p:nvSpPr>
          <p:cNvPr id="9"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lnSpc>
                <a:spcPct val="100000"/>
              </a:lnSpc>
              <a:buNone/>
              <a:defRPr sz="1200">
                <a:solidFill>
                  <a:schemeClr val="bg1"/>
                </a:solidFill>
              </a:defRPr>
            </a:lvl2pPr>
            <a:lvl3pPr marL="514350" indent="0">
              <a:lnSpc>
                <a:spcPct val="100000"/>
              </a:lnSpc>
              <a:buNone/>
              <a:defRPr sz="1200">
                <a:solidFill>
                  <a:schemeClr val="bg1"/>
                </a:solidFill>
              </a:defRPr>
            </a:lvl3pPr>
            <a:lvl4pPr marL="771525" indent="0">
              <a:lnSpc>
                <a:spcPct val="100000"/>
              </a:lnSpc>
              <a:buNone/>
              <a:defRPr sz="1200">
                <a:solidFill>
                  <a:schemeClr val="bg1"/>
                </a:solidFill>
              </a:defRPr>
            </a:lvl4pPr>
            <a:lvl5pPr marL="1028700" indent="0">
              <a:lnSpc>
                <a:spcPct val="100000"/>
              </a:lnSpc>
              <a:buNone/>
              <a:defRPr sz="1200">
                <a:solidFill>
                  <a:schemeClr val="bg1"/>
                </a:solidFill>
              </a:defRPr>
            </a:lvl5pPr>
          </a:lstStyle>
          <a:p>
            <a:pPr lvl="0"/>
            <a:r>
              <a:rPr lang="en-US"/>
              <a:t>Click to edit Master text styles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1" name="TextBox 10"/>
          <p:cNvSpPr txBox="1"/>
          <p:nvPr/>
        </p:nvSpPr>
        <p:spPr>
          <a:xfrm>
            <a:off x="720000" y="6416530"/>
            <a:ext cx="4680000" cy="126958"/>
          </a:xfrm>
          <a:prstGeom prst="rect">
            <a:avLst/>
          </a:prstGeom>
          <a:noFill/>
        </p:spPr>
        <p:txBody>
          <a:bodyPr wrap="square" lIns="0" tIns="0" rIns="0" bIns="0" rtlCol="0" anchor="ctr" anchorCtr="0">
            <a:spAutoFit/>
          </a:bodyPr>
          <a:lstStyle/>
          <a:p>
            <a:pPr algn="just"/>
            <a:r>
              <a:rPr lang="en-GB" sz="825">
                <a:solidFill>
                  <a:schemeClr val="bg2"/>
                </a:solidFill>
                <a:latin typeface="Krub SemiBold" panose="00000700000000000000" pitchFamily="2" charset="-34"/>
                <a:cs typeface="Krub SemiBold" panose="00000700000000000000" pitchFamily="2" charset="-34"/>
              </a:rPr>
              <a:t>Improving life through water  |  </a:t>
            </a:r>
            <a:r>
              <a:rPr lang="en-GB" sz="825" err="1">
                <a:solidFill>
                  <a:schemeClr val="bg2"/>
                </a:solidFill>
                <a:latin typeface="Krub SemiBold" panose="00000700000000000000" pitchFamily="2" charset="-34"/>
                <a:cs typeface="Krub SemiBold" panose="00000700000000000000" pitchFamily="2" charset="-34"/>
              </a:rPr>
              <a:t>Gwella</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bywyd</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drwy</a:t>
            </a:r>
            <a:r>
              <a:rPr lang="en-GB" sz="825">
                <a:solidFill>
                  <a:schemeClr val="bg2"/>
                </a:solidFill>
                <a:latin typeface="Krub SemiBold" panose="00000700000000000000" pitchFamily="2" charset="-34"/>
                <a:cs typeface="Krub SemiBold" panose="00000700000000000000" pitchFamily="2" charset="-34"/>
              </a:rPr>
              <a:t> </a:t>
            </a:r>
            <a:r>
              <a:rPr lang="en-GB" sz="825" err="1">
                <a:solidFill>
                  <a:schemeClr val="bg2"/>
                </a:solidFill>
                <a:latin typeface="Krub SemiBold" panose="00000700000000000000" pitchFamily="2" charset="-34"/>
                <a:cs typeface="Krub SemiBold" panose="00000700000000000000" pitchFamily="2" charset="-34"/>
              </a:rPr>
              <a:t>ddŵr</a:t>
            </a:r>
            <a:r>
              <a:rPr lang="en-GB" sz="825">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825" smtClean="0">
                <a:solidFill>
                  <a:schemeClr val="bg2"/>
                </a:solidFill>
                <a:latin typeface="Krub SemiBold" panose="00000700000000000000" pitchFamily="2" charset="-34"/>
                <a:cs typeface="Krub SemiBold" panose="00000700000000000000" pitchFamily="2" charset="-34"/>
              </a:rPr>
              <a:pPr algn="just"/>
              <a:t>‹#›</a:t>
            </a:fld>
            <a:endParaRPr lang="en-GB" sz="825">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1569575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inal">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5530"/>
            <a:ext cx="7740000" cy="5252470"/>
          </a:xfrm>
          <a:prstGeom prst="rect">
            <a:avLst/>
          </a:prstGeom>
        </p:spPr>
      </p:pic>
      <p:grpSp>
        <p:nvGrpSpPr>
          <p:cNvPr id="3" name="Group 2"/>
          <p:cNvGrpSpPr/>
          <p:nvPr/>
        </p:nvGrpSpPr>
        <p:grpSpPr>
          <a:xfrm>
            <a:off x="2160002" y="5832000"/>
            <a:ext cx="6480003" cy="432000"/>
            <a:chOff x="2160000" y="5832000"/>
            <a:chExt cx="6480003" cy="43200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856" y="5832000"/>
              <a:ext cx="430185" cy="432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892" y="5832908"/>
              <a:ext cx="430185" cy="4301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9928" y="5832908"/>
              <a:ext cx="430185" cy="4301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000" y="5832908"/>
              <a:ext cx="430185" cy="43018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9964" y="5832908"/>
              <a:ext cx="430185" cy="430185"/>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9818" y="5832908"/>
              <a:ext cx="430185" cy="430185"/>
            </a:xfrm>
            <a:prstGeom prst="rect">
              <a:avLst/>
            </a:prstGeom>
          </p:spPr>
        </p:pic>
      </p:grpSp>
      <p:sp>
        <p:nvSpPr>
          <p:cNvPr id="17" name="Text Placeholder 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1500">
                <a:latin typeface="+mj-lt"/>
              </a:defRPr>
            </a:lvl1pPr>
          </a:lstStyle>
          <a:p>
            <a:pPr lvl="0"/>
            <a:r>
              <a:rPr lang="en-US"/>
              <a:t>Click to edit Master text styles</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00000" y="1152000"/>
            <a:ext cx="1440000" cy="2811570"/>
          </a:xfrm>
          <a:prstGeom prst="rect">
            <a:avLst/>
          </a:prstGeom>
        </p:spPr>
      </p:pic>
      <p:sp>
        <p:nvSpPr>
          <p:cNvPr id="5" name="Text Placeholder 4"/>
          <p:cNvSpPr>
            <a:spLocks noGrp="1"/>
          </p:cNvSpPr>
          <p:nvPr>
            <p:ph type="body" sz="quarter" idx="11"/>
          </p:nvPr>
        </p:nvSpPr>
        <p:spPr>
          <a:xfrm>
            <a:off x="720000" y="2520000"/>
            <a:ext cx="4860000" cy="1403350"/>
          </a:xfrm>
          <a:prstGeom prst="rect">
            <a:avLst/>
          </a:prstGeom>
        </p:spPr>
        <p:txBody>
          <a:bodyPr lIns="0" tIns="0" rIns="0" bIns="0"/>
          <a:lstStyle>
            <a:lvl1pPr marL="0" indent="0">
              <a:lnSpc>
                <a:spcPct val="100000"/>
              </a:lnSpc>
              <a:spcBef>
                <a:spcPts val="0"/>
              </a:spcBef>
              <a:buNone/>
              <a:defRPr sz="1200">
                <a:solidFill>
                  <a:schemeClr val="bg1"/>
                </a:solidFill>
              </a:defRPr>
            </a:lvl1pPr>
            <a:lvl2pPr marL="257175" indent="0">
              <a:buNone/>
              <a:defRPr sz="1200">
                <a:solidFill>
                  <a:schemeClr val="bg1"/>
                </a:solidFill>
              </a:defRPr>
            </a:lvl2pPr>
            <a:lvl3pPr marL="514350" indent="0">
              <a:buNone/>
              <a:defRPr sz="1200">
                <a:solidFill>
                  <a:schemeClr val="bg1"/>
                </a:solidFill>
              </a:defRPr>
            </a:lvl3pPr>
            <a:lvl4pPr marL="771525" indent="0">
              <a:buNone/>
              <a:defRPr sz="1200">
                <a:solidFill>
                  <a:schemeClr val="bg1"/>
                </a:solidFill>
              </a:defRPr>
            </a:lvl4pPr>
            <a:lvl5pPr marL="1028700" indent="0">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1764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or cont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9498" y="4739905"/>
            <a:ext cx="3294505" cy="2118101"/>
          </a:xfrm>
          <a:prstGeom prst="rect">
            <a:avLst/>
          </a:prstGeom>
        </p:spPr>
      </p:pic>
      <p:sp>
        <p:nvSpPr>
          <p:cNvPr id="16"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5"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4" name="TextBox 13"/>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76345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2"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3" name="Content Placeholder 2"/>
          <p:cNvSpPr>
            <a:spLocks noGrp="1"/>
          </p:cNvSpPr>
          <p:nvPr>
            <p:ph sz="quarter" idx="12"/>
          </p:nvPr>
        </p:nvSpPr>
        <p:spPr>
          <a:xfrm>
            <a:off x="720000"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0" name="TextBox 9"/>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98122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no text">
    <p:spTree>
      <p:nvGrpSpPr>
        <p:cNvPr id="1" name=""/>
        <p:cNvGrpSpPr/>
        <p:nvPr/>
      </p:nvGrpSpPr>
      <p:grpSpPr>
        <a:xfrm>
          <a:off x="0" y="0"/>
          <a:ext cx="0" cy="0"/>
          <a:chOff x="0" y="0"/>
          <a:chExt cx="0" cy="0"/>
        </a:xfrm>
      </p:grpSpPr>
      <p:sp>
        <p:nvSpPr>
          <p:cNvPr id="7"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1" name="TextBox 10"/>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97458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accent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10711"/>
            <a:ext cx="5081026" cy="3447295"/>
          </a:xfrm>
          <a:prstGeom prst="rect">
            <a:avLst/>
          </a:prstGeom>
        </p:spPr>
      </p:pic>
      <p:sp>
        <p:nvSpPr>
          <p:cNvPr id="7"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4" name="TextBox 13"/>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91131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accen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10711"/>
            <a:ext cx="5081026" cy="3447295"/>
          </a:xfrm>
          <a:prstGeom prst="rect">
            <a:avLst/>
          </a:prstGeom>
        </p:spPr>
      </p:pic>
      <p:sp>
        <p:nvSpPr>
          <p:cNvPr id="10" name="Text Placeholder 15"/>
          <p:cNvSpPr>
            <a:spLocks noGrp="1"/>
          </p:cNvSpPr>
          <p:nvPr>
            <p:ph type="body" sz="quarter" idx="10"/>
          </p:nvPr>
        </p:nvSpPr>
        <p:spPr>
          <a:xfrm>
            <a:off x="719999" y="252000"/>
            <a:ext cx="8424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4" name="Content Placeholder 4"/>
          <p:cNvSpPr>
            <a:spLocks noGrp="1"/>
          </p:cNvSpPr>
          <p:nvPr>
            <p:ph sz="quarter" idx="12"/>
          </p:nvPr>
        </p:nvSpPr>
        <p:spPr>
          <a:xfrm>
            <a:off x="719998" y="900000"/>
            <a:ext cx="792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0" y="6300000"/>
            <a:ext cx="360000" cy="360000"/>
          </a:xfrm>
          <a:prstGeom prst="rect">
            <a:avLst/>
          </a:prstGeom>
        </p:spPr>
      </p:pic>
      <p:sp>
        <p:nvSpPr>
          <p:cNvPr id="16" name="TextBox 15"/>
          <p:cNvSpPr txBox="1"/>
          <p:nvPr userDrawn="1"/>
        </p:nvSpPr>
        <p:spPr>
          <a:xfrm>
            <a:off x="720000" y="6395368"/>
            <a:ext cx="468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07038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955966"/>
      </p:ext>
    </p:extLst>
  </p:cSld>
  <p:clrMap bg1="dk1" tx1="lt1" bg2="dk2" tx2="lt2" accent1="accent1" accent2="accent2" accent3="accent3" accent4="accent4" accent5="accent5" accent6="accent6" hlink="hlink" folHlink="folHlink"/>
  <p:sldLayoutIdLst>
    <p:sldLayoutId id="2147483706" r:id="rId1"/>
    <p:sldLayoutId id="2147483718" r:id="rId2"/>
    <p:sldLayoutId id="2147483700" r:id="rId3"/>
    <p:sldLayoutId id="2147483719" r:id="rId4"/>
    <p:sldLayoutId id="2147483701" r:id="rId5"/>
    <p:sldLayoutId id="2147483702" r:id="rId6"/>
    <p:sldLayoutId id="2147483717" r:id="rId7"/>
    <p:sldLayoutId id="2147483703" r:id="rId8"/>
    <p:sldLayoutId id="2147483704" r:id="rId9"/>
    <p:sldLayoutId id="2147483705"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22" r:id="rId19"/>
    <p:sldLayoutId id="2147483721" r:id="rId20"/>
    <p:sldLayoutId id="2147483720" r:id="rId2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455085"/>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Lst>
  <p:txStyles>
    <p:titleStyle>
      <a:lvl1pPr algn="l" defTabSz="514350" rtl="0" eaLnBrk="1" latinLnBrk="0" hangingPunct="1">
        <a:lnSpc>
          <a:spcPct val="90000"/>
        </a:lnSpc>
        <a:spcBef>
          <a:spcPct val="0"/>
        </a:spcBef>
        <a:buNone/>
        <a:defRPr sz="2475"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 y="6"/>
            <a:ext cx="9143999" cy="6858571"/>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000" y="5760006"/>
            <a:ext cx="1260000" cy="410935"/>
          </a:xfrm>
          <a:prstGeom prst="rect">
            <a:avLst/>
          </a:prstGeom>
        </p:spPr>
      </p:pic>
      <p:sp>
        <p:nvSpPr>
          <p:cNvPr id="5" name="Text Placeholder 3"/>
          <p:cNvSpPr txBox="1">
            <a:spLocks/>
          </p:cNvSpPr>
          <p:nvPr/>
        </p:nvSpPr>
        <p:spPr>
          <a:xfrm>
            <a:off x="900000" y="2445249"/>
            <a:ext cx="5040000" cy="158675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GB" sz="2000">
                <a:solidFill>
                  <a:schemeClr val="bg2"/>
                </a:solidFill>
                <a:latin typeface="+mj-lt"/>
              </a:rPr>
              <a:t>Outcomes Working Group</a:t>
            </a:r>
          </a:p>
          <a:p>
            <a:pPr marL="0" indent="0">
              <a:lnSpc>
                <a:spcPct val="100000"/>
              </a:lnSpc>
              <a:spcBef>
                <a:spcPts val="0"/>
              </a:spcBef>
              <a:buNone/>
            </a:pPr>
            <a:r>
              <a:rPr lang="en-GB" sz="2000">
                <a:solidFill>
                  <a:schemeClr val="bg2"/>
                </a:solidFill>
                <a:latin typeface="+mj-lt"/>
              </a:rPr>
              <a:t> - 27</a:t>
            </a:r>
            <a:r>
              <a:rPr lang="en-GB" sz="2000" baseline="30000">
                <a:solidFill>
                  <a:schemeClr val="bg2"/>
                </a:solidFill>
                <a:latin typeface="+mj-lt"/>
              </a:rPr>
              <a:t>th</a:t>
            </a:r>
            <a:r>
              <a:rPr lang="en-GB" sz="2000">
                <a:solidFill>
                  <a:schemeClr val="bg2"/>
                </a:solidFill>
                <a:latin typeface="+mj-lt"/>
              </a:rPr>
              <a:t> September</a:t>
            </a:r>
          </a:p>
          <a:p>
            <a:pPr marL="0" indent="0">
              <a:lnSpc>
                <a:spcPct val="100000"/>
              </a:lnSpc>
              <a:spcBef>
                <a:spcPts val="0"/>
              </a:spcBef>
              <a:buNone/>
            </a:pPr>
            <a:endParaRPr lang="en-GB" sz="2000">
              <a:solidFill>
                <a:schemeClr val="bg2"/>
              </a:solidFill>
              <a:latin typeface="+mj-lt"/>
            </a:endParaRPr>
          </a:p>
          <a:p>
            <a:pPr marL="0" indent="0">
              <a:lnSpc>
                <a:spcPct val="100000"/>
              </a:lnSpc>
              <a:spcBef>
                <a:spcPts val="0"/>
              </a:spcBef>
              <a:buNone/>
            </a:pPr>
            <a:endParaRPr lang="en-GB" sz="2000">
              <a:solidFill>
                <a:schemeClr val="bg2"/>
              </a:solidFill>
              <a:latin typeface="+mj-lt"/>
            </a:endParaRPr>
          </a:p>
        </p:txBody>
      </p:sp>
      <p:sp>
        <p:nvSpPr>
          <p:cNvPr id="6" name="Text Placeholder 4"/>
          <p:cNvSpPr txBox="1">
            <a:spLocks/>
          </p:cNvSpPr>
          <p:nvPr/>
        </p:nvSpPr>
        <p:spPr>
          <a:xfrm>
            <a:off x="900000" y="4320000"/>
            <a:ext cx="5040000" cy="5400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GB" sz="1200">
                <a:solidFill>
                  <a:schemeClr val="bg1"/>
                </a:solidFill>
              </a:rPr>
              <a:t>Peter Jordan</a:t>
            </a:r>
          </a:p>
          <a:p>
            <a:pPr marL="0" indent="0">
              <a:lnSpc>
                <a:spcPct val="100000"/>
              </a:lnSpc>
              <a:spcBef>
                <a:spcPts val="0"/>
              </a:spcBef>
              <a:buNone/>
            </a:pPr>
            <a:r>
              <a:rPr lang="en-GB" sz="1200">
                <a:solidFill>
                  <a:schemeClr val="bg1"/>
                </a:solidFill>
              </a:rPr>
              <a:t>James Jenkins</a:t>
            </a:r>
          </a:p>
        </p:txBody>
      </p:sp>
    </p:spTree>
    <p:extLst>
      <p:ext uri="{BB962C8B-B14F-4D97-AF65-F5344CB8AC3E}">
        <p14:creationId xmlns:p14="http://schemas.microsoft.com/office/powerpoint/2010/main" val="326414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Assessment of proposals</a:t>
            </a:r>
          </a:p>
        </p:txBody>
      </p:sp>
      <p:sp>
        <p:nvSpPr>
          <p:cNvPr id="3" name="Content Placeholder 2"/>
          <p:cNvSpPr>
            <a:spLocks noGrp="1"/>
          </p:cNvSpPr>
          <p:nvPr>
            <p:ph sz="quarter" idx="12"/>
          </p:nvPr>
        </p:nvSpPr>
        <p:spPr/>
        <p:txBody>
          <a:bodyPr/>
          <a:lstStyle/>
          <a:p>
            <a:pPr algn="l" rtl="0" fontAlgn="base"/>
            <a:r>
              <a:rPr lang="en-GB" sz="1800" b="0" i="0" u="none" strike="noStrike">
                <a:effectLst/>
                <a:latin typeface="Krub" panose="00000500000000000000" pitchFamily="2" charset="-34"/>
              </a:rPr>
              <a:t>We currently have a further </a:t>
            </a:r>
            <a:r>
              <a:rPr lang="en-GB" sz="1800" b="1" i="0" u="none" strike="noStrike">
                <a:effectLst/>
                <a:latin typeface="Krub" panose="00000500000000000000" pitchFamily="2" charset="-34"/>
              </a:rPr>
              <a:t>working group </a:t>
            </a:r>
            <a:r>
              <a:rPr lang="en-GB" sz="1800" i="0" u="none" strike="noStrike">
                <a:effectLst/>
              </a:rPr>
              <a:t>scheduled for the 18</a:t>
            </a:r>
            <a:r>
              <a:rPr lang="en-GB" sz="1800" i="0" u="none" strike="noStrike" baseline="30000">
                <a:effectLst/>
              </a:rPr>
              <a:t>th</a:t>
            </a:r>
            <a:r>
              <a:rPr lang="en-GB" sz="1800" i="0" u="none" strike="noStrike">
                <a:effectLst/>
              </a:rPr>
              <a:t> October. </a:t>
            </a:r>
            <a:r>
              <a:rPr lang="en-US" sz="1800" b="0" i="0">
                <a:effectLst/>
                <a:latin typeface="Krub" panose="00000500000000000000" pitchFamily="2" charset="-34"/>
              </a:rPr>
              <a:t>​</a:t>
            </a:r>
          </a:p>
          <a:p>
            <a:pPr algn="l" rtl="0" fontAlgn="base"/>
            <a:endParaRPr lang="en-US" sz="1800">
              <a:latin typeface="Krub" panose="00000500000000000000" pitchFamily="2" charset="-34"/>
            </a:endParaRPr>
          </a:p>
          <a:p>
            <a:pPr marL="285750" indent="-285750" algn="l" rtl="0" fontAlgn="base">
              <a:buFont typeface="Arial" panose="020B0604020202020204" pitchFamily="34" charset="0"/>
              <a:buChar char="•"/>
            </a:pPr>
            <a:r>
              <a:rPr lang="en-US" sz="1800" b="0" i="0">
                <a:effectLst/>
                <a:latin typeface="Krub" panose="00000500000000000000" pitchFamily="2" charset="-34"/>
              </a:rPr>
              <a:t>We propose to use this to discuss any further issues on PC definitions that arise which hav</a:t>
            </a:r>
            <a:r>
              <a:rPr lang="en-US" sz="1800">
                <a:latin typeface="Krub" panose="00000500000000000000" pitchFamily="2" charset="-34"/>
              </a:rPr>
              <a:t>e not been discussed before.</a:t>
            </a:r>
          </a:p>
          <a:p>
            <a:pPr marL="285750" indent="-285750" algn="l" rtl="0" fontAlgn="base">
              <a:buFont typeface="Arial" panose="020B0604020202020204" pitchFamily="34" charset="0"/>
              <a:buChar char="•"/>
            </a:pPr>
            <a:r>
              <a:rPr lang="en-US" sz="1800" b="0" i="0">
                <a:effectLst/>
                <a:latin typeface="Krub" panose="00000500000000000000" pitchFamily="2" charset="-34"/>
              </a:rPr>
              <a:t>We will also feedback on any further development on Biodiversity and River Water Quality PC task and finish groups.</a:t>
            </a:r>
          </a:p>
          <a:p>
            <a:pPr marL="285750" indent="-285750" algn="l" rtl="0" fontAlgn="base">
              <a:buFont typeface="Arial" panose="020B0604020202020204" pitchFamily="34" charset="0"/>
              <a:buChar char="•"/>
            </a:pPr>
            <a:endParaRPr lang="en-US" sz="1800">
              <a:latin typeface="Krub" panose="00000500000000000000" pitchFamily="2" charset="-34"/>
            </a:endParaRPr>
          </a:p>
          <a:p>
            <a:pPr algn="l" rtl="0" fontAlgn="base"/>
            <a:r>
              <a:rPr lang="en-US" sz="1800" b="0" i="0">
                <a:effectLst/>
                <a:latin typeface="Krub" panose="00000500000000000000" pitchFamily="2" charset="-34"/>
              </a:rPr>
              <a:t>Our aim is to have definitions for all PR24 PCs at final methodology. </a:t>
            </a:r>
            <a:endParaRPr lang="en-US" sz="1800">
              <a:latin typeface="Krub" panose="00000500000000000000" pitchFamily="2" charset="-34"/>
            </a:endParaRPr>
          </a:p>
          <a:p>
            <a:pPr algn="l" rtl="0" fontAlgn="base"/>
            <a:endParaRPr lang="en-US" sz="1800" b="0" i="0">
              <a:effectLst/>
              <a:latin typeface="Krub" panose="00000500000000000000" pitchFamily="2" charset="-34"/>
            </a:endParaRPr>
          </a:p>
          <a:p>
            <a:pPr algn="l" rtl="0" fontAlgn="base"/>
            <a:r>
              <a:rPr lang="en-US" sz="1800">
                <a:latin typeface="Krub" panose="00000500000000000000" pitchFamily="2" charset="-34"/>
              </a:rPr>
              <a:t>Are there any areas that require discussion in advance of PR29?</a:t>
            </a:r>
            <a:endParaRPr lang="en-US" sz="1800" b="0" i="0">
              <a:effectLst/>
              <a:latin typeface="Krub" panose="00000500000000000000" pitchFamily="2" charset="-34"/>
            </a:endParaRPr>
          </a:p>
          <a:p>
            <a:pPr algn="l" rtl="0" fontAlgn="base"/>
            <a:endParaRPr lang="en-US" sz="1800">
              <a:latin typeface="Krub" panose="00000500000000000000" pitchFamily="2" charset="-34"/>
            </a:endParaRPr>
          </a:p>
          <a:p>
            <a:pPr algn="l" rtl="0" fontAlgn="base"/>
            <a:r>
              <a:rPr lang="en-US" sz="1800" b="0" i="0">
                <a:effectLst/>
                <a:latin typeface="Krub" panose="00000500000000000000" pitchFamily="2" charset="-34"/>
              </a:rPr>
              <a:t> </a:t>
            </a:r>
          </a:p>
          <a:p>
            <a:pPr algn="l" rtl="0" fontAlgn="base"/>
            <a:endParaRPr lang="en-US" sz="1800" b="0" i="0">
              <a:effectLst/>
              <a:latin typeface="Krub" panose="00000500000000000000" pitchFamily="2" charset="-34"/>
            </a:endParaRPr>
          </a:p>
          <a:p>
            <a:pPr algn="l" rtl="0" fontAlgn="base"/>
            <a:endParaRPr lang="en-US" sz="1800" b="0" i="0">
              <a:effectLst/>
              <a:latin typeface="Segoe UI" panose="020B0502040204020203" pitchFamily="34" charset="0"/>
            </a:endParaRPr>
          </a:p>
          <a:p>
            <a:pPr algn="l" rtl="0" fontAlgn="base"/>
            <a:r>
              <a:rPr lang="en-GB" sz="1200" b="0" i="0">
                <a:effectLst/>
                <a:latin typeface="Krub" panose="00000500000000000000" pitchFamily="2" charset="-34"/>
              </a:rPr>
              <a:t>​</a:t>
            </a:r>
            <a:endParaRPr lang="en-GB" sz="1200" b="0" i="0">
              <a:effectLst/>
              <a:latin typeface="Segoe UI" panose="020B0502040204020203" pitchFamily="34" charset="0"/>
            </a:endParaRPr>
          </a:p>
          <a:p>
            <a:pPr algn="l" rtl="0" fontAlgn="base"/>
            <a:r>
              <a:rPr lang="en-GB" sz="1200" b="0" i="0">
                <a:effectLst/>
                <a:latin typeface="Krub" panose="00000500000000000000" pitchFamily="2" charset="-34"/>
              </a:rPr>
              <a:t>​</a:t>
            </a:r>
            <a:endParaRPr lang="en-GB" sz="1200" b="0" i="0">
              <a:effectLst/>
              <a:latin typeface="Segoe UI" panose="020B0502040204020203" pitchFamily="34" charset="0"/>
            </a:endParaRPr>
          </a:p>
          <a:p>
            <a:pPr algn="l" rtl="0" fontAlgn="base"/>
            <a:r>
              <a:rPr lang="en-GB" sz="1200" b="0" i="0">
                <a:effectLst/>
                <a:latin typeface="Krub" panose="00000500000000000000" pitchFamily="2" charset="-34"/>
              </a:rPr>
              <a:t>​</a:t>
            </a:r>
            <a:endParaRPr lang="en-GB" sz="1200" b="0" i="0">
              <a:effectLst/>
              <a:latin typeface="Segoe UI" panose="020B0502040204020203" pitchFamily="34" charset="0"/>
            </a:endParaRPr>
          </a:p>
          <a:p>
            <a:pPr algn="l" rtl="0" fontAlgn="base"/>
            <a:r>
              <a:rPr lang="en-GB" sz="1200" b="0" i="0">
                <a:effectLst/>
                <a:latin typeface="Krub" panose="00000500000000000000" pitchFamily="2" charset="-34"/>
              </a:rPr>
              <a:t>​</a:t>
            </a:r>
            <a:endParaRPr lang="en-GB" sz="1200" b="0" i="0">
              <a:effectLst/>
              <a:latin typeface="Segoe UI" panose="020B0502040204020203" pitchFamily="34" charset="0"/>
            </a:endParaRPr>
          </a:p>
          <a:p>
            <a:pPr algn="l" rtl="0" fontAlgn="base"/>
            <a:r>
              <a:rPr lang="en-GB" sz="1200" b="0" i="0">
                <a:effectLst/>
                <a:latin typeface="Krub" panose="00000500000000000000" pitchFamily="2" charset="-34"/>
              </a:rPr>
              <a:t>​</a:t>
            </a:r>
            <a:endParaRPr lang="en-GB" sz="1200" b="0" i="0">
              <a:effectLst/>
              <a:latin typeface="Segoe UI" panose="020B0502040204020203" pitchFamily="34" charset="0"/>
            </a:endParaRPr>
          </a:p>
          <a:p>
            <a:pPr algn="l" rtl="0" fontAlgn="base"/>
            <a:r>
              <a:rPr lang="en-GB" sz="1200" b="0" i="0">
                <a:effectLst/>
                <a:latin typeface="Krub" panose="00000500000000000000" pitchFamily="2" charset="-34"/>
              </a:rPr>
              <a:t>​</a:t>
            </a:r>
            <a:endParaRPr lang="en-GB" sz="1200" b="0" i="0">
              <a:effectLst/>
              <a:latin typeface="Segoe UI" panose="020B0502040204020203" pitchFamily="34" charset="0"/>
            </a:endParaRPr>
          </a:p>
          <a:p>
            <a:pPr algn="l" rtl="0" fontAlgn="base"/>
            <a:r>
              <a:rPr lang="en-GB" sz="1200" b="0" i="0">
                <a:effectLst/>
                <a:latin typeface="Krub" panose="00000500000000000000" pitchFamily="2" charset="-34"/>
              </a:rPr>
              <a:t>​</a:t>
            </a:r>
            <a:endParaRPr lang="en-GB" sz="1200" b="0" i="0">
              <a:effectLst/>
              <a:latin typeface="Segoe UI" panose="020B0502040204020203" pitchFamily="34" charset="0"/>
            </a:endParaRPr>
          </a:p>
        </p:txBody>
      </p:sp>
      <p:sp>
        <p:nvSpPr>
          <p:cNvPr id="5" name="Rectangle 1">
            <a:extLst>
              <a:ext uri="{FF2B5EF4-FFF2-40B4-BE49-F238E27FC236}">
                <a16:creationId xmlns:a16="http://schemas.microsoft.com/office/drawing/2014/main" id="{E97A5A0B-5790-4F16-8E2D-8DBEA04CD6C3}"/>
              </a:ext>
            </a:extLst>
          </p:cNvPr>
          <p:cNvSpPr>
            <a:spLocks noChangeArrowheads="1"/>
          </p:cNvSpPr>
          <p:nvPr/>
        </p:nvSpPr>
        <p:spPr bwMode="auto">
          <a:xfrm>
            <a:off x="719999" y="1765902"/>
            <a:ext cx="73834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244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lstStyle/>
          <a:p>
            <a:r>
              <a:rPr lang="en-GB"/>
              <a:t>Agenda</a:t>
            </a:r>
          </a:p>
        </p:txBody>
      </p:sp>
      <p:sp>
        <p:nvSpPr>
          <p:cNvPr id="4" name="Text Placeholder 3"/>
          <p:cNvSpPr>
            <a:spLocks noGrp="1"/>
          </p:cNvSpPr>
          <p:nvPr>
            <p:ph sz="quarter" idx="12"/>
          </p:nvPr>
        </p:nvSpPr>
        <p:spPr>
          <a:xfrm>
            <a:off x="719999" y="847618"/>
            <a:ext cx="7920000" cy="5424755"/>
          </a:xfrm>
          <a:prstGeom prst="rect">
            <a:avLst/>
          </a:prstGeom>
        </p:spPr>
        <p:txBody>
          <a:bodyPr/>
          <a:lstStyle/>
          <a:p>
            <a:pPr algn="l" rtl="0" fontAlgn="base"/>
            <a:r>
              <a:rPr lang="en-GB" sz="1800" b="0" i="0" u="none" strike="noStrike">
                <a:solidFill>
                  <a:srgbClr val="003595"/>
                </a:solidFill>
                <a:effectLst/>
                <a:latin typeface="+mj-lt"/>
              </a:rPr>
              <a:t>Aim: </a:t>
            </a:r>
            <a:r>
              <a:rPr lang="en-GB" sz="1800">
                <a:solidFill>
                  <a:srgbClr val="003595"/>
                </a:solidFill>
                <a:latin typeface="+mj-lt"/>
              </a:rPr>
              <a:t>T</a:t>
            </a:r>
            <a:r>
              <a:rPr lang="en-GB" sz="1800" b="0" i="0" u="none" strike="noStrike">
                <a:solidFill>
                  <a:srgbClr val="003595"/>
                </a:solidFill>
                <a:effectLst/>
                <a:latin typeface="+mj-lt"/>
              </a:rPr>
              <a:t>argeted look at areas </a:t>
            </a:r>
            <a:r>
              <a:rPr lang="en-GB" sz="1800">
                <a:solidFill>
                  <a:srgbClr val="003595"/>
                </a:solidFill>
                <a:latin typeface="+mj-lt"/>
              </a:rPr>
              <a:t>previously not discussed that would be beneficial before we make decisions. </a:t>
            </a:r>
            <a:endParaRPr lang="en-US" sz="1800">
              <a:solidFill>
                <a:srgbClr val="003595"/>
              </a:solidFill>
              <a:latin typeface="+mj-lt"/>
            </a:endParaRPr>
          </a:p>
          <a:p>
            <a:pPr algn="l" rtl="0" fontAlgn="base"/>
            <a:r>
              <a:rPr lang="en-GB" sz="1200" b="0" i="0">
                <a:solidFill>
                  <a:srgbClr val="FFFFFF"/>
                </a:solidFill>
                <a:effectLst/>
                <a:latin typeface="Krub SemiBold" panose="00000700000000000000" pitchFamily="2" charset="-34"/>
              </a:rPr>
              <a:t>​</a:t>
            </a:r>
            <a:endParaRPr lang="en-GB" sz="1200" b="0" i="0">
              <a:solidFill>
                <a:srgbClr val="FFFFFF"/>
              </a:solidFill>
              <a:effectLst/>
              <a:latin typeface="Segoe UI" panose="020B0502040204020203" pitchFamily="34" charset="0"/>
            </a:endParaRPr>
          </a:p>
          <a:p>
            <a:pPr algn="l" rtl="0" fontAlgn="base"/>
            <a:r>
              <a:rPr lang="en-GB" sz="1800" b="0" i="0" u="none" strike="noStrike">
                <a:effectLst/>
              </a:rPr>
              <a:t>12:00 Welcome</a:t>
            </a:r>
            <a:r>
              <a:rPr lang="en-US" sz="1800" b="0" i="0">
                <a:effectLst/>
              </a:rPr>
              <a:t>​</a:t>
            </a:r>
          </a:p>
          <a:p>
            <a:pPr algn="l" rtl="0" fontAlgn="base"/>
            <a:endParaRPr lang="en-US" sz="1800" b="0" i="0">
              <a:effectLst/>
            </a:endParaRPr>
          </a:p>
          <a:p>
            <a:pPr algn="l" rtl="0" fontAlgn="base"/>
            <a:r>
              <a:rPr lang="en-GB" sz="1800" b="0" i="0" u="none" strike="noStrike">
                <a:effectLst/>
              </a:rPr>
              <a:t>12:05 Operational greenhouse </a:t>
            </a:r>
            <a:r>
              <a:rPr lang="en-GB" sz="1800"/>
              <a:t>g</a:t>
            </a:r>
            <a:r>
              <a:rPr lang="en-GB" sz="1800" b="0" i="0" u="none" strike="noStrike">
                <a:effectLst/>
              </a:rPr>
              <a:t>ases - normalisation</a:t>
            </a:r>
            <a:r>
              <a:rPr lang="en-US" sz="1800" b="0" i="0">
                <a:effectLst/>
              </a:rPr>
              <a:t>​</a:t>
            </a:r>
          </a:p>
          <a:p>
            <a:pPr algn="l" rtl="0" fontAlgn="base"/>
            <a:endParaRPr lang="en-US" sz="1800" b="0" i="0">
              <a:effectLst/>
            </a:endParaRPr>
          </a:p>
          <a:p>
            <a:pPr algn="l" rtl="0" fontAlgn="base"/>
            <a:r>
              <a:rPr lang="en-GB" sz="1800" b="0" i="0" u="none" strike="noStrike">
                <a:effectLst/>
              </a:rPr>
              <a:t>12.</a:t>
            </a:r>
            <a:r>
              <a:rPr lang="en-GB" sz="1800"/>
              <a:t>20</a:t>
            </a:r>
            <a:r>
              <a:rPr lang="en-GB" sz="1800" b="0" i="0" u="none" strike="noStrike">
                <a:effectLst/>
              </a:rPr>
              <a:t> Breakout session</a:t>
            </a:r>
            <a:r>
              <a:rPr lang="en-US" sz="1800" b="0" i="0">
                <a:effectLst/>
              </a:rPr>
              <a:t>​ A</a:t>
            </a:r>
          </a:p>
          <a:p>
            <a:pPr algn="l" rtl="0" fontAlgn="base"/>
            <a:endParaRPr lang="en-US" sz="1800" b="0" i="0">
              <a:effectLst/>
            </a:endParaRPr>
          </a:p>
          <a:p>
            <a:pPr algn="l" rtl="0" fontAlgn="base"/>
            <a:r>
              <a:rPr lang="en-GB" sz="1800" b="0" i="0" u="none" strike="noStrike">
                <a:effectLst/>
              </a:rPr>
              <a:t>12.50 Feedback</a:t>
            </a:r>
            <a:r>
              <a:rPr lang="en-US" sz="1800" b="0" i="0">
                <a:effectLst/>
              </a:rPr>
              <a:t>​</a:t>
            </a:r>
          </a:p>
          <a:p>
            <a:pPr algn="l" rtl="0" fontAlgn="base"/>
            <a:endParaRPr lang="en-US" sz="1800" b="0" i="0">
              <a:effectLst/>
            </a:endParaRPr>
          </a:p>
          <a:p>
            <a:pPr algn="l" rtl="0" fontAlgn="base"/>
            <a:r>
              <a:rPr lang="en-GB" sz="1800" b="0" i="0" u="none" strike="noStrike">
                <a:effectLst/>
              </a:rPr>
              <a:t>13.00 Serious pollution incidents / discharge permit compliance</a:t>
            </a:r>
            <a:r>
              <a:rPr lang="en-US" sz="1800" b="0" i="0">
                <a:effectLst/>
              </a:rPr>
              <a:t>​</a:t>
            </a:r>
          </a:p>
          <a:p>
            <a:pPr algn="l" rtl="0" fontAlgn="base"/>
            <a:endParaRPr lang="en-US" sz="1800"/>
          </a:p>
          <a:p>
            <a:pPr algn="l" rtl="0" fontAlgn="base"/>
            <a:r>
              <a:rPr lang="en-US" sz="1800" b="0" i="0">
                <a:effectLst/>
              </a:rPr>
              <a:t>13.</a:t>
            </a:r>
            <a:r>
              <a:rPr lang="en-US" sz="1800"/>
              <a:t>1</a:t>
            </a:r>
            <a:r>
              <a:rPr lang="en-US" sz="1800" b="0" i="0">
                <a:effectLst/>
              </a:rPr>
              <a:t>0 Breakout session B</a:t>
            </a:r>
          </a:p>
          <a:p>
            <a:pPr algn="l" rtl="0" fontAlgn="base"/>
            <a:endParaRPr lang="en-US" sz="1800"/>
          </a:p>
          <a:p>
            <a:pPr algn="l" rtl="0" fontAlgn="base"/>
            <a:r>
              <a:rPr lang="en-US" sz="1800" b="0" i="0">
                <a:effectLst/>
              </a:rPr>
              <a:t>13.</a:t>
            </a:r>
            <a:r>
              <a:rPr lang="en-US" sz="1800"/>
              <a:t>3</a:t>
            </a:r>
            <a:r>
              <a:rPr lang="en-US" sz="1800" b="0" i="0">
                <a:effectLst/>
              </a:rPr>
              <a:t>0 Feedback</a:t>
            </a:r>
          </a:p>
          <a:p>
            <a:pPr algn="l" rtl="0" fontAlgn="base"/>
            <a:endParaRPr lang="en-US" sz="1800" b="0" i="0">
              <a:effectLst/>
            </a:endParaRPr>
          </a:p>
          <a:p>
            <a:pPr algn="l" rtl="0" fontAlgn="base"/>
            <a:r>
              <a:rPr lang="en-US" sz="1800" b="0" i="0">
                <a:effectLst/>
              </a:rPr>
              <a:t>13.</a:t>
            </a:r>
            <a:r>
              <a:rPr lang="en-US" sz="1800"/>
              <a:t>4</a:t>
            </a:r>
            <a:r>
              <a:rPr lang="en-US" sz="1800" b="0" i="0">
                <a:effectLst/>
              </a:rPr>
              <a:t>0 Task and Finish groups (Biodiversity, River Water Quality)</a:t>
            </a:r>
          </a:p>
          <a:p>
            <a:pPr algn="l" rtl="0" fontAlgn="base"/>
            <a:endParaRPr lang="en-US" sz="1800" b="0" i="0">
              <a:effectLst/>
            </a:endParaRPr>
          </a:p>
          <a:p>
            <a:pPr algn="l" rtl="0" fontAlgn="base"/>
            <a:r>
              <a:rPr lang="en-GB" sz="1800" b="0" i="0" u="none" strike="noStrike">
                <a:effectLst/>
              </a:rPr>
              <a:t>14:00 Close</a:t>
            </a:r>
            <a:endParaRPr lang="en-US" sz="1800" b="0" i="0">
              <a:effectLst/>
            </a:endParaRPr>
          </a:p>
        </p:txBody>
      </p:sp>
    </p:spTree>
    <p:extLst>
      <p:ext uri="{BB962C8B-B14F-4D97-AF65-F5344CB8AC3E}">
        <p14:creationId xmlns:p14="http://schemas.microsoft.com/office/powerpoint/2010/main" val="170206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9DFC2C-ACA4-4180-AEA2-5DAC1E16EBC3}"/>
              </a:ext>
            </a:extLst>
          </p:cNvPr>
          <p:cNvSpPr>
            <a:spLocks noGrp="1"/>
          </p:cNvSpPr>
          <p:nvPr>
            <p:ph type="body" sz="quarter" idx="10"/>
          </p:nvPr>
        </p:nvSpPr>
        <p:spPr/>
        <p:txBody>
          <a:bodyPr/>
          <a:lstStyle/>
          <a:p>
            <a:r>
              <a:rPr lang="en-GB"/>
              <a:t>Operational greenhouse gas PC</a:t>
            </a:r>
          </a:p>
        </p:txBody>
      </p:sp>
      <p:sp>
        <p:nvSpPr>
          <p:cNvPr id="3" name="Content Placeholder 2">
            <a:extLst>
              <a:ext uri="{FF2B5EF4-FFF2-40B4-BE49-F238E27FC236}">
                <a16:creationId xmlns:a16="http://schemas.microsoft.com/office/drawing/2014/main" id="{F336FEAB-92FB-4C72-9F27-EAC86B592AC7}"/>
              </a:ext>
            </a:extLst>
          </p:cNvPr>
          <p:cNvSpPr>
            <a:spLocks noGrp="1"/>
          </p:cNvSpPr>
          <p:nvPr>
            <p:ph sz="quarter" idx="12"/>
          </p:nvPr>
        </p:nvSpPr>
        <p:spPr/>
        <p:txBody>
          <a:bodyPr/>
          <a:lstStyle/>
          <a:p>
            <a:pPr>
              <a:spcAft>
                <a:spcPts val="600"/>
              </a:spcAft>
            </a:pPr>
            <a:r>
              <a:rPr lang="en-GB" sz="1400">
                <a:effectLst/>
                <a:ea typeface="Times New Roman" panose="02020603050405020304" pitchFamily="18" charset="0"/>
              </a:rPr>
              <a:t>In our draft methodology we proposed </a:t>
            </a:r>
            <a:r>
              <a:rPr lang="en-GB" sz="1400">
                <a:effectLst/>
                <a:ea typeface="Times New Roman" panose="02020603050405020304" pitchFamily="18" charset="0"/>
                <a:cs typeface="Krub" panose="00000500000000000000" pitchFamily="2" charset="-34"/>
              </a:rPr>
              <a:t>to set separate performance commitments for water and wastewater operational GHG based on a normalised measure. This was to enable direct, meaningful comparisons between companies. </a:t>
            </a:r>
            <a:r>
              <a:rPr lang="en-GB" sz="1400">
                <a:effectLst/>
                <a:ea typeface="Times New Roman" panose="02020603050405020304" pitchFamily="18" charset="0"/>
                <a:cs typeface="Times New Roman" panose="02020603050405020304" pitchFamily="18" charset="0"/>
              </a:rPr>
              <a:t>We considered this provide greater transparency to customers on companies' relative performance. We suggested the measure could be normalised by an appropriate metric such as distribution input or volume of wastewater treated. </a:t>
            </a:r>
          </a:p>
          <a:p>
            <a:pPr>
              <a:spcAft>
                <a:spcPts val="600"/>
              </a:spcAft>
            </a:pPr>
            <a:endParaRPr lang="en-GB" sz="1400">
              <a:ea typeface="Times New Roman" panose="02020603050405020304" pitchFamily="18" charset="0"/>
              <a:cs typeface="Times New Roman" panose="02020603050405020304" pitchFamily="18" charset="0"/>
            </a:endParaRPr>
          </a:p>
          <a:p>
            <a:pPr>
              <a:spcAft>
                <a:spcPts val="600"/>
              </a:spcAft>
            </a:pPr>
            <a:r>
              <a:rPr lang="en-GB" sz="1400">
                <a:effectLst/>
                <a:ea typeface="Times New Roman" panose="02020603050405020304" pitchFamily="18" charset="0"/>
              </a:rPr>
              <a:t>There was a range of comments. Some </a:t>
            </a:r>
            <a:r>
              <a:rPr lang="en-GB" sz="1400"/>
              <a:t>stakeholders agree with our proposal of two PCs normalised by Ml/d. However, w</a:t>
            </a:r>
            <a:r>
              <a:rPr lang="en-GB" sz="1400">
                <a:effectLst/>
                <a:ea typeface="Times New Roman" panose="02020603050405020304" pitchFamily="18" charset="0"/>
              </a:rPr>
              <a:t>e received some other general views, these included:</a:t>
            </a:r>
          </a:p>
          <a:p>
            <a:pPr marL="171450" indent="-171450">
              <a:spcAft>
                <a:spcPts val="600"/>
              </a:spcAft>
              <a:buFont typeface="Arial" panose="020B0604020202020204" pitchFamily="34" charset="0"/>
              <a:buChar char="•"/>
            </a:pPr>
            <a:r>
              <a:rPr lang="en-GB" sz="1400">
                <a:effectLst/>
                <a:ea typeface="Calibri" panose="020F0502020204030204" pitchFamily="34" charset="0"/>
                <a:cs typeface="Arial" panose="020B0604020202020204" pitchFamily="34" charset="0"/>
              </a:rPr>
              <a:t>Expecting a normalised common level of performance ensures that customers of companies that have been less proactive in GHG abatement will not be required to fund reductions to levels that other companies have already delivered.</a:t>
            </a:r>
          </a:p>
          <a:p>
            <a:pPr marL="171450" indent="-171450">
              <a:spcAft>
                <a:spcPts val="600"/>
              </a:spcAft>
              <a:buFont typeface="Arial" panose="020B0604020202020204" pitchFamily="34" charset="0"/>
              <a:buChar char="•"/>
            </a:pPr>
            <a:r>
              <a:rPr lang="en-GB" sz="1400">
                <a:effectLst/>
                <a:ea typeface="Calibri" panose="020F0502020204030204" pitchFamily="34" charset="0"/>
                <a:cs typeface="Arial" panose="020B0604020202020204" pitchFamily="34" charset="0"/>
              </a:rPr>
              <a:t>Normalisation of the performance commitment at PR24 must take account of the factors that impact emissions, which go beyond just scale.</a:t>
            </a:r>
            <a:endParaRPr lang="en-GB" sz="1400"/>
          </a:p>
          <a:p>
            <a:pPr>
              <a:spcAft>
                <a:spcPts val="600"/>
              </a:spcAft>
            </a:pPr>
            <a:endParaRPr lang="en-GB" sz="1400">
              <a:ea typeface="Times New Roman" panose="02020603050405020304" pitchFamily="18" charset="0"/>
            </a:endParaRPr>
          </a:p>
          <a:p>
            <a:pPr>
              <a:spcAft>
                <a:spcPts val="600"/>
              </a:spcAft>
            </a:pPr>
            <a:r>
              <a:rPr lang="en-GB" sz="1400">
                <a:ea typeface="Times New Roman" panose="02020603050405020304" pitchFamily="18" charset="0"/>
              </a:rPr>
              <a:t>And </a:t>
            </a:r>
          </a:p>
          <a:p>
            <a:pPr marL="171450" indent="-171450">
              <a:spcAft>
                <a:spcPts val="600"/>
              </a:spcAft>
              <a:buFont typeface="Arial" panose="020B0604020202020204" pitchFamily="34" charset="0"/>
              <a:buChar char="•"/>
            </a:pPr>
            <a:r>
              <a:rPr lang="en-GB" sz="1400"/>
              <a:t>A number of WaSCs disagree with our proposal to split the measure by water and wastewater companies, suggesting it should remain as one PC. </a:t>
            </a:r>
          </a:p>
          <a:p>
            <a:pPr marL="171450" indent="-171450">
              <a:spcAft>
                <a:spcPts val="600"/>
              </a:spcAft>
              <a:buFont typeface="Arial" panose="020B0604020202020204" pitchFamily="34" charset="0"/>
              <a:buChar char="•"/>
            </a:pPr>
            <a:r>
              <a:rPr lang="en-GB" sz="1400"/>
              <a:t>A number also disagreed with normalisation and instead proposed the PC should be expressed as a percentage reduction.</a:t>
            </a:r>
            <a:endParaRPr lang="en-GB" sz="1400">
              <a:effectLst/>
              <a:ea typeface="Times New Roman" panose="02020603050405020304" pitchFamily="18" charset="0"/>
            </a:endParaRPr>
          </a:p>
          <a:p>
            <a:pPr>
              <a:spcAft>
                <a:spcPts val="600"/>
              </a:spcAft>
            </a:pPr>
            <a:endParaRPr lang="en-GB" sz="1400">
              <a:effectLst/>
              <a:ea typeface="Calibri" panose="020F0502020204030204" pitchFamily="34" charset="0"/>
              <a:cs typeface="Arial" panose="020B0604020202020204" pitchFamily="34" charset="0"/>
            </a:endParaRPr>
          </a:p>
          <a:p>
            <a:pPr>
              <a:spcAft>
                <a:spcPts val="600"/>
              </a:spcAft>
            </a:pPr>
            <a:endParaRPr lang="en-GB" sz="1200">
              <a:effectLst/>
              <a:ea typeface="Calibri" panose="020F0502020204030204" pitchFamily="34" charset="0"/>
              <a:cs typeface="Arial" panose="020B0604020202020204" pitchFamily="34" charset="0"/>
            </a:endParaRPr>
          </a:p>
          <a:p>
            <a:endParaRPr lang="en-GB" sz="1200">
              <a:effectLst/>
              <a:latin typeface="Krub" panose="00000500000000000000" pitchFamily="2" charset="-34"/>
              <a:ea typeface="Times New Roman" panose="02020603050405020304" pitchFamily="18" charset="0"/>
            </a:endParaRPr>
          </a:p>
          <a:p>
            <a:pPr marL="171450" indent="-171450">
              <a:buFont typeface="Arial" panose="020B0604020202020204" pitchFamily="34" charset="0"/>
              <a:buChar char="•"/>
            </a:pPr>
            <a:endParaRPr lang="en-GB" sz="1200">
              <a:effectLst/>
              <a:latin typeface="Krub" panose="00000500000000000000" pitchFamily="2" charset="-34"/>
              <a:ea typeface="Times New Roman" panose="02020603050405020304" pitchFamily="18" charset="0"/>
            </a:endParaRPr>
          </a:p>
          <a:p>
            <a:endParaRPr lang="en-GB"/>
          </a:p>
        </p:txBody>
      </p:sp>
    </p:spTree>
    <p:extLst>
      <p:ext uri="{BB962C8B-B14F-4D97-AF65-F5344CB8AC3E}">
        <p14:creationId xmlns:p14="http://schemas.microsoft.com/office/powerpoint/2010/main" val="412447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B4D8D-BC4D-4BC5-BA10-5D201CF7CB21}"/>
              </a:ext>
            </a:extLst>
          </p:cNvPr>
          <p:cNvSpPr>
            <a:spLocks noGrp="1"/>
          </p:cNvSpPr>
          <p:nvPr>
            <p:ph type="body" sz="quarter" idx="10"/>
          </p:nvPr>
        </p:nvSpPr>
        <p:spPr/>
        <p:txBody>
          <a:bodyPr/>
          <a:lstStyle/>
          <a:p>
            <a:r>
              <a:rPr lang="en-GB"/>
              <a:t>Operational GHG normalisation - feedback</a:t>
            </a:r>
          </a:p>
        </p:txBody>
      </p:sp>
      <p:sp>
        <p:nvSpPr>
          <p:cNvPr id="7" name="Rectangle: Rounded Corners 6">
            <a:extLst>
              <a:ext uri="{FF2B5EF4-FFF2-40B4-BE49-F238E27FC236}">
                <a16:creationId xmlns:a16="http://schemas.microsoft.com/office/drawing/2014/main" id="{7892B723-8CDA-4712-B920-AB70C7306442}"/>
              </a:ext>
            </a:extLst>
          </p:cNvPr>
          <p:cNvSpPr/>
          <p:nvPr/>
        </p:nvSpPr>
        <p:spPr>
          <a:xfrm>
            <a:off x="467954" y="3160004"/>
            <a:ext cx="8482407" cy="144780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mj-lt"/>
              </a:rPr>
              <a:t>KgCO2e / population or property:</a:t>
            </a:r>
          </a:p>
          <a:p>
            <a:r>
              <a:rPr lang="en-GB" sz="1200"/>
              <a:t>		</a:t>
            </a:r>
          </a:p>
          <a:p>
            <a:pPr marL="171450" indent="-171450">
              <a:buFont typeface="Arial" panose="020B0604020202020204" pitchFamily="34" charset="0"/>
              <a:buChar char="•"/>
            </a:pPr>
            <a:r>
              <a:rPr lang="en-GB" sz="1200"/>
              <a:t>Would enable real emissions reductions to be shown rather than changes in treatment volumes e.g. through leakage reduction and surface water separation.</a:t>
            </a:r>
          </a:p>
          <a:p>
            <a:pPr marL="171450" indent="-171450">
              <a:buFont typeface="Arial" panose="020B0604020202020204" pitchFamily="34" charset="0"/>
              <a:buChar char="•"/>
            </a:pPr>
            <a:r>
              <a:rPr lang="en-GB" sz="1200"/>
              <a:t>Would not unfairly benefit or penalise companies in their emissions reduction requirements due to their geography e.g. large number of rural areas</a:t>
            </a:r>
          </a:p>
        </p:txBody>
      </p:sp>
      <p:sp>
        <p:nvSpPr>
          <p:cNvPr id="5" name="Rectangle: Rounded Corners 4">
            <a:extLst>
              <a:ext uri="{FF2B5EF4-FFF2-40B4-BE49-F238E27FC236}">
                <a16:creationId xmlns:a16="http://schemas.microsoft.com/office/drawing/2014/main" id="{C6766E7F-5648-4BC2-AAED-6D95D98C95B0}"/>
              </a:ext>
            </a:extLst>
          </p:cNvPr>
          <p:cNvSpPr/>
          <p:nvPr/>
        </p:nvSpPr>
        <p:spPr>
          <a:xfrm>
            <a:off x="467954" y="899417"/>
            <a:ext cx="8482407" cy="208871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rgbClr val="003595"/>
                </a:solidFill>
                <a:latin typeface="+mj-lt"/>
              </a:rPr>
              <a:t>KgCO2e per Ml or volume:</a:t>
            </a:r>
          </a:p>
          <a:p>
            <a:pPr marL="171450" indent="-171450">
              <a:buFont typeface="Arial" panose="020B0604020202020204" pitchFamily="34" charset="0"/>
              <a:buChar char="•"/>
            </a:pPr>
            <a:r>
              <a:rPr lang="en-GB" sz="1200">
                <a:solidFill>
                  <a:srgbClr val="003595"/>
                </a:solidFill>
              </a:rPr>
              <a:t>Would reflect progress made to date by different companies.</a:t>
            </a:r>
            <a:endParaRPr lang="en-GB" sz="1200">
              <a:solidFill>
                <a:srgbClr val="003595"/>
              </a:solidFill>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3595"/>
                </a:solidFill>
                <a:effectLst/>
                <a:ea typeface="Calibri" panose="020F0502020204030204" pitchFamily="34" charset="0"/>
                <a:cs typeface="Arial" panose="020B0604020202020204" pitchFamily="34" charset="0"/>
              </a:rPr>
              <a:t>Concern that the volume of emissions is only partially related to the water volume – the majority of emissions are a ‘baseload’</a:t>
            </a:r>
          </a:p>
          <a:p>
            <a:pPr marL="171450" indent="-171450">
              <a:buFont typeface="Arial" panose="020B0604020202020204" pitchFamily="34" charset="0"/>
              <a:buChar char="•"/>
            </a:pPr>
            <a:r>
              <a:rPr lang="en-GB" sz="1200">
                <a:solidFill>
                  <a:srgbClr val="003595"/>
                </a:solidFill>
              </a:rPr>
              <a:t>Waste flow to full treatment bears little relation to load or energy demand for example</a:t>
            </a:r>
          </a:p>
          <a:p>
            <a:pPr marL="171450" indent="-171450">
              <a:buFont typeface="Arial" panose="020B0604020202020204" pitchFamily="34" charset="0"/>
              <a:buChar char="•"/>
            </a:pPr>
            <a:r>
              <a:rPr lang="en-GB" sz="1200">
                <a:solidFill>
                  <a:srgbClr val="003595"/>
                </a:solidFill>
                <a:effectLst/>
                <a:ea typeface="Calibri" panose="020F0502020204030204" pitchFamily="34" charset="0"/>
                <a:cs typeface="Arial" panose="020B0604020202020204" pitchFamily="34" charset="0"/>
              </a:rPr>
              <a:t>Would introduce factors outside the control of water companies, complicating the comparisons, when there are (growing) variations in rainfall, other weather factors</a:t>
            </a:r>
            <a:r>
              <a:rPr lang="en-GB" sz="1200">
                <a:solidFill>
                  <a:srgbClr val="003595"/>
                </a:solidFill>
              </a:rPr>
              <a:t>, population growth, nature of industrial uses etc.</a:t>
            </a:r>
          </a:p>
          <a:p>
            <a:pPr marL="171450" indent="-171450">
              <a:buFont typeface="Arial" panose="020B0604020202020204" pitchFamily="34" charset="0"/>
              <a:buChar char="•"/>
            </a:pPr>
            <a:r>
              <a:rPr lang="en-GB" sz="1200">
                <a:solidFill>
                  <a:srgbClr val="003595"/>
                </a:solidFill>
              </a:rPr>
              <a:t>Would not enable demand reduction benefits to feed through into the carbon reduction target</a:t>
            </a:r>
          </a:p>
          <a:p>
            <a:pPr marL="171450" indent="-171450">
              <a:buFont typeface="Arial" panose="020B0604020202020204" pitchFamily="34" charset="0"/>
              <a:buChar char="•"/>
            </a:pPr>
            <a:r>
              <a:rPr lang="en-GB" sz="1200">
                <a:solidFill>
                  <a:srgbClr val="003595"/>
                </a:solidFill>
                <a:effectLst/>
                <a:ea typeface="Calibri" panose="020F0502020204030204" pitchFamily="34" charset="0"/>
                <a:cs typeface="Arial" panose="020B0604020202020204" pitchFamily="34" charset="0"/>
              </a:rPr>
              <a:t>Misses crucial drivers of carbon emissions, namely the level of pumping required to move water and wastewater to and from customers, could penalise companies who must use more energy, and reward others arbitrarily</a:t>
            </a:r>
          </a:p>
        </p:txBody>
      </p:sp>
      <p:sp>
        <p:nvSpPr>
          <p:cNvPr id="6" name="Rectangle: Rounded Corners 5">
            <a:extLst>
              <a:ext uri="{FF2B5EF4-FFF2-40B4-BE49-F238E27FC236}">
                <a16:creationId xmlns:a16="http://schemas.microsoft.com/office/drawing/2014/main" id="{C70773EB-48E5-439A-8E65-9C8A664A4D99}"/>
              </a:ext>
            </a:extLst>
          </p:cNvPr>
          <p:cNvSpPr/>
          <p:nvPr/>
        </p:nvSpPr>
        <p:spPr>
          <a:xfrm>
            <a:off x="467954" y="4779680"/>
            <a:ext cx="8482407" cy="118714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003595"/>
              </a:solidFill>
              <a:latin typeface="+mj-lt"/>
            </a:endParaRPr>
          </a:p>
          <a:p>
            <a:pPr algn="ctr"/>
            <a:r>
              <a:rPr lang="en-GB" sz="1200">
                <a:solidFill>
                  <a:srgbClr val="003595"/>
                </a:solidFill>
                <a:latin typeface="+mj-lt"/>
              </a:rPr>
              <a:t>Pump head DI and pump capacity for water recycling:</a:t>
            </a:r>
          </a:p>
          <a:p>
            <a:r>
              <a:rPr lang="en-GB" sz="1200">
                <a:solidFill>
                  <a:srgbClr val="003595"/>
                </a:solidFill>
              </a:rPr>
              <a:t>		</a:t>
            </a:r>
          </a:p>
          <a:p>
            <a:pPr marL="171450" indent="-171450">
              <a:buFont typeface="Arial" panose="020B0604020202020204" pitchFamily="34" charset="0"/>
              <a:buChar char="•"/>
            </a:pPr>
            <a:r>
              <a:rPr lang="en-GB" sz="1200">
                <a:solidFill>
                  <a:srgbClr val="003595"/>
                </a:solidFill>
                <a:effectLst/>
                <a:ea typeface="Calibri" panose="020F0502020204030204" pitchFamily="34" charset="0"/>
                <a:cs typeface="Arial" panose="020B0604020202020204" pitchFamily="34" charset="0"/>
              </a:rPr>
              <a:t>Data sets are already gathered through the APRs. These factors have been strongly correlated with expenditure on energy historically.</a:t>
            </a:r>
            <a:r>
              <a:rPr lang="en-GB" sz="1200">
                <a:effectLst/>
                <a:ea typeface="Calibri" panose="020F0502020204030204" pitchFamily="34" charset="0"/>
                <a:cs typeface="Arial" panose="020B0604020202020204" pitchFamily="34" charset="0"/>
              </a:rPr>
              <a:t> </a:t>
            </a:r>
          </a:p>
          <a:p>
            <a:endParaRPr lang="en-GB" sz="1200">
              <a:solidFill>
                <a:srgbClr val="003595"/>
              </a:solidFill>
            </a:endParaRPr>
          </a:p>
        </p:txBody>
      </p:sp>
    </p:spTree>
    <p:extLst>
      <p:ext uri="{BB962C8B-B14F-4D97-AF65-F5344CB8AC3E}">
        <p14:creationId xmlns:p14="http://schemas.microsoft.com/office/powerpoint/2010/main" val="108359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FAAEA8-7E97-4A30-B165-D0CE8A5AF3D5}"/>
              </a:ext>
            </a:extLst>
          </p:cNvPr>
          <p:cNvSpPr>
            <a:spLocks noGrp="1"/>
          </p:cNvSpPr>
          <p:nvPr>
            <p:ph type="body" sz="quarter" idx="10"/>
          </p:nvPr>
        </p:nvSpPr>
        <p:spPr/>
        <p:txBody>
          <a:bodyPr/>
          <a:lstStyle/>
          <a:p>
            <a:r>
              <a:rPr lang="en-GB"/>
              <a:t>Breakout group A questions</a:t>
            </a:r>
          </a:p>
        </p:txBody>
      </p:sp>
      <p:sp>
        <p:nvSpPr>
          <p:cNvPr id="4" name="Text Placeholder 3">
            <a:extLst>
              <a:ext uri="{FF2B5EF4-FFF2-40B4-BE49-F238E27FC236}">
                <a16:creationId xmlns:a16="http://schemas.microsoft.com/office/drawing/2014/main" id="{980A1822-953C-4992-BBB6-233F6E8F706E}"/>
              </a:ext>
            </a:extLst>
          </p:cNvPr>
          <p:cNvSpPr>
            <a:spLocks noGrp="1"/>
          </p:cNvSpPr>
          <p:nvPr>
            <p:ph type="body" sz="quarter" idx="12"/>
          </p:nvPr>
        </p:nvSpPr>
        <p:spPr/>
        <p:txBody>
          <a:bodyPr/>
          <a:lstStyle/>
          <a:p>
            <a:r>
              <a:rPr lang="en-GB" b="1">
                <a:latin typeface="+mn-lt"/>
              </a:rPr>
              <a:t>What difficulties do you envisage with normalising the operational greenhouse gas PC using the following approaches? </a:t>
            </a:r>
            <a:endParaRPr lang="en-GB">
              <a:latin typeface="+mn-lt"/>
            </a:endParaRPr>
          </a:p>
        </p:txBody>
      </p:sp>
      <p:sp>
        <p:nvSpPr>
          <p:cNvPr id="5" name="Text Placeholder 4">
            <a:extLst>
              <a:ext uri="{FF2B5EF4-FFF2-40B4-BE49-F238E27FC236}">
                <a16:creationId xmlns:a16="http://schemas.microsoft.com/office/drawing/2014/main" id="{A6B07AB6-0356-4A3E-BFE1-D0E8BBEBF185}"/>
              </a:ext>
            </a:extLst>
          </p:cNvPr>
          <p:cNvSpPr>
            <a:spLocks noGrp="1"/>
          </p:cNvSpPr>
          <p:nvPr>
            <p:ph type="body" sz="quarter" idx="13"/>
          </p:nvPr>
        </p:nvSpPr>
        <p:spPr>
          <a:xfrm>
            <a:off x="4120025" y="2346889"/>
            <a:ext cx="3443750" cy="2934027"/>
          </a:xfrm>
        </p:spPr>
        <p:txBody>
          <a:bodyPr/>
          <a:lstStyle/>
          <a:p>
            <a:pPr marL="257175" indent="-257175">
              <a:buFont typeface="+mj-lt"/>
              <a:buAutoNum type="arabicPeriod"/>
            </a:pPr>
            <a:r>
              <a:rPr lang="en-GB">
                <a:solidFill>
                  <a:schemeClr val="bg1"/>
                </a:solidFill>
                <a:effectLst/>
                <a:latin typeface="+mn-lt"/>
                <a:ea typeface="Calibri" panose="020F0502020204030204" pitchFamily="34" charset="0"/>
              </a:rPr>
              <a:t>If we were to </a:t>
            </a:r>
            <a:r>
              <a:rPr lang="en-GB">
                <a:solidFill>
                  <a:schemeClr val="bg1"/>
                </a:solidFill>
                <a:latin typeface="+mn-lt"/>
                <a:ea typeface="Calibri" panose="020F0502020204030204" pitchFamily="34" charset="0"/>
              </a:rPr>
              <a:t>normalise by population or property?</a:t>
            </a:r>
          </a:p>
          <a:p>
            <a:pPr marL="257175" indent="-257175">
              <a:buFont typeface="+mj-lt"/>
              <a:buAutoNum type="arabicPeriod"/>
            </a:pPr>
            <a:endParaRPr lang="en-GB">
              <a:solidFill>
                <a:schemeClr val="bg1"/>
              </a:solidFill>
              <a:latin typeface="+mn-lt"/>
              <a:ea typeface="Calibri" panose="020F0502020204030204" pitchFamily="34" charset="0"/>
            </a:endParaRPr>
          </a:p>
          <a:p>
            <a:pPr marL="257175" indent="-257175">
              <a:buFont typeface="+mj-lt"/>
              <a:buAutoNum type="arabicPeriod"/>
            </a:pPr>
            <a:r>
              <a:rPr lang="en-GB">
                <a:solidFill>
                  <a:schemeClr val="bg1"/>
                </a:solidFill>
                <a:effectLst/>
                <a:latin typeface="+mn-lt"/>
                <a:ea typeface="Calibri" panose="020F0502020204030204" pitchFamily="34" charset="0"/>
              </a:rPr>
              <a:t>I</a:t>
            </a:r>
            <a:r>
              <a:rPr lang="en-GB">
                <a:solidFill>
                  <a:schemeClr val="bg1"/>
                </a:solidFill>
                <a:latin typeface="+mn-lt"/>
                <a:ea typeface="Calibri" panose="020F0502020204030204" pitchFamily="34" charset="0"/>
              </a:rPr>
              <a:t>f we were to use volume (KgCO2e Ml/d)? </a:t>
            </a:r>
          </a:p>
          <a:p>
            <a:endParaRPr lang="en-GB">
              <a:solidFill>
                <a:schemeClr val="bg1"/>
              </a:solidFill>
              <a:latin typeface="+mn-lt"/>
              <a:ea typeface="Calibri" panose="020F0502020204030204" pitchFamily="34" charset="0"/>
            </a:endParaRPr>
          </a:p>
          <a:p>
            <a:r>
              <a:rPr lang="en-GB">
                <a:solidFill>
                  <a:schemeClr val="bg1"/>
                </a:solidFill>
                <a:latin typeface="+mn-lt"/>
                <a:ea typeface="Calibri" panose="020F0502020204030204" pitchFamily="34" charset="0"/>
              </a:rPr>
              <a:t>Could we use a fixed volume (eg average over 2020-25) to avoid year on year variations in volume leading to unwanted volatility</a:t>
            </a:r>
            <a:r>
              <a:rPr lang="en-GB">
                <a:solidFill>
                  <a:schemeClr val="bg1"/>
                </a:solidFill>
                <a:effectLst/>
                <a:latin typeface="+mn-lt"/>
                <a:ea typeface="Calibri" panose="020F0502020204030204" pitchFamily="34" charset="0"/>
              </a:rPr>
              <a:t>?</a:t>
            </a:r>
          </a:p>
          <a:p>
            <a:endParaRPr lang="en-GB">
              <a:solidFill>
                <a:schemeClr val="bg1"/>
              </a:solidFill>
              <a:latin typeface="+mn-lt"/>
              <a:ea typeface="Calibri" panose="020F0502020204030204" pitchFamily="34" charset="0"/>
            </a:endParaRPr>
          </a:p>
          <a:p>
            <a:r>
              <a:rPr lang="en-GB">
                <a:solidFill>
                  <a:schemeClr val="bg1"/>
                </a:solidFill>
                <a:effectLst/>
                <a:latin typeface="+mn-lt"/>
                <a:ea typeface="Calibri" panose="020F0502020204030204" pitchFamily="34" charset="0"/>
              </a:rPr>
              <a:t>Are there any other adjustments we could make to address concerns?</a:t>
            </a:r>
          </a:p>
          <a:p>
            <a:pPr marL="257175" indent="-257175">
              <a:buFont typeface="+mj-lt"/>
              <a:buAutoNum type="arabicPeriod"/>
            </a:pPr>
            <a:endParaRPr lang="en-GB">
              <a:solidFill>
                <a:schemeClr val="bg1"/>
              </a:solidFill>
              <a:effectLst/>
              <a:latin typeface="+mn-lt"/>
              <a:ea typeface="Calibri" panose="020F0502020204030204" pitchFamily="34" charset="0"/>
            </a:endParaRPr>
          </a:p>
          <a:p>
            <a:endParaRPr lang="en-GB">
              <a:solidFill>
                <a:schemeClr val="bg1"/>
              </a:solidFill>
              <a:latin typeface="+mn-lt"/>
            </a:endParaRPr>
          </a:p>
          <a:p>
            <a:pPr marL="257175" indent="-257175">
              <a:buFont typeface="+mj-lt"/>
              <a:buAutoNum type="arabicPeriod"/>
            </a:pPr>
            <a:endParaRPr lang="en-GB">
              <a:solidFill>
                <a:schemeClr val="bg1"/>
              </a:solidFill>
              <a:latin typeface="+mn-lt"/>
            </a:endParaRPr>
          </a:p>
          <a:p>
            <a:endParaRPr lang="en-GB">
              <a:solidFill>
                <a:schemeClr val="bg1"/>
              </a:solidFill>
              <a:latin typeface="+mn-lt"/>
            </a:endParaRPr>
          </a:p>
        </p:txBody>
      </p:sp>
    </p:spTree>
    <p:extLst>
      <p:ext uri="{BB962C8B-B14F-4D97-AF65-F5344CB8AC3E}">
        <p14:creationId xmlns:p14="http://schemas.microsoft.com/office/powerpoint/2010/main" val="309254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lstStyle/>
          <a:p>
            <a:r>
              <a:rPr lang="en-GB"/>
              <a:t>Serious pollution incidents / discharge permit compliance</a:t>
            </a:r>
          </a:p>
        </p:txBody>
      </p:sp>
      <p:sp>
        <p:nvSpPr>
          <p:cNvPr id="4" name="Text Placeholder 3"/>
          <p:cNvSpPr>
            <a:spLocks noGrp="1"/>
          </p:cNvSpPr>
          <p:nvPr>
            <p:ph sz="quarter" idx="12"/>
          </p:nvPr>
        </p:nvSpPr>
        <p:spPr>
          <a:xfrm>
            <a:off x="720000" y="865991"/>
            <a:ext cx="7920000" cy="5498849"/>
          </a:xfrm>
          <a:prstGeom prst="rect">
            <a:avLst/>
          </a:prstGeom>
        </p:spPr>
        <p:txBody>
          <a:bodyPr/>
          <a:lstStyle/>
          <a:p>
            <a:pPr marL="171450" indent="-171450">
              <a:buFont typeface="Arial" panose="020B0604020202020204" pitchFamily="34" charset="0"/>
              <a:buChar char="•"/>
            </a:pPr>
            <a:r>
              <a:rPr lang="en-GB" sz="1200">
                <a:effectLst/>
                <a:ea typeface="Calibri" panose="020F0502020204030204" pitchFamily="34" charset="0"/>
                <a:cs typeface="Arial" panose="020B0604020202020204" pitchFamily="34" charset="0"/>
              </a:rPr>
              <a:t>We recognise that serious pollution incidents can happen in relation to the water service, although there were none recorded for WoCs in 2021/2022. As WaSCs include serious pollution incidents associated with their water mains in the EPA metric, we asked for feedback at draft methodology as to whether the serious pollution incident measure should apply to WoCs as well as WaSCs at PR24.</a:t>
            </a:r>
          </a:p>
          <a:p>
            <a:pPr marL="171450" indent="-171450">
              <a:buFont typeface="Arial" panose="020B0604020202020204" pitchFamily="34" charset="0"/>
              <a:buChar char="•"/>
            </a:pPr>
            <a:endParaRPr lang="en-GB" sz="12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100">
              <a:effectLst/>
              <a:ea typeface="Calibri" panose="020F0502020204030204" pitchFamily="34" charset="0"/>
              <a:cs typeface="Arial" panose="020B0604020202020204" pitchFamily="34" charset="0"/>
            </a:endParaRPr>
          </a:p>
          <a:p>
            <a:endParaRPr lang="en-GB" sz="1200">
              <a:solidFill>
                <a:srgbClr val="003595"/>
              </a:solidFill>
              <a:latin typeface="+mj-lt"/>
              <a:ea typeface="Calibri" panose="020F0502020204030204" pitchFamily="34" charset="0"/>
              <a:cs typeface="Arial" panose="020B0604020202020204" pitchFamily="34" charset="0"/>
            </a:endParaRPr>
          </a:p>
          <a:p>
            <a:r>
              <a:rPr lang="en-GB" sz="1200">
                <a:solidFill>
                  <a:srgbClr val="003595"/>
                </a:solidFill>
                <a:latin typeface="+mj-lt"/>
                <a:ea typeface="Calibri" panose="020F0502020204030204" pitchFamily="34" charset="0"/>
                <a:cs typeface="Arial" panose="020B0604020202020204" pitchFamily="34" charset="0"/>
              </a:rPr>
              <a:t>If we introduce a serious pollution incident PC is there any reason not to apply it to WoCs as well?</a:t>
            </a:r>
          </a:p>
          <a:p>
            <a:endParaRPr lang="en-GB" sz="120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ea typeface="Calibri" panose="020F0502020204030204" pitchFamily="34" charset="0"/>
                <a:cs typeface="Arial" panose="020B0604020202020204" pitchFamily="34" charset="0"/>
              </a:rPr>
              <a:t>If we are minded to apply the serious pollution incident PC to WoCs, it calls into question why we would not then apply the same rationale to the discharge permit compliance measure. </a:t>
            </a:r>
          </a:p>
          <a:p>
            <a:endParaRPr lang="en-GB" sz="12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200">
                <a:ea typeface="Calibri" panose="020F0502020204030204" pitchFamily="34" charset="0"/>
                <a:cs typeface="Arial" panose="020B0604020202020204" pitchFamily="34" charset="0"/>
              </a:rPr>
              <a:t>In 2021/2022 there were a number of discharge compliance permit fails for WoCs. For the water service compliance was slightly poorer than that for WaSCs, indicating that there will be some best practice principles that could be shared. </a:t>
            </a:r>
            <a:endParaRPr lang="en-GB" sz="1200">
              <a:effectLst/>
              <a:ea typeface="Calibri" panose="020F0502020204030204" pitchFamily="34" charset="0"/>
              <a:cs typeface="Arial" panose="020B0604020202020204" pitchFamily="34" charset="0"/>
            </a:endParaRPr>
          </a:p>
          <a:p>
            <a:endParaRPr lang="en-GB" sz="1200">
              <a:effectLst/>
              <a:ea typeface="Calibri" panose="020F0502020204030204" pitchFamily="34" charset="0"/>
              <a:cs typeface="Arial" panose="020B0604020202020204" pitchFamily="34" charset="0"/>
            </a:endParaRPr>
          </a:p>
          <a:p>
            <a:r>
              <a:rPr lang="en-GB" sz="1200">
                <a:solidFill>
                  <a:srgbClr val="003595"/>
                </a:solidFill>
                <a:latin typeface="+mj-lt"/>
                <a:ea typeface="Calibri" panose="020F0502020204030204" pitchFamily="34" charset="0"/>
                <a:cs typeface="Arial" panose="020B0604020202020204" pitchFamily="34" charset="0"/>
              </a:rPr>
              <a:t>Should the PC on discharge permit compliance apply to both WoCs and WaSCs?  </a:t>
            </a:r>
            <a:endParaRPr lang="en-GB" sz="1200">
              <a:solidFill>
                <a:srgbClr val="003595"/>
              </a:solidFill>
              <a:effectLst/>
              <a:latin typeface="+mj-lt"/>
              <a:ea typeface="Calibri" panose="020F050202020403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C6D2E542-104E-4E97-AF76-C56A4573FF38}"/>
              </a:ext>
            </a:extLst>
          </p:cNvPr>
          <p:cNvGraphicFramePr>
            <a:graphicFrameLocks noGrp="1"/>
          </p:cNvGraphicFramePr>
          <p:nvPr>
            <p:extLst>
              <p:ext uri="{D42A27DB-BD31-4B8C-83A1-F6EECF244321}">
                <p14:modId xmlns:p14="http://schemas.microsoft.com/office/powerpoint/2010/main" val="2160113573"/>
              </p:ext>
            </p:extLst>
          </p:nvPr>
        </p:nvGraphicFramePr>
        <p:xfrm>
          <a:off x="719999" y="1776977"/>
          <a:ext cx="7920000" cy="1838438"/>
        </p:xfrm>
        <a:graphic>
          <a:graphicData uri="http://schemas.openxmlformats.org/drawingml/2006/table">
            <a:tbl>
              <a:tblPr firstRow="1" bandRow="1">
                <a:tableStyleId>{5C22544A-7EE6-4342-B048-85BDC9FD1C3A}</a:tableStyleId>
              </a:tblPr>
              <a:tblGrid>
                <a:gridCol w="3975714">
                  <a:extLst>
                    <a:ext uri="{9D8B030D-6E8A-4147-A177-3AD203B41FA5}">
                      <a16:colId xmlns:a16="http://schemas.microsoft.com/office/drawing/2014/main" val="997908671"/>
                    </a:ext>
                  </a:extLst>
                </a:gridCol>
                <a:gridCol w="3944286">
                  <a:extLst>
                    <a:ext uri="{9D8B030D-6E8A-4147-A177-3AD203B41FA5}">
                      <a16:colId xmlns:a16="http://schemas.microsoft.com/office/drawing/2014/main" val="2789322221"/>
                    </a:ext>
                  </a:extLst>
                </a:gridCol>
              </a:tblGrid>
              <a:tr h="398237">
                <a:tc>
                  <a:txBody>
                    <a:bodyPr/>
                    <a:lstStyle/>
                    <a:p>
                      <a:r>
                        <a:rPr lang="en-GB" sz="1050" b="0">
                          <a:solidFill>
                            <a:schemeClr val="tx1"/>
                          </a:solidFill>
                          <a:latin typeface="+mj-lt"/>
                        </a:rPr>
                        <a:t>Summary of draft methodology responses</a:t>
                      </a:r>
                    </a:p>
                  </a:txBody>
                  <a:tcPr/>
                </a:tc>
                <a:tc>
                  <a:txBody>
                    <a:bodyPr/>
                    <a:lstStyle/>
                    <a:p>
                      <a:r>
                        <a:rPr lang="en-GB" sz="1050" b="0">
                          <a:solidFill>
                            <a:schemeClr val="tx1"/>
                          </a:solidFill>
                          <a:latin typeface="+mj-lt"/>
                        </a:rPr>
                        <a:t>Reason</a:t>
                      </a:r>
                    </a:p>
                  </a:txBody>
                  <a:tcPr/>
                </a:tc>
                <a:extLst>
                  <a:ext uri="{0D108BD9-81ED-4DB2-BD59-A6C34878D82A}">
                    <a16:rowId xmlns:a16="http://schemas.microsoft.com/office/drawing/2014/main" val="3606728095"/>
                  </a:ext>
                </a:extLst>
              </a:tr>
              <a:tr h="589173">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a:t>2 WaSCs consider the measure is a duplication of EA/NRW enforcement. Both consider that if it remains a PC</a:t>
                      </a:r>
                      <a:r>
                        <a:rPr kumimoji="0" lang="en-GB" sz="1000" b="0" i="0" u="none" strike="noStrike" kern="1200" cap="none" spc="0" normalizeH="0" baseline="0">
                          <a:ln>
                            <a:noFill/>
                          </a:ln>
                          <a:solidFill>
                            <a:schemeClr val="bg1"/>
                          </a:solidFill>
                          <a:effectLst/>
                          <a:uLnTx/>
                          <a:uFillTx/>
                          <a:latin typeface="+mn-lt"/>
                          <a:ea typeface="+mn-ea"/>
                          <a:cs typeface="+mn-cs"/>
                        </a:rPr>
                        <a:t> then it should apply to WoCs as well.</a:t>
                      </a:r>
                      <a:endParaRPr lang="en-GB" sz="1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a:ln>
                            <a:noFill/>
                          </a:ln>
                          <a:solidFill>
                            <a:schemeClr val="bg1"/>
                          </a:solidFill>
                          <a:effectLst/>
                          <a:uLnTx/>
                          <a:uFillTx/>
                          <a:latin typeface="+mn-lt"/>
                          <a:ea typeface="+mn-ea"/>
                          <a:cs typeface="+mn-cs"/>
                        </a:rPr>
                        <a:t>Concerned that companies would be penalised twice, once by EA and then by Ofwat. </a:t>
                      </a:r>
                    </a:p>
                  </a:txBody>
                  <a:tcPr/>
                </a:tc>
                <a:extLst>
                  <a:ext uri="{0D108BD9-81ED-4DB2-BD59-A6C34878D82A}">
                    <a16:rowId xmlns:a16="http://schemas.microsoft.com/office/drawing/2014/main" val="1004249057"/>
                  </a:ext>
                </a:extLst>
              </a:tr>
              <a:tr h="42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4 companies agree with it only being applied to WaSCs</a:t>
                      </a:r>
                    </a:p>
                  </a:txBody>
                  <a:tcPr/>
                </a:tc>
                <a:tc>
                  <a:txBody>
                    <a:bodyPr/>
                    <a:lstStyle/>
                    <a:p>
                      <a:r>
                        <a:rPr lang="en-GB" sz="1000" kern="1200">
                          <a:solidFill>
                            <a:schemeClr val="dk1"/>
                          </a:solidFill>
                          <a:latin typeface="+mn-lt"/>
                          <a:ea typeface="+mn-ea"/>
                          <a:cs typeface="+mn-cs"/>
                        </a:rPr>
                        <a:t>No clear reason for not applying it to WoCs has been articulated.</a:t>
                      </a:r>
                      <a:endParaRPr lang="en-GB" sz="1000"/>
                    </a:p>
                  </a:txBody>
                  <a:tcPr/>
                </a:tc>
                <a:extLst>
                  <a:ext uri="{0D108BD9-81ED-4DB2-BD59-A6C34878D82A}">
                    <a16:rowId xmlns:a16="http://schemas.microsoft.com/office/drawing/2014/main" val="4179004175"/>
                  </a:ext>
                </a:extLst>
              </a:tr>
              <a:tr h="4255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Most stakeholders that responded consider it should apply to both.</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rPr>
                        <a:t>WoCs should have the same incentives not to pollute the environment as the water businesses of WaSCs. </a:t>
                      </a:r>
                    </a:p>
                  </a:txBody>
                  <a:tcPr/>
                </a:tc>
                <a:extLst>
                  <a:ext uri="{0D108BD9-81ED-4DB2-BD59-A6C34878D82A}">
                    <a16:rowId xmlns:a16="http://schemas.microsoft.com/office/drawing/2014/main" val="2643059988"/>
                  </a:ext>
                </a:extLst>
              </a:tr>
            </a:tbl>
          </a:graphicData>
        </a:graphic>
      </p:graphicFrame>
    </p:spTree>
    <p:extLst>
      <p:ext uri="{BB962C8B-B14F-4D97-AF65-F5344CB8AC3E}">
        <p14:creationId xmlns:p14="http://schemas.microsoft.com/office/powerpoint/2010/main" val="422985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FAAEA8-7E97-4A30-B165-D0CE8A5AF3D5}"/>
              </a:ext>
            </a:extLst>
          </p:cNvPr>
          <p:cNvSpPr>
            <a:spLocks noGrp="1"/>
          </p:cNvSpPr>
          <p:nvPr>
            <p:ph type="body" sz="quarter" idx="10"/>
          </p:nvPr>
        </p:nvSpPr>
        <p:spPr/>
        <p:txBody>
          <a:bodyPr/>
          <a:lstStyle/>
          <a:p>
            <a:r>
              <a:rPr lang="en-GB"/>
              <a:t>Breakout group B questions</a:t>
            </a:r>
          </a:p>
        </p:txBody>
      </p:sp>
      <p:sp>
        <p:nvSpPr>
          <p:cNvPr id="4" name="Text Placeholder 3">
            <a:extLst>
              <a:ext uri="{FF2B5EF4-FFF2-40B4-BE49-F238E27FC236}">
                <a16:creationId xmlns:a16="http://schemas.microsoft.com/office/drawing/2014/main" id="{980A1822-953C-4992-BBB6-233F6E8F706E}"/>
              </a:ext>
            </a:extLst>
          </p:cNvPr>
          <p:cNvSpPr>
            <a:spLocks noGrp="1"/>
          </p:cNvSpPr>
          <p:nvPr>
            <p:ph type="body" sz="quarter" idx="12"/>
          </p:nvPr>
        </p:nvSpPr>
        <p:spPr>
          <a:xfrm>
            <a:off x="1580225" y="2078090"/>
            <a:ext cx="2022946" cy="1188000"/>
          </a:xfrm>
        </p:spPr>
        <p:txBody>
          <a:bodyPr/>
          <a:lstStyle/>
          <a:p>
            <a:r>
              <a:rPr lang="en-GB" b="1">
                <a:latin typeface="+mn-lt"/>
              </a:rPr>
              <a:t>1. If we introduce a serious pollution incident PC is there any reason not to apply it to </a:t>
            </a:r>
            <a:r>
              <a:rPr lang="en-GB" b="1" err="1">
                <a:latin typeface="+mn-lt"/>
              </a:rPr>
              <a:t>WoCs</a:t>
            </a:r>
            <a:r>
              <a:rPr lang="en-GB" b="1">
                <a:latin typeface="+mn-lt"/>
              </a:rPr>
              <a:t>?</a:t>
            </a:r>
          </a:p>
          <a:p>
            <a:endParaRPr lang="en-GB">
              <a:latin typeface="+mn-lt"/>
            </a:endParaRPr>
          </a:p>
        </p:txBody>
      </p:sp>
      <p:sp>
        <p:nvSpPr>
          <p:cNvPr id="5" name="Text Placeholder 4">
            <a:extLst>
              <a:ext uri="{FF2B5EF4-FFF2-40B4-BE49-F238E27FC236}">
                <a16:creationId xmlns:a16="http://schemas.microsoft.com/office/drawing/2014/main" id="{A6B07AB6-0356-4A3E-BFE1-D0E8BBEBF185}"/>
              </a:ext>
            </a:extLst>
          </p:cNvPr>
          <p:cNvSpPr>
            <a:spLocks noGrp="1"/>
          </p:cNvSpPr>
          <p:nvPr>
            <p:ph type="body" sz="quarter" idx="13"/>
          </p:nvPr>
        </p:nvSpPr>
        <p:spPr>
          <a:xfrm>
            <a:off x="4120025" y="2346890"/>
            <a:ext cx="3443750" cy="2565000"/>
          </a:xfrm>
        </p:spPr>
        <p:txBody>
          <a:bodyPr/>
          <a:lstStyle/>
          <a:p>
            <a:r>
              <a:rPr lang="en-GB" b="1">
                <a:latin typeface="+mn-lt"/>
              </a:rPr>
              <a:t>2. Should we apply a discharge permit compliance PC to </a:t>
            </a:r>
            <a:r>
              <a:rPr lang="en-GB" b="1" err="1">
                <a:latin typeface="+mn-lt"/>
              </a:rPr>
              <a:t>WoCs</a:t>
            </a:r>
            <a:r>
              <a:rPr lang="en-GB" b="1">
                <a:latin typeface="+mn-lt"/>
              </a:rPr>
              <a:t> as well as </a:t>
            </a:r>
            <a:r>
              <a:rPr lang="en-GB" b="1" err="1">
                <a:latin typeface="+mn-lt"/>
              </a:rPr>
              <a:t>WasCs</a:t>
            </a:r>
            <a:r>
              <a:rPr lang="en-GB" b="1">
                <a:latin typeface="+mn-lt"/>
              </a:rPr>
              <a:t>? </a:t>
            </a:r>
          </a:p>
          <a:p>
            <a:endParaRPr lang="en-GB">
              <a:latin typeface="+mn-lt"/>
            </a:endParaRPr>
          </a:p>
          <a:p>
            <a:r>
              <a:rPr lang="en-GB" b="1">
                <a:solidFill>
                  <a:srgbClr val="003595"/>
                </a:solidFill>
                <a:effectLst/>
                <a:latin typeface="+mn-lt"/>
                <a:ea typeface="Calibri" panose="020F0502020204030204" pitchFamily="34" charset="0"/>
              </a:rPr>
              <a:t>3. If we were to ap</a:t>
            </a:r>
            <a:r>
              <a:rPr lang="en-GB" b="1">
                <a:solidFill>
                  <a:srgbClr val="003595"/>
                </a:solidFill>
                <a:latin typeface="+mn-lt"/>
                <a:ea typeface="Calibri" panose="020F0502020204030204" pitchFamily="34" charset="0"/>
              </a:rPr>
              <a:t>ply discharge permit compliance PC to </a:t>
            </a:r>
            <a:r>
              <a:rPr lang="en-GB" b="1" err="1">
                <a:solidFill>
                  <a:srgbClr val="003595"/>
                </a:solidFill>
                <a:latin typeface="+mn-lt"/>
                <a:ea typeface="Calibri" panose="020F0502020204030204" pitchFamily="34" charset="0"/>
              </a:rPr>
              <a:t>WoCs</a:t>
            </a:r>
            <a:r>
              <a:rPr lang="en-GB" b="1">
                <a:solidFill>
                  <a:srgbClr val="003595"/>
                </a:solidFill>
                <a:latin typeface="+mn-lt"/>
                <a:ea typeface="Calibri" panose="020F0502020204030204" pitchFamily="34" charset="0"/>
              </a:rPr>
              <a:t> should </a:t>
            </a:r>
            <a:r>
              <a:rPr lang="en-GB" b="1">
                <a:solidFill>
                  <a:srgbClr val="003595"/>
                </a:solidFill>
                <a:effectLst/>
                <a:latin typeface="+mn-lt"/>
                <a:ea typeface="Calibri" panose="020F0502020204030204" pitchFamily="34" charset="0"/>
              </a:rPr>
              <a:t>we apply separate PCs for water and wastewater assets or have a single PC for discharge permit compliance?</a:t>
            </a:r>
            <a:endParaRPr lang="en-GB" b="1">
              <a:solidFill>
                <a:srgbClr val="003595"/>
              </a:solidFill>
              <a:latin typeface="+mn-lt"/>
            </a:endParaRPr>
          </a:p>
        </p:txBody>
      </p:sp>
    </p:spTree>
    <p:extLst>
      <p:ext uri="{BB962C8B-B14F-4D97-AF65-F5344CB8AC3E}">
        <p14:creationId xmlns:p14="http://schemas.microsoft.com/office/powerpoint/2010/main" val="125835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E29E6-2466-4A23-9CE5-442DB7990878}"/>
              </a:ext>
            </a:extLst>
          </p:cNvPr>
          <p:cNvSpPr>
            <a:spLocks noGrp="1"/>
          </p:cNvSpPr>
          <p:nvPr>
            <p:ph type="body" sz="quarter" idx="10"/>
          </p:nvPr>
        </p:nvSpPr>
        <p:spPr/>
        <p:txBody>
          <a:bodyPr/>
          <a:lstStyle/>
          <a:p>
            <a:r>
              <a:rPr lang="en-GB" sz="2000"/>
              <a:t>Task and finish groups</a:t>
            </a:r>
          </a:p>
        </p:txBody>
      </p:sp>
      <p:sp>
        <p:nvSpPr>
          <p:cNvPr id="3" name="Content Placeholder 2">
            <a:extLst>
              <a:ext uri="{FF2B5EF4-FFF2-40B4-BE49-F238E27FC236}">
                <a16:creationId xmlns:a16="http://schemas.microsoft.com/office/drawing/2014/main" id="{D30331C2-F82E-46AA-B9A0-E306C80BAC9F}"/>
              </a:ext>
            </a:extLst>
          </p:cNvPr>
          <p:cNvSpPr>
            <a:spLocks noGrp="1"/>
          </p:cNvSpPr>
          <p:nvPr>
            <p:ph sz="quarter" idx="12"/>
          </p:nvPr>
        </p:nvSpPr>
        <p:spPr>
          <a:xfrm>
            <a:off x="719999" y="909000"/>
            <a:ext cx="7920000" cy="5040000"/>
          </a:xfrm>
        </p:spPr>
        <p:txBody>
          <a:bodyPr/>
          <a:lstStyle/>
          <a:p>
            <a:r>
              <a:rPr lang="en-GB" sz="1400">
                <a:solidFill>
                  <a:srgbClr val="003595"/>
                </a:solidFill>
                <a:latin typeface="+mj-lt"/>
              </a:rPr>
              <a:t>Biodiversity</a:t>
            </a:r>
          </a:p>
          <a:p>
            <a:endParaRPr lang="en-GB" sz="1400"/>
          </a:p>
          <a:p>
            <a:r>
              <a:rPr lang="en-GB" sz="1400"/>
              <a:t>Chair - Chris Gerrard (</a:t>
            </a:r>
            <a:r>
              <a:rPr lang="en-GB" sz="1400" b="0" i="0" u="none" strike="noStrike">
                <a:solidFill>
                  <a:srgbClr val="000000"/>
                </a:solidFill>
                <a:effectLst/>
              </a:rPr>
              <a:t>Anglian Water</a:t>
            </a:r>
            <a:r>
              <a:rPr lang="en-GB" sz="1400"/>
              <a:t>)</a:t>
            </a:r>
          </a:p>
          <a:p>
            <a:endParaRPr lang="en-GB" sz="1400"/>
          </a:p>
          <a:p>
            <a:r>
              <a:rPr lang="en-GB" sz="1400"/>
              <a:t>Investigating </a:t>
            </a:r>
          </a:p>
          <a:p>
            <a:pPr marL="342900" lvl="0" indent="-342900">
              <a:buFont typeface="Symbol" panose="05050102010706020507" pitchFamily="18" charset="2"/>
              <a:buChar char=""/>
            </a:pPr>
            <a:r>
              <a:rPr lang="en-GB" sz="1400">
                <a:effectLst/>
                <a:ea typeface="Times New Roman" panose="02020603050405020304" pitchFamily="18" charset="0"/>
              </a:rPr>
              <a:t>how the assessment of biodiversity could be improved to reduce the cost and reliance on independent surveyors, while not compromising accuracy.</a:t>
            </a:r>
            <a:endParaRPr lang="en-GB" sz="1400">
              <a:effectLst/>
              <a:ea typeface="Calibri" panose="020F0502020204030204" pitchFamily="34" charset="0"/>
            </a:endParaRPr>
          </a:p>
          <a:p>
            <a:pPr marL="342900" lvl="0" indent="-342900">
              <a:buFont typeface="Symbol" panose="05050102010706020507" pitchFamily="18" charset="2"/>
              <a:buChar char=""/>
            </a:pPr>
            <a:r>
              <a:rPr lang="en-GB" sz="1400">
                <a:effectLst/>
                <a:ea typeface="Times New Roman" panose="02020603050405020304" pitchFamily="18" charset="0"/>
              </a:rPr>
              <a:t>whether there could be a de-minimis – would this make sense if we want to encourage NBS including SUDs that might cover small areas.</a:t>
            </a:r>
            <a:endParaRPr lang="en-GB" sz="1400">
              <a:effectLst/>
              <a:ea typeface="Calibri" panose="020F0502020204030204" pitchFamily="34" charset="0"/>
            </a:endParaRPr>
          </a:p>
          <a:p>
            <a:pPr marL="342900" lvl="0" indent="-342900">
              <a:buFont typeface="Symbol" panose="05050102010706020507" pitchFamily="18" charset="2"/>
              <a:buChar char=""/>
            </a:pPr>
            <a:r>
              <a:rPr lang="en-GB" sz="1400">
                <a:effectLst/>
                <a:ea typeface="Times New Roman" panose="02020603050405020304" pitchFamily="18" charset="0"/>
              </a:rPr>
              <a:t>whether a better way of normalising could be found apart from acres of company land.</a:t>
            </a:r>
            <a:endParaRPr lang="en-GB" sz="1400">
              <a:effectLst/>
              <a:ea typeface="Calibri" panose="020F0502020204030204" pitchFamily="34" charset="0"/>
            </a:endParaRPr>
          </a:p>
          <a:p>
            <a:endParaRPr lang="en-GB" sz="1400"/>
          </a:p>
          <a:p>
            <a:r>
              <a:rPr lang="en-GB" sz="1400"/>
              <a:t>Next meeting TBC</a:t>
            </a:r>
          </a:p>
          <a:p>
            <a:endParaRPr lang="en-GB" sz="1400"/>
          </a:p>
          <a:p>
            <a:endParaRPr lang="en-GB" sz="1400"/>
          </a:p>
          <a:p>
            <a:r>
              <a:rPr lang="en-GB" sz="1400">
                <a:solidFill>
                  <a:srgbClr val="003595"/>
                </a:solidFill>
                <a:latin typeface="+mj-lt"/>
              </a:rPr>
              <a:t>River Water Quality </a:t>
            </a:r>
          </a:p>
          <a:p>
            <a:endParaRPr lang="en-GB" sz="1400"/>
          </a:p>
          <a:p>
            <a:r>
              <a:rPr lang="en-GB" sz="1400"/>
              <a:t>Chair - Mark Garth (United Utilities)</a:t>
            </a:r>
          </a:p>
          <a:p>
            <a:endParaRPr lang="en-GB" sz="1400"/>
          </a:p>
          <a:p>
            <a:r>
              <a:rPr lang="en-GB" sz="1400"/>
              <a:t>Investigating </a:t>
            </a:r>
          </a:p>
          <a:p>
            <a:pPr marL="171450" indent="-171450">
              <a:buFont typeface="Arial" panose="020B0604020202020204" pitchFamily="34" charset="0"/>
              <a:buChar char="•"/>
            </a:pPr>
            <a:r>
              <a:rPr lang="en-GB" sz="1400"/>
              <a:t>Suitability for other parameters to be incorporated</a:t>
            </a:r>
          </a:p>
          <a:p>
            <a:pPr marL="171450" indent="-171450">
              <a:buFont typeface="Arial" panose="020B0604020202020204" pitchFamily="34" charset="0"/>
              <a:buChar char="•"/>
            </a:pPr>
            <a:r>
              <a:rPr lang="en-GB" sz="1400"/>
              <a:t>Methodology for measurement (Includes consideration of how we could set baselines and how we could set ODIs)</a:t>
            </a:r>
          </a:p>
          <a:p>
            <a:endParaRPr lang="en-GB" sz="1400"/>
          </a:p>
          <a:p>
            <a:r>
              <a:rPr lang="en-GB" sz="1400"/>
              <a:t>Next meeting 10 October</a:t>
            </a:r>
          </a:p>
        </p:txBody>
      </p:sp>
    </p:spTree>
    <p:extLst>
      <p:ext uri="{BB962C8B-B14F-4D97-AF65-F5344CB8AC3E}">
        <p14:creationId xmlns:p14="http://schemas.microsoft.com/office/powerpoint/2010/main" val="392818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lstStyle/>
          <a:p>
            <a:r>
              <a:rPr lang="en-GB"/>
              <a:t>Biodiversity worked example</a:t>
            </a:r>
          </a:p>
        </p:txBody>
      </p:sp>
      <p:sp>
        <p:nvSpPr>
          <p:cNvPr id="4" name="Text Placeholder 3"/>
          <p:cNvSpPr>
            <a:spLocks noGrp="1"/>
          </p:cNvSpPr>
          <p:nvPr>
            <p:ph sz="quarter" idx="12"/>
          </p:nvPr>
        </p:nvSpPr>
        <p:spPr>
          <a:xfrm>
            <a:off x="719999" y="6349943"/>
            <a:ext cx="7920000" cy="45719"/>
          </a:xfrm>
          <a:prstGeom prst="rect">
            <a:avLst/>
          </a:prstGeom>
        </p:spPr>
        <p:txBody>
          <a:bodyPr/>
          <a:lstStyle/>
          <a:p>
            <a:pPr>
              <a:spcAft>
                <a:spcPts val="400"/>
              </a:spcAft>
            </a:pPr>
            <a:endParaRPr lang="en-GB" sz="110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B1A1BFD-1D65-4B17-847A-8DA66C21AC5A}"/>
              </a:ext>
            </a:extLst>
          </p:cNvPr>
          <p:cNvSpPr txBox="1"/>
          <p:nvPr/>
        </p:nvSpPr>
        <p:spPr>
          <a:xfrm>
            <a:off x="172121" y="726487"/>
            <a:ext cx="59597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Krub"/>
                <a:ea typeface="+mn-ea"/>
                <a:cs typeface="+mn-cs"/>
              </a:rPr>
              <a:t>Simplified example </a:t>
            </a:r>
            <a:r>
              <a:rPr kumimoji="0" lang="en-GB" sz="1200" b="0" i="0" u="none" strike="noStrike" kern="1200" cap="none" spc="0" normalizeH="0" baseline="0" noProof="0">
                <a:ln>
                  <a:noFill/>
                </a:ln>
                <a:solidFill>
                  <a:prstClr val="black"/>
                </a:solidFill>
                <a:effectLst/>
                <a:uLnTx/>
                <a:uFillTx/>
                <a:latin typeface="Krub"/>
                <a:ea typeface="+mn-ea"/>
                <a:cs typeface="+mn-cs"/>
              </a:rPr>
              <a:t>that assumes a company only has 5 sites– with all sites </a:t>
            </a:r>
            <a:r>
              <a:rPr kumimoji="0" lang="en-GB" sz="1200" b="0" i="0" u="none" strike="noStrike" kern="1200" cap="none" spc="0" normalizeH="0" baseline="0" noProof="0" err="1">
                <a:ln>
                  <a:noFill/>
                </a:ln>
                <a:solidFill>
                  <a:prstClr val="black"/>
                </a:solidFill>
                <a:effectLst/>
                <a:uLnTx/>
                <a:uFillTx/>
                <a:latin typeface="Krub"/>
                <a:ea typeface="+mn-ea"/>
                <a:cs typeface="+mn-cs"/>
              </a:rPr>
              <a:t>rebaselined</a:t>
            </a:r>
            <a:r>
              <a:rPr kumimoji="0" lang="en-GB" sz="1200" b="0" i="0" u="none" strike="noStrike" kern="1200" cap="none" spc="0" normalizeH="0" baseline="0" noProof="0">
                <a:ln>
                  <a:noFill/>
                </a:ln>
                <a:solidFill>
                  <a:prstClr val="black"/>
                </a:solidFill>
                <a:effectLst/>
                <a:uLnTx/>
                <a:uFillTx/>
                <a:latin typeface="Krub"/>
                <a:ea typeface="+mn-ea"/>
                <a:cs typeface="+mn-cs"/>
              </a:rPr>
              <a:t> every 4 years, ODI rate is £0.004m per unit and PCD claw back is £0.020m  (values purely illustrative)</a:t>
            </a:r>
          </a:p>
        </p:txBody>
      </p:sp>
      <p:graphicFrame>
        <p:nvGraphicFramePr>
          <p:cNvPr id="6" name="Table 2">
            <a:extLst>
              <a:ext uri="{FF2B5EF4-FFF2-40B4-BE49-F238E27FC236}">
                <a16:creationId xmlns:a16="http://schemas.microsoft.com/office/drawing/2014/main" id="{3DFFD8E1-2D11-4553-B6BF-1F646917E8D6}"/>
              </a:ext>
            </a:extLst>
          </p:cNvPr>
          <p:cNvGraphicFramePr>
            <a:graphicFrameLocks noGrp="1"/>
          </p:cNvGraphicFramePr>
          <p:nvPr>
            <p:extLst>
              <p:ext uri="{D42A27DB-BD31-4B8C-83A1-F6EECF244321}">
                <p14:modId xmlns:p14="http://schemas.microsoft.com/office/powerpoint/2010/main" val="3273326783"/>
              </p:ext>
            </p:extLst>
          </p:nvPr>
        </p:nvGraphicFramePr>
        <p:xfrm>
          <a:off x="172121" y="1372818"/>
          <a:ext cx="6303984" cy="5389527"/>
        </p:xfrm>
        <a:graphic>
          <a:graphicData uri="http://schemas.openxmlformats.org/drawingml/2006/table">
            <a:tbl>
              <a:tblPr firstRow="1" bandRow="1">
                <a:tableStyleId>{5C22544A-7EE6-4342-B048-85BDC9FD1C3A}</a:tableStyleId>
              </a:tblPr>
              <a:tblGrid>
                <a:gridCol w="854433">
                  <a:extLst>
                    <a:ext uri="{9D8B030D-6E8A-4147-A177-3AD203B41FA5}">
                      <a16:colId xmlns:a16="http://schemas.microsoft.com/office/drawing/2014/main" val="332316783"/>
                    </a:ext>
                  </a:extLst>
                </a:gridCol>
                <a:gridCol w="1097381">
                  <a:extLst>
                    <a:ext uri="{9D8B030D-6E8A-4147-A177-3AD203B41FA5}">
                      <a16:colId xmlns:a16="http://schemas.microsoft.com/office/drawing/2014/main" val="2805938912"/>
                    </a:ext>
                  </a:extLst>
                </a:gridCol>
                <a:gridCol w="1132494">
                  <a:extLst>
                    <a:ext uri="{9D8B030D-6E8A-4147-A177-3AD203B41FA5}">
                      <a16:colId xmlns:a16="http://schemas.microsoft.com/office/drawing/2014/main" val="3106724802"/>
                    </a:ext>
                  </a:extLst>
                </a:gridCol>
                <a:gridCol w="1096946">
                  <a:extLst>
                    <a:ext uri="{9D8B030D-6E8A-4147-A177-3AD203B41FA5}">
                      <a16:colId xmlns:a16="http://schemas.microsoft.com/office/drawing/2014/main" val="2366392107"/>
                    </a:ext>
                  </a:extLst>
                </a:gridCol>
                <a:gridCol w="1041081">
                  <a:extLst>
                    <a:ext uri="{9D8B030D-6E8A-4147-A177-3AD203B41FA5}">
                      <a16:colId xmlns:a16="http://schemas.microsoft.com/office/drawing/2014/main" val="396364906"/>
                    </a:ext>
                  </a:extLst>
                </a:gridCol>
                <a:gridCol w="1081649">
                  <a:extLst>
                    <a:ext uri="{9D8B030D-6E8A-4147-A177-3AD203B41FA5}">
                      <a16:colId xmlns:a16="http://schemas.microsoft.com/office/drawing/2014/main" val="2438796731"/>
                    </a:ext>
                  </a:extLst>
                </a:gridCol>
              </a:tblGrid>
              <a:tr h="480437">
                <a:tc>
                  <a:txBody>
                    <a:bodyPr/>
                    <a:lstStyle/>
                    <a:p>
                      <a:endParaRPr lang="en-GB" sz="1200"/>
                    </a:p>
                  </a:txBody>
                  <a:tcPr/>
                </a:tc>
                <a:tc>
                  <a:txBody>
                    <a:bodyPr/>
                    <a:lstStyle/>
                    <a:p>
                      <a:r>
                        <a:rPr lang="en-GB" sz="1100"/>
                        <a:t>Scheme A</a:t>
                      </a:r>
                    </a:p>
                  </a:txBody>
                  <a:tcPr/>
                </a:tc>
                <a:tc>
                  <a:txBody>
                    <a:bodyPr/>
                    <a:lstStyle/>
                    <a:p>
                      <a:r>
                        <a:rPr lang="en-GB" sz="1100"/>
                        <a:t>Scheme B</a:t>
                      </a:r>
                    </a:p>
                  </a:txBody>
                  <a:tcPr/>
                </a:tc>
                <a:tc>
                  <a:txBody>
                    <a:bodyPr/>
                    <a:lstStyle/>
                    <a:p>
                      <a:r>
                        <a:rPr lang="en-GB" sz="1100"/>
                        <a:t>Scheme C</a:t>
                      </a:r>
                    </a:p>
                  </a:txBody>
                  <a:tcPr/>
                </a:tc>
                <a:tc>
                  <a:txBody>
                    <a:bodyPr/>
                    <a:lstStyle/>
                    <a:p>
                      <a:r>
                        <a:rPr lang="en-GB" sz="1100"/>
                        <a:t>New scheme D</a:t>
                      </a:r>
                    </a:p>
                  </a:txBody>
                  <a:tcPr/>
                </a:tc>
                <a:tc>
                  <a:txBody>
                    <a:bodyPr/>
                    <a:lstStyle/>
                    <a:p>
                      <a:r>
                        <a:rPr lang="en-GB" sz="1100"/>
                        <a:t>Other land</a:t>
                      </a:r>
                    </a:p>
                  </a:txBody>
                  <a:tcPr/>
                </a:tc>
                <a:extLst>
                  <a:ext uri="{0D108BD9-81ED-4DB2-BD59-A6C34878D82A}">
                    <a16:rowId xmlns:a16="http://schemas.microsoft.com/office/drawing/2014/main" val="1079284444"/>
                  </a:ext>
                </a:extLst>
              </a:tr>
              <a:tr h="519970">
                <a:tc>
                  <a:txBody>
                    <a:bodyPr/>
                    <a:lstStyle/>
                    <a:p>
                      <a:r>
                        <a:rPr lang="en-GB" sz="1000"/>
                        <a:t>Baselines before PR24</a:t>
                      </a:r>
                    </a:p>
                  </a:txBody>
                  <a:tcPr/>
                </a:tc>
                <a:tc>
                  <a:txBody>
                    <a:bodyPr/>
                    <a:lstStyle/>
                    <a:p>
                      <a:endParaRPr lang="en-GB" sz="1000"/>
                    </a:p>
                  </a:txBody>
                  <a:tcPr/>
                </a:tc>
                <a:tc>
                  <a:txBody>
                    <a:bodyPr/>
                    <a:lstStyle/>
                    <a:p>
                      <a:endParaRPr lang="en-GB" sz="1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2024: 20 units</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900448603"/>
                  </a:ext>
                </a:extLst>
              </a:tr>
              <a:tr h="869593">
                <a:tc>
                  <a:txBody>
                    <a:bodyPr/>
                    <a:lstStyle/>
                    <a:p>
                      <a:r>
                        <a:rPr lang="en-GB" sz="1000"/>
                        <a:t>PR24 FD</a:t>
                      </a:r>
                    </a:p>
                    <a:p>
                      <a:r>
                        <a:rPr lang="en-GB" sz="1000"/>
                        <a:t>(Based on WINEP etc)</a:t>
                      </a:r>
                    </a:p>
                  </a:txBody>
                  <a:tcPr/>
                </a:tc>
                <a:tc>
                  <a:txBody>
                    <a:bodyPr/>
                    <a:lstStyle/>
                    <a:p>
                      <a:r>
                        <a:rPr lang="en-GB" sz="1000"/>
                        <a:t>PCD (forecast): +30</a:t>
                      </a:r>
                    </a:p>
                    <a:p>
                      <a:r>
                        <a:rPr lang="en-GB" sz="1000"/>
                        <a:t>PC (</a:t>
                      </a:r>
                      <a:r>
                        <a:rPr lang="en-GB" sz="1000" err="1"/>
                        <a:t>rebaseline</a:t>
                      </a:r>
                      <a:r>
                        <a:rPr lang="en-GB" sz="1000"/>
                        <a:t>): +2</a:t>
                      </a:r>
                    </a:p>
                  </a:txBody>
                  <a:tcPr/>
                </a:tc>
                <a:tc>
                  <a:txBody>
                    <a:bodyPr/>
                    <a:lstStyle/>
                    <a:p>
                      <a:r>
                        <a:rPr lang="en-GB" sz="1000"/>
                        <a:t>PCD (forecast): +20</a:t>
                      </a:r>
                    </a:p>
                    <a:p>
                      <a:r>
                        <a:rPr lang="en-GB" sz="1000"/>
                        <a:t>PC (</a:t>
                      </a:r>
                      <a:r>
                        <a:rPr lang="en-GB" sz="1000" err="1"/>
                        <a:t>rebaseline</a:t>
                      </a:r>
                      <a:r>
                        <a:rPr lang="en-GB" sz="1000"/>
                        <a:t>): NA</a:t>
                      </a:r>
                    </a:p>
                  </a:txBody>
                  <a:tcPr/>
                </a:tc>
                <a:tc>
                  <a:txBody>
                    <a:bodyPr/>
                    <a:lstStyle/>
                    <a:p>
                      <a:r>
                        <a:rPr lang="en-GB" sz="1000"/>
                        <a:t>PCD (forecast): +20</a:t>
                      </a:r>
                    </a:p>
                    <a:p>
                      <a:r>
                        <a:rPr lang="en-GB" sz="1000"/>
                        <a:t>PC (</a:t>
                      </a:r>
                      <a:r>
                        <a:rPr lang="en-GB" sz="1000" err="1"/>
                        <a:t>rebaseline</a:t>
                      </a:r>
                      <a:r>
                        <a:rPr lang="en-GB" sz="1000"/>
                        <a:t>):  +1</a:t>
                      </a:r>
                    </a:p>
                  </a:txBody>
                  <a:tcPr/>
                </a:tc>
                <a:tc>
                  <a:txBody>
                    <a:bodyPr/>
                    <a:lstStyle/>
                    <a:p>
                      <a:r>
                        <a:rPr lang="en-GB" sz="1000"/>
                        <a:t>PCD (forecast): NA</a:t>
                      </a:r>
                    </a:p>
                    <a:p>
                      <a:r>
                        <a:rPr lang="en-GB" sz="1000"/>
                        <a:t>PC (</a:t>
                      </a:r>
                      <a:r>
                        <a:rPr lang="en-GB" sz="1000" err="1"/>
                        <a:t>rebaseline</a:t>
                      </a:r>
                      <a:r>
                        <a:rPr lang="en-GB" sz="1000"/>
                        <a:t>): NA</a:t>
                      </a:r>
                    </a:p>
                  </a:txBody>
                  <a:tcPr/>
                </a:tc>
                <a:tc>
                  <a:txBody>
                    <a:bodyPr/>
                    <a:lstStyle/>
                    <a:p>
                      <a:r>
                        <a:rPr lang="en-GB" sz="1000"/>
                        <a:t>PCD (forecast): NA</a:t>
                      </a:r>
                    </a:p>
                    <a:p>
                      <a:r>
                        <a:rPr lang="en-GB" sz="1000"/>
                        <a:t>PC (</a:t>
                      </a:r>
                      <a:r>
                        <a:rPr lang="en-GB" sz="1000" err="1"/>
                        <a:t>rebaseline</a:t>
                      </a:r>
                      <a:r>
                        <a:rPr lang="en-GB" sz="1000"/>
                        <a:t>): NA</a:t>
                      </a:r>
                    </a:p>
                  </a:txBody>
                  <a:tcPr/>
                </a:tc>
                <a:extLst>
                  <a:ext uri="{0D108BD9-81ED-4DB2-BD59-A6C34878D82A}">
                    <a16:rowId xmlns:a16="http://schemas.microsoft.com/office/drawing/2014/main" val="3917561992"/>
                  </a:ext>
                </a:extLst>
              </a:tr>
              <a:tr h="311972">
                <a:tc>
                  <a:txBody>
                    <a:bodyPr/>
                    <a:lstStyle/>
                    <a:p>
                      <a:r>
                        <a:rPr lang="en-GB" sz="1000"/>
                        <a:t>Baseline</a:t>
                      </a:r>
                    </a:p>
                  </a:txBody>
                  <a:tcPr/>
                </a:tc>
                <a:tc>
                  <a:txBody>
                    <a:bodyPr/>
                    <a:lstStyle/>
                    <a:p>
                      <a:r>
                        <a:rPr lang="en-GB" sz="1000"/>
                        <a:t>2025: 23 units</a:t>
                      </a:r>
                    </a:p>
                  </a:txBody>
                  <a:tcPr/>
                </a:tc>
                <a:tc>
                  <a:txBody>
                    <a:bodyPr/>
                    <a:lstStyle/>
                    <a:p>
                      <a:r>
                        <a:rPr lang="en-GB" sz="1000"/>
                        <a:t>2026: 20 units</a:t>
                      </a:r>
                    </a:p>
                  </a:txBody>
                  <a:tcPr/>
                </a:tc>
                <a:tc>
                  <a:txBody>
                    <a:bodyPr/>
                    <a:lstStyle/>
                    <a:p>
                      <a:endParaRPr lang="en-GB" sz="1000"/>
                    </a:p>
                  </a:txBody>
                  <a:tcPr/>
                </a:tc>
                <a:tc>
                  <a:txBody>
                    <a:bodyPr/>
                    <a:lstStyle/>
                    <a:p>
                      <a:r>
                        <a:rPr lang="en-GB" sz="1000"/>
                        <a:t>2027: 5 units</a:t>
                      </a:r>
                    </a:p>
                  </a:txBody>
                  <a:tcPr/>
                </a:tc>
                <a:tc>
                  <a:txBody>
                    <a:bodyPr/>
                    <a:lstStyle/>
                    <a:p>
                      <a:r>
                        <a:rPr lang="en-GB" sz="1000"/>
                        <a:t>2028: 50 units</a:t>
                      </a:r>
                    </a:p>
                  </a:txBody>
                  <a:tcPr/>
                </a:tc>
                <a:extLst>
                  <a:ext uri="{0D108BD9-81ED-4DB2-BD59-A6C34878D82A}">
                    <a16:rowId xmlns:a16="http://schemas.microsoft.com/office/drawing/2014/main" val="1608089585"/>
                  </a:ext>
                </a:extLst>
              </a:tr>
              <a:tr h="1495313">
                <a:tc>
                  <a:txBody>
                    <a:bodyPr/>
                    <a:lstStyle/>
                    <a:p>
                      <a:r>
                        <a:rPr lang="en-GB" sz="1000"/>
                        <a:t>Delivered forecast net increase (</a:t>
                      </a:r>
                      <a:r>
                        <a:rPr lang="en-GB" sz="1000" kern="1200">
                          <a:solidFill>
                            <a:schemeClr val="dk1"/>
                          </a:solidFill>
                          <a:latin typeface="+mn-lt"/>
                          <a:ea typeface="+mn-ea"/>
                          <a:cs typeface="+mn-cs"/>
                        </a:rPr>
                        <a:t>Normal</a:t>
                      </a:r>
                      <a:r>
                        <a:rPr lang="en-GB" sz="1000"/>
                        <a:t> biodiversity metric on scheme delivery)</a:t>
                      </a:r>
                    </a:p>
                  </a:txBody>
                  <a:tcPr/>
                </a:tc>
                <a:tc>
                  <a:txBody>
                    <a:bodyPr/>
                    <a:lstStyle/>
                    <a:p>
                      <a:r>
                        <a:rPr lang="en-GB" sz="1000"/>
                        <a:t>Forecast net increase of +25 units</a:t>
                      </a:r>
                    </a:p>
                  </a:txBody>
                  <a:tcPr/>
                </a:tc>
                <a:tc>
                  <a:txBody>
                    <a:bodyPr/>
                    <a:lstStyle/>
                    <a:p>
                      <a:r>
                        <a:rPr lang="en-GB" sz="1000"/>
                        <a:t>Forecast net increase of +20 units</a:t>
                      </a:r>
                    </a:p>
                  </a:txBody>
                  <a:tcPr/>
                </a:tc>
                <a:tc>
                  <a:txBody>
                    <a:bodyPr/>
                    <a:lstStyle/>
                    <a:p>
                      <a:r>
                        <a:rPr lang="en-GB" sz="1000"/>
                        <a:t>Forecast net increase of +15 units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Forecast net increase of +5 units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0"/>
                    </a:p>
                  </a:txBody>
                  <a:tcPr/>
                </a:tc>
                <a:extLst>
                  <a:ext uri="{0D108BD9-81ED-4DB2-BD59-A6C34878D82A}">
                    <a16:rowId xmlns:a16="http://schemas.microsoft.com/office/drawing/2014/main" val="1494493347"/>
                  </a:ext>
                </a:extLst>
              </a:tr>
              <a:tr h="419548">
                <a:tc>
                  <a:txBody>
                    <a:bodyPr/>
                    <a:lstStyle/>
                    <a:p>
                      <a:r>
                        <a:rPr lang="en-GB" sz="1000"/>
                        <a:t>Re-baseline</a:t>
                      </a:r>
                    </a:p>
                  </a:txBody>
                  <a:tcPr/>
                </a:tc>
                <a:tc>
                  <a:txBody>
                    <a:bodyPr/>
                    <a:lstStyle/>
                    <a:p>
                      <a:r>
                        <a:rPr lang="en-GB" sz="1000"/>
                        <a:t>2029: 23 units (no increase)</a:t>
                      </a:r>
                    </a:p>
                  </a:txBody>
                  <a:tcPr/>
                </a:tc>
                <a:tc>
                  <a:txBody>
                    <a:bodyPr/>
                    <a:lstStyle/>
                    <a:p>
                      <a:endParaRPr lang="en-GB" sz="1000"/>
                    </a:p>
                  </a:txBody>
                  <a:tcPr/>
                </a:tc>
                <a:tc>
                  <a:txBody>
                    <a:bodyPr/>
                    <a:lstStyle/>
                    <a:p>
                      <a:r>
                        <a:rPr lang="en-GB" sz="1000"/>
                        <a:t>2028: 22 units  (+2)</a:t>
                      </a:r>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3901894124"/>
                  </a:ext>
                </a:extLst>
              </a:tr>
              <a:tr h="548640">
                <a:tc>
                  <a:txBody>
                    <a:bodyPr/>
                    <a:lstStyle/>
                    <a:p>
                      <a:r>
                        <a:rPr lang="en-GB" sz="1000"/>
                        <a:t>PR29 FD</a:t>
                      </a:r>
                    </a:p>
                  </a:txBody>
                  <a:tcPr/>
                </a:tc>
                <a:tc>
                  <a:txBody>
                    <a:bodyPr/>
                    <a:lstStyle/>
                    <a:p>
                      <a:r>
                        <a:rPr lang="en-GB" sz="1000" err="1"/>
                        <a:t>Rebaseline</a:t>
                      </a:r>
                      <a:r>
                        <a:rPr lang="en-GB" sz="1000"/>
                        <a:t>: +8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err="1"/>
                        <a:t>Rebaseline</a:t>
                      </a:r>
                      <a:r>
                        <a:rPr lang="en-GB" sz="1000"/>
                        <a:t>: 1</a:t>
                      </a:r>
                      <a:r>
                        <a:rPr lang="en-GB" sz="1000" baseline="30000"/>
                        <a:t>st</a:t>
                      </a:r>
                      <a:r>
                        <a:rPr lang="en-GB" sz="1000"/>
                        <a:t> +3</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2</a:t>
                      </a:r>
                      <a:r>
                        <a:rPr lang="en-GB" sz="1000" baseline="30000"/>
                        <a:t>nd</a:t>
                      </a:r>
                      <a:r>
                        <a:rPr lang="en-GB" sz="1000"/>
                        <a:t> +8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err="1"/>
                        <a:t>Rebaseline</a:t>
                      </a:r>
                      <a:r>
                        <a:rPr lang="en-GB" sz="1000"/>
                        <a:t>: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err="1"/>
                        <a:t>Rebaseline</a:t>
                      </a:r>
                      <a:r>
                        <a:rPr lang="en-GB" sz="1000"/>
                        <a:t>: +1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err="1"/>
                        <a:t>Rebaseline</a:t>
                      </a:r>
                      <a:r>
                        <a:rPr lang="en-GB" sz="1000"/>
                        <a:t>: (no change)</a:t>
                      </a:r>
                    </a:p>
                  </a:txBody>
                  <a:tcPr/>
                </a:tc>
                <a:extLst>
                  <a:ext uri="{0D108BD9-81ED-4DB2-BD59-A6C34878D82A}">
                    <a16:rowId xmlns:a16="http://schemas.microsoft.com/office/drawing/2014/main" val="1107723594"/>
                  </a:ext>
                </a:extLst>
              </a:tr>
              <a:tr h="715384">
                <a:tc>
                  <a:txBody>
                    <a:bodyPr/>
                    <a:lstStyle/>
                    <a:p>
                      <a:r>
                        <a:rPr lang="en-GB" sz="1000"/>
                        <a:t>Re-baseline</a:t>
                      </a:r>
                    </a:p>
                  </a:txBody>
                  <a:tcPr/>
                </a:tc>
                <a:tc>
                  <a:txBody>
                    <a:bodyPr/>
                    <a:lstStyle/>
                    <a:p>
                      <a:r>
                        <a:rPr lang="en-GB" sz="1000"/>
                        <a:t>2033: 30 units</a:t>
                      </a:r>
                    </a:p>
                    <a:p>
                      <a:r>
                        <a:rPr lang="en-GB" sz="1000"/>
                        <a:t>(+7)</a:t>
                      </a:r>
                    </a:p>
                  </a:txBody>
                  <a:tcPr/>
                </a:tc>
                <a:tc>
                  <a:txBody>
                    <a:bodyPr/>
                    <a:lstStyle/>
                    <a:p>
                      <a:r>
                        <a:rPr lang="en-GB" sz="1000"/>
                        <a:t>2030: 25 units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(+5)</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2034: 30 units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(+10)</a:t>
                      </a:r>
                    </a:p>
                  </a:txBody>
                  <a:tcPr/>
                </a:tc>
                <a:tc>
                  <a:txBody>
                    <a:bodyPr/>
                    <a:lstStyle/>
                    <a:p>
                      <a:r>
                        <a:rPr lang="en-GB" sz="1000"/>
                        <a:t>2032: 30 units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(+5)</a:t>
                      </a:r>
                    </a:p>
                  </a:txBody>
                  <a:tcPr/>
                </a:tc>
                <a:tc>
                  <a:txBody>
                    <a:bodyPr/>
                    <a:lstStyle/>
                    <a:p>
                      <a:r>
                        <a:rPr lang="en-GB" sz="1000"/>
                        <a:t>2031: 6 units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2032: 50 units</a:t>
                      </a:r>
                    </a:p>
                  </a:txBody>
                  <a:tcPr/>
                </a:tc>
                <a:extLst>
                  <a:ext uri="{0D108BD9-81ED-4DB2-BD59-A6C34878D82A}">
                    <a16:rowId xmlns:a16="http://schemas.microsoft.com/office/drawing/2014/main" val="2842482723"/>
                  </a:ext>
                </a:extLst>
              </a:tr>
            </a:tbl>
          </a:graphicData>
        </a:graphic>
      </p:graphicFrame>
      <p:graphicFrame>
        <p:nvGraphicFramePr>
          <p:cNvPr id="7" name="Table 3">
            <a:extLst>
              <a:ext uri="{FF2B5EF4-FFF2-40B4-BE49-F238E27FC236}">
                <a16:creationId xmlns:a16="http://schemas.microsoft.com/office/drawing/2014/main" id="{EFE5A142-2C06-4C0C-ACEF-C1A427AF07D3}"/>
              </a:ext>
            </a:extLst>
          </p:cNvPr>
          <p:cNvGraphicFramePr>
            <a:graphicFrameLocks noGrp="1"/>
          </p:cNvGraphicFramePr>
          <p:nvPr>
            <p:extLst>
              <p:ext uri="{D42A27DB-BD31-4B8C-83A1-F6EECF244321}">
                <p14:modId xmlns:p14="http://schemas.microsoft.com/office/powerpoint/2010/main" val="3653165252"/>
              </p:ext>
            </p:extLst>
          </p:nvPr>
        </p:nvGraphicFramePr>
        <p:xfrm>
          <a:off x="6570747" y="463783"/>
          <a:ext cx="2495774" cy="1205733"/>
        </p:xfrm>
        <a:graphic>
          <a:graphicData uri="http://schemas.openxmlformats.org/drawingml/2006/table">
            <a:tbl>
              <a:tblPr firstRow="1" bandRow="1">
                <a:tableStyleId>{5C22544A-7EE6-4342-B048-85BDC9FD1C3A}</a:tableStyleId>
              </a:tblPr>
              <a:tblGrid>
                <a:gridCol w="441063">
                  <a:extLst>
                    <a:ext uri="{9D8B030D-6E8A-4147-A177-3AD203B41FA5}">
                      <a16:colId xmlns:a16="http://schemas.microsoft.com/office/drawing/2014/main" val="429341025"/>
                    </a:ext>
                  </a:extLst>
                </a:gridCol>
                <a:gridCol w="1081143">
                  <a:extLst>
                    <a:ext uri="{9D8B030D-6E8A-4147-A177-3AD203B41FA5}">
                      <a16:colId xmlns:a16="http://schemas.microsoft.com/office/drawing/2014/main" val="1486617076"/>
                    </a:ext>
                  </a:extLst>
                </a:gridCol>
                <a:gridCol w="973568">
                  <a:extLst>
                    <a:ext uri="{9D8B030D-6E8A-4147-A177-3AD203B41FA5}">
                      <a16:colId xmlns:a16="http://schemas.microsoft.com/office/drawing/2014/main" val="1091777895"/>
                    </a:ext>
                  </a:extLst>
                </a:gridCol>
              </a:tblGrid>
              <a:tr h="205551">
                <a:tc>
                  <a:txBody>
                    <a:bodyPr/>
                    <a:lstStyle/>
                    <a:p>
                      <a:r>
                        <a:rPr lang="en-GB" sz="1100"/>
                        <a:t>Year</a:t>
                      </a:r>
                    </a:p>
                  </a:txBody>
                  <a:tcPr marL="0" marR="0" marT="0" marB="0"/>
                </a:tc>
                <a:tc>
                  <a:txBody>
                    <a:bodyPr/>
                    <a:lstStyle/>
                    <a:p>
                      <a:r>
                        <a:rPr lang="en-GB" sz="1100"/>
                        <a:t>PC (</a:t>
                      </a:r>
                      <a:r>
                        <a:rPr lang="en-GB" sz="1100" err="1"/>
                        <a:t>rebaselined</a:t>
                      </a:r>
                      <a:r>
                        <a:rPr lang="en-GB" sz="1100"/>
                        <a:t> net increase)</a:t>
                      </a:r>
                    </a:p>
                  </a:txBody>
                  <a:tcPr marL="0" marR="0" marT="0" marB="0"/>
                </a:tc>
                <a:tc>
                  <a:txBody>
                    <a:bodyPr/>
                    <a:lstStyle/>
                    <a:p>
                      <a:r>
                        <a:rPr lang="en-GB" sz="1100"/>
                        <a:t>PCD (forecast net increase)</a:t>
                      </a:r>
                    </a:p>
                  </a:txBody>
                  <a:tcPr marL="0" marR="0" marT="0" marB="0"/>
                </a:tc>
                <a:extLst>
                  <a:ext uri="{0D108BD9-81ED-4DB2-BD59-A6C34878D82A}">
                    <a16:rowId xmlns:a16="http://schemas.microsoft.com/office/drawing/2014/main" val="3699245780"/>
                  </a:ext>
                </a:extLst>
              </a:tr>
              <a:tr h="169398">
                <a:tc>
                  <a:txBody>
                    <a:bodyPr/>
                    <a:lstStyle/>
                    <a:p>
                      <a:r>
                        <a:rPr lang="en-GB" sz="1100"/>
                        <a:t>2025</a:t>
                      </a:r>
                    </a:p>
                  </a:txBody>
                  <a:tcPr marL="0" marR="0" marT="0" marB="0"/>
                </a:tc>
                <a:tc>
                  <a:txBody>
                    <a:bodyPr/>
                    <a:lstStyle/>
                    <a:p>
                      <a:pPr algn="ctr"/>
                      <a:r>
                        <a:rPr lang="en-GB" sz="1100"/>
                        <a:t>0</a:t>
                      </a:r>
                    </a:p>
                  </a:txBody>
                  <a:tcPr marL="0" marR="0" marT="0" marB="0" anchor="ctr"/>
                </a:tc>
                <a:tc rowSpan="5">
                  <a:txBody>
                    <a:bodyPr/>
                    <a:lstStyle/>
                    <a:p>
                      <a:pPr algn="ctr"/>
                      <a:r>
                        <a:rPr lang="en-GB" sz="1100"/>
                        <a:t>70 </a:t>
                      </a:r>
                    </a:p>
                  </a:txBody>
                  <a:tcPr marL="0" marR="0" marT="0" marB="0" anchor="ctr"/>
                </a:tc>
                <a:extLst>
                  <a:ext uri="{0D108BD9-81ED-4DB2-BD59-A6C34878D82A}">
                    <a16:rowId xmlns:a16="http://schemas.microsoft.com/office/drawing/2014/main" val="2853091793"/>
                  </a:ext>
                </a:extLst>
              </a:tr>
              <a:tr h="192861">
                <a:tc>
                  <a:txBody>
                    <a:bodyPr/>
                    <a:lstStyle/>
                    <a:p>
                      <a:r>
                        <a:rPr lang="en-GB" sz="1100"/>
                        <a:t>2026</a:t>
                      </a:r>
                    </a:p>
                  </a:txBody>
                  <a:tcPr marL="0" marR="0" marT="0" marB="0"/>
                </a:tc>
                <a:tc>
                  <a:txBody>
                    <a:bodyPr/>
                    <a:lstStyle/>
                    <a:p>
                      <a:pPr algn="ctr"/>
                      <a:r>
                        <a:rPr lang="en-GB" sz="1100"/>
                        <a:t>0</a:t>
                      </a:r>
                    </a:p>
                  </a:txBody>
                  <a:tcPr marL="0" marR="0" marT="0" marB="0" anchor="ctr"/>
                </a:tc>
                <a:tc vMerge="1">
                  <a:txBody>
                    <a:bodyPr/>
                    <a:lstStyle/>
                    <a:p>
                      <a:endParaRPr lang="en-GB"/>
                    </a:p>
                  </a:txBody>
                  <a:tcPr/>
                </a:tc>
                <a:extLst>
                  <a:ext uri="{0D108BD9-81ED-4DB2-BD59-A6C34878D82A}">
                    <a16:rowId xmlns:a16="http://schemas.microsoft.com/office/drawing/2014/main" val="929049631"/>
                  </a:ext>
                </a:extLst>
              </a:tr>
              <a:tr h="169398">
                <a:tc>
                  <a:txBody>
                    <a:bodyPr/>
                    <a:lstStyle/>
                    <a:p>
                      <a:r>
                        <a:rPr lang="en-GB" sz="1100"/>
                        <a:t>2027</a:t>
                      </a:r>
                    </a:p>
                  </a:txBody>
                  <a:tcPr marL="0" marR="0" marT="0" marB="0"/>
                </a:tc>
                <a:tc>
                  <a:txBody>
                    <a:bodyPr/>
                    <a:lstStyle/>
                    <a:p>
                      <a:pPr algn="ctr"/>
                      <a:r>
                        <a:rPr lang="en-GB" sz="1100"/>
                        <a:t>0</a:t>
                      </a:r>
                    </a:p>
                  </a:txBody>
                  <a:tcPr marL="0" marR="0" marT="0" marB="0" anchor="ctr"/>
                </a:tc>
                <a:tc vMerge="1">
                  <a:txBody>
                    <a:bodyPr/>
                    <a:lstStyle/>
                    <a:p>
                      <a:endParaRPr lang="en-GB"/>
                    </a:p>
                  </a:txBody>
                  <a:tcPr/>
                </a:tc>
                <a:extLst>
                  <a:ext uri="{0D108BD9-81ED-4DB2-BD59-A6C34878D82A}">
                    <a16:rowId xmlns:a16="http://schemas.microsoft.com/office/drawing/2014/main" val="2160033231"/>
                  </a:ext>
                </a:extLst>
              </a:tr>
              <a:tr h="169398">
                <a:tc>
                  <a:txBody>
                    <a:bodyPr/>
                    <a:lstStyle/>
                    <a:p>
                      <a:r>
                        <a:rPr lang="en-GB" sz="1100"/>
                        <a:t>2028</a:t>
                      </a:r>
                    </a:p>
                  </a:txBody>
                  <a:tcPr marL="0" marR="0" marT="0" marB="0"/>
                </a:tc>
                <a:tc>
                  <a:txBody>
                    <a:bodyPr/>
                    <a:lstStyle/>
                    <a:p>
                      <a:pPr algn="ctr"/>
                      <a:r>
                        <a:rPr lang="en-GB" sz="1100"/>
                        <a:t>+1 (C)</a:t>
                      </a:r>
                    </a:p>
                  </a:txBody>
                  <a:tcPr marL="0" marR="0" marT="0" marB="0" anchor="ctr"/>
                </a:tc>
                <a:tc vMerge="1">
                  <a:txBody>
                    <a:bodyPr/>
                    <a:lstStyle/>
                    <a:p>
                      <a:endParaRPr lang="en-GB"/>
                    </a:p>
                  </a:txBody>
                  <a:tcPr/>
                </a:tc>
                <a:extLst>
                  <a:ext uri="{0D108BD9-81ED-4DB2-BD59-A6C34878D82A}">
                    <a16:rowId xmlns:a16="http://schemas.microsoft.com/office/drawing/2014/main" val="2472534033"/>
                  </a:ext>
                </a:extLst>
              </a:tr>
              <a:tr h="169398">
                <a:tc>
                  <a:txBody>
                    <a:bodyPr/>
                    <a:lstStyle/>
                    <a:p>
                      <a:r>
                        <a:rPr lang="en-GB" sz="1100"/>
                        <a:t>2029</a:t>
                      </a:r>
                    </a:p>
                  </a:txBody>
                  <a:tcPr marL="0" marR="0" marT="0" marB="0"/>
                </a:tc>
                <a:tc>
                  <a:txBody>
                    <a:bodyPr/>
                    <a:lstStyle/>
                    <a:p>
                      <a:pPr algn="ctr"/>
                      <a:r>
                        <a:rPr lang="en-GB" sz="1100" dirty="0"/>
                        <a:t>+3 (A+C)</a:t>
                      </a:r>
                    </a:p>
                  </a:txBody>
                  <a:tcPr marL="0" marR="0" marT="0" marB="0" anchor="ctr"/>
                </a:tc>
                <a:tc vMerge="1">
                  <a:txBody>
                    <a:bodyPr/>
                    <a:lstStyle/>
                    <a:p>
                      <a:endParaRPr lang="en-GB"/>
                    </a:p>
                  </a:txBody>
                  <a:tcPr/>
                </a:tc>
                <a:extLst>
                  <a:ext uri="{0D108BD9-81ED-4DB2-BD59-A6C34878D82A}">
                    <a16:rowId xmlns:a16="http://schemas.microsoft.com/office/drawing/2014/main" val="830021634"/>
                  </a:ext>
                </a:extLst>
              </a:tr>
            </a:tbl>
          </a:graphicData>
        </a:graphic>
      </p:graphicFrame>
      <p:graphicFrame>
        <p:nvGraphicFramePr>
          <p:cNvPr id="8" name="Table 7">
            <a:extLst>
              <a:ext uri="{FF2B5EF4-FFF2-40B4-BE49-F238E27FC236}">
                <a16:creationId xmlns:a16="http://schemas.microsoft.com/office/drawing/2014/main" id="{4775CB1D-1B41-47AB-96DB-B5ECB4EDF44C}"/>
              </a:ext>
            </a:extLst>
          </p:cNvPr>
          <p:cNvGraphicFramePr>
            <a:graphicFrameLocks noGrp="1"/>
          </p:cNvGraphicFramePr>
          <p:nvPr>
            <p:extLst>
              <p:ext uri="{D42A27DB-BD31-4B8C-83A1-F6EECF244321}">
                <p14:modId xmlns:p14="http://schemas.microsoft.com/office/powerpoint/2010/main" val="3980245432"/>
              </p:ext>
            </p:extLst>
          </p:nvPr>
        </p:nvGraphicFramePr>
        <p:xfrm>
          <a:off x="6570747" y="1984205"/>
          <a:ext cx="2495774" cy="1182270"/>
        </p:xfrm>
        <a:graphic>
          <a:graphicData uri="http://schemas.openxmlformats.org/drawingml/2006/table">
            <a:tbl>
              <a:tblPr firstRow="1" bandRow="1">
                <a:tableStyleId>{5C22544A-7EE6-4342-B048-85BDC9FD1C3A}</a:tableStyleId>
              </a:tblPr>
              <a:tblGrid>
                <a:gridCol w="441063">
                  <a:extLst>
                    <a:ext uri="{9D8B030D-6E8A-4147-A177-3AD203B41FA5}">
                      <a16:colId xmlns:a16="http://schemas.microsoft.com/office/drawing/2014/main" val="429341025"/>
                    </a:ext>
                  </a:extLst>
                </a:gridCol>
                <a:gridCol w="1081143">
                  <a:extLst>
                    <a:ext uri="{9D8B030D-6E8A-4147-A177-3AD203B41FA5}">
                      <a16:colId xmlns:a16="http://schemas.microsoft.com/office/drawing/2014/main" val="1486617076"/>
                    </a:ext>
                  </a:extLst>
                </a:gridCol>
                <a:gridCol w="973568">
                  <a:extLst>
                    <a:ext uri="{9D8B030D-6E8A-4147-A177-3AD203B41FA5}">
                      <a16:colId xmlns:a16="http://schemas.microsoft.com/office/drawing/2014/main" val="1091777895"/>
                    </a:ext>
                  </a:extLst>
                </a:gridCol>
              </a:tblGrid>
              <a:tr h="205551">
                <a:tc>
                  <a:txBody>
                    <a:bodyPr/>
                    <a:lstStyle/>
                    <a:p>
                      <a:r>
                        <a:rPr lang="en-GB" sz="1100"/>
                        <a:t>Year</a:t>
                      </a:r>
                    </a:p>
                  </a:txBody>
                  <a:tcPr marL="0" marR="0" marT="0" marB="0"/>
                </a:tc>
                <a:tc>
                  <a:txBody>
                    <a:bodyPr/>
                    <a:lstStyle/>
                    <a:p>
                      <a:r>
                        <a:rPr lang="en-GB" sz="1100"/>
                        <a:t>PC (</a:t>
                      </a:r>
                      <a:r>
                        <a:rPr lang="en-GB" sz="1100" err="1"/>
                        <a:t>rebaselined</a:t>
                      </a:r>
                      <a:r>
                        <a:rPr lang="en-GB" sz="1100"/>
                        <a:t> net increase)</a:t>
                      </a:r>
                    </a:p>
                  </a:txBody>
                  <a:tcPr marL="0" marR="0" marT="0" marB="0"/>
                </a:tc>
                <a:tc>
                  <a:txBody>
                    <a:bodyPr/>
                    <a:lstStyle/>
                    <a:p>
                      <a:r>
                        <a:rPr lang="en-GB" sz="1100"/>
                        <a:t>PCD (forecast net increase)</a:t>
                      </a:r>
                    </a:p>
                  </a:txBody>
                  <a:tcPr marL="0" marR="0" marT="0" marB="0"/>
                </a:tc>
                <a:extLst>
                  <a:ext uri="{0D108BD9-81ED-4DB2-BD59-A6C34878D82A}">
                    <a16:rowId xmlns:a16="http://schemas.microsoft.com/office/drawing/2014/main" val="3699245780"/>
                  </a:ext>
                </a:extLst>
              </a:tr>
              <a:tr h="169398">
                <a:tc>
                  <a:txBody>
                    <a:bodyPr/>
                    <a:lstStyle/>
                    <a:p>
                      <a:r>
                        <a:rPr lang="en-GB" sz="1100"/>
                        <a:t>2025</a:t>
                      </a:r>
                    </a:p>
                  </a:txBody>
                  <a:tcPr marL="0" marR="0" marT="0" marB="0"/>
                </a:tc>
                <a:tc>
                  <a:txBody>
                    <a:bodyPr/>
                    <a:lstStyle/>
                    <a:p>
                      <a:pPr algn="ctr"/>
                      <a:r>
                        <a:rPr lang="en-GB" sz="1100"/>
                        <a:t>0</a:t>
                      </a:r>
                    </a:p>
                  </a:txBody>
                  <a:tcPr marL="0" marR="0" marT="0" marB="0" anchor="ctr"/>
                </a:tc>
                <a:tc rowSpan="5">
                  <a:txBody>
                    <a:bodyPr/>
                    <a:lstStyle/>
                    <a:p>
                      <a:pPr algn="ctr"/>
                      <a:r>
                        <a:rPr lang="en-GB" sz="1100"/>
                        <a:t>65</a:t>
                      </a:r>
                    </a:p>
                  </a:txBody>
                  <a:tcPr marL="0" marR="0" marT="0" marB="0" anchor="ctr"/>
                </a:tc>
                <a:extLst>
                  <a:ext uri="{0D108BD9-81ED-4DB2-BD59-A6C34878D82A}">
                    <a16:rowId xmlns:a16="http://schemas.microsoft.com/office/drawing/2014/main" val="2853091793"/>
                  </a:ext>
                </a:extLst>
              </a:tr>
              <a:tr h="169398">
                <a:tc>
                  <a:txBody>
                    <a:bodyPr/>
                    <a:lstStyle/>
                    <a:p>
                      <a:r>
                        <a:rPr lang="en-GB" sz="1100"/>
                        <a:t>2026</a:t>
                      </a:r>
                    </a:p>
                  </a:txBody>
                  <a:tcPr marL="0" marR="0" marT="0" marB="0"/>
                </a:tc>
                <a:tc>
                  <a:txBody>
                    <a:bodyPr/>
                    <a:lstStyle/>
                    <a:p>
                      <a:pPr algn="ctr"/>
                      <a:r>
                        <a:rPr lang="en-GB" sz="1100"/>
                        <a:t>0</a:t>
                      </a:r>
                    </a:p>
                  </a:txBody>
                  <a:tcPr marL="0" marR="0" marT="0" marB="0" anchor="ctr"/>
                </a:tc>
                <a:tc vMerge="1">
                  <a:txBody>
                    <a:bodyPr/>
                    <a:lstStyle/>
                    <a:p>
                      <a:endParaRPr lang="en-GB"/>
                    </a:p>
                  </a:txBody>
                  <a:tcPr/>
                </a:tc>
                <a:extLst>
                  <a:ext uri="{0D108BD9-81ED-4DB2-BD59-A6C34878D82A}">
                    <a16:rowId xmlns:a16="http://schemas.microsoft.com/office/drawing/2014/main" val="929049631"/>
                  </a:ext>
                </a:extLst>
              </a:tr>
              <a:tr h="169398">
                <a:tc>
                  <a:txBody>
                    <a:bodyPr/>
                    <a:lstStyle/>
                    <a:p>
                      <a:r>
                        <a:rPr lang="en-GB" sz="1100"/>
                        <a:t>2027</a:t>
                      </a:r>
                    </a:p>
                  </a:txBody>
                  <a:tcPr marL="0" marR="0" marT="0" marB="0"/>
                </a:tc>
                <a:tc>
                  <a:txBody>
                    <a:bodyPr/>
                    <a:lstStyle/>
                    <a:p>
                      <a:pPr algn="ctr"/>
                      <a:r>
                        <a:rPr lang="en-GB" sz="1100"/>
                        <a:t>0</a:t>
                      </a:r>
                    </a:p>
                  </a:txBody>
                  <a:tcPr marL="0" marR="0" marT="0" marB="0" anchor="ctr"/>
                </a:tc>
                <a:tc vMerge="1">
                  <a:txBody>
                    <a:bodyPr/>
                    <a:lstStyle/>
                    <a:p>
                      <a:endParaRPr lang="en-GB"/>
                    </a:p>
                  </a:txBody>
                  <a:tcPr/>
                </a:tc>
                <a:extLst>
                  <a:ext uri="{0D108BD9-81ED-4DB2-BD59-A6C34878D82A}">
                    <a16:rowId xmlns:a16="http://schemas.microsoft.com/office/drawing/2014/main" val="2160033231"/>
                  </a:ext>
                </a:extLst>
              </a:tr>
              <a:tr h="169398">
                <a:tc>
                  <a:txBody>
                    <a:bodyPr/>
                    <a:lstStyle/>
                    <a:p>
                      <a:r>
                        <a:rPr lang="en-GB" sz="1100"/>
                        <a:t>2028</a:t>
                      </a:r>
                    </a:p>
                  </a:txBody>
                  <a:tcPr marL="0" marR="0" marT="0" marB="0"/>
                </a:tc>
                <a:tc>
                  <a:txBody>
                    <a:bodyPr/>
                    <a:lstStyle/>
                    <a:p>
                      <a:pPr algn="ctr"/>
                      <a:r>
                        <a:rPr lang="en-GB" sz="1100" dirty="0"/>
                        <a:t>+2 (C)</a:t>
                      </a:r>
                    </a:p>
                  </a:txBody>
                  <a:tcPr marL="0" marR="0" marT="0" marB="0" anchor="ctr"/>
                </a:tc>
                <a:tc vMerge="1">
                  <a:txBody>
                    <a:bodyPr/>
                    <a:lstStyle/>
                    <a:p>
                      <a:endParaRPr lang="en-GB"/>
                    </a:p>
                  </a:txBody>
                  <a:tcPr/>
                </a:tc>
                <a:extLst>
                  <a:ext uri="{0D108BD9-81ED-4DB2-BD59-A6C34878D82A}">
                    <a16:rowId xmlns:a16="http://schemas.microsoft.com/office/drawing/2014/main" val="2472534033"/>
                  </a:ext>
                </a:extLst>
              </a:tr>
              <a:tr h="169398">
                <a:tc>
                  <a:txBody>
                    <a:bodyPr/>
                    <a:lstStyle/>
                    <a:p>
                      <a:r>
                        <a:rPr lang="en-GB" sz="1100"/>
                        <a:t>2029</a:t>
                      </a:r>
                    </a:p>
                  </a:txBody>
                  <a:tcPr marL="0" marR="0" marT="0" marB="0"/>
                </a:tc>
                <a:tc>
                  <a:txBody>
                    <a:bodyPr/>
                    <a:lstStyle/>
                    <a:p>
                      <a:pPr algn="ctr"/>
                      <a:r>
                        <a:rPr lang="en-GB" sz="1100" dirty="0"/>
                        <a:t>+2 (A+C)</a:t>
                      </a:r>
                    </a:p>
                  </a:txBody>
                  <a:tcPr marL="0" marR="0" marT="0" marB="0" anchor="ctr"/>
                </a:tc>
                <a:tc vMerge="1">
                  <a:txBody>
                    <a:bodyPr/>
                    <a:lstStyle/>
                    <a:p>
                      <a:endParaRPr lang="en-GB"/>
                    </a:p>
                  </a:txBody>
                  <a:tcPr/>
                </a:tc>
                <a:extLst>
                  <a:ext uri="{0D108BD9-81ED-4DB2-BD59-A6C34878D82A}">
                    <a16:rowId xmlns:a16="http://schemas.microsoft.com/office/drawing/2014/main" val="830021634"/>
                  </a:ext>
                </a:extLst>
              </a:tr>
            </a:tbl>
          </a:graphicData>
        </a:graphic>
      </p:graphicFrame>
      <p:sp>
        <p:nvSpPr>
          <p:cNvPr id="9" name="TextBox 8">
            <a:extLst>
              <a:ext uri="{FF2B5EF4-FFF2-40B4-BE49-F238E27FC236}">
                <a16:creationId xmlns:a16="http://schemas.microsoft.com/office/drawing/2014/main" id="{8376E176-FAC6-4255-86B6-F770B6A7310D}"/>
              </a:ext>
            </a:extLst>
          </p:cNvPr>
          <p:cNvSpPr txBox="1"/>
          <p:nvPr/>
        </p:nvSpPr>
        <p:spPr>
          <a:xfrm>
            <a:off x="6570747" y="1755192"/>
            <a:ext cx="1968648" cy="246221"/>
          </a:xfrm>
          <a:prstGeom prst="rect">
            <a:avLst/>
          </a:prstGeom>
          <a:noFill/>
        </p:spPr>
        <p:txBody>
          <a:bodyPr wrap="square" lIns="0" tIns="0" rIns="0" bIns="0" rtlCol="0">
            <a:spAutoFit/>
          </a:bodyPr>
          <a:lstStyle/>
          <a:p>
            <a:r>
              <a:rPr lang="en-GB" sz="1600">
                <a:solidFill>
                  <a:schemeClr val="bg1"/>
                </a:solidFill>
                <a:latin typeface="+mj-lt"/>
              </a:rPr>
              <a:t>2025-30 Actual</a:t>
            </a:r>
          </a:p>
        </p:txBody>
      </p:sp>
      <p:sp>
        <p:nvSpPr>
          <p:cNvPr id="10" name="TextBox 9">
            <a:extLst>
              <a:ext uri="{FF2B5EF4-FFF2-40B4-BE49-F238E27FC236}">
                <a16:creationId xmlns:a16="http://schemas.microsoft.com/office/drawing/2014/main" id="{8C8561BE-AE42-49CA-B8E1-92AE8640F884}"/>
              </a:ext>
            </a:extLst>
          </p:cNvPr>
          <p:cNvSpPr txBox="1"/>
          <p:nvPr/>
        </p:nvSpPr>
        <p:spPr>
          <a:xfrm>
            <a:off x="6570747" y="3179971"/>
            <a:ext cx="2609213" cy="723275"/>
          </a:xfrm>
          <a:prstGeom prst="rect">
            <a:avLst/>
          </a:prstGeom>
          <a:noFill/>
        </p:spPr>
        <p:txBody>
          <a:bodyPr wrap="square" lIns="0" tIns="0" rIns="0" bIns="0" rtlCol="0">
            <a:spAutoFit/>
          </a:bodyPr>
          <a:lstStyle/>
          <a:p>
            <a:r>
              <a:rPr lang="en-GB" sz="1200">
                <a:solidFill>
                  <a:schemeClr val="bg1"/>
                </a:solidFill>
                <a:latin typeface="+mj-lt"/>
              </a:rPr>
              <a:t>ODI: +£0.004m in 2028</a:t>
            </a:r>
          </a:p>
          <a:p>
            <a:r>
              <a:rPr lang="en-GB" sz="1200">
                <a:solidFill>
                  <a:schemeClr val="bg1"/>
                </a:solidFill>
                <a:latin typeface="+mj-lt"/>
              </a:rPr>
              <a:t>         –£0.004m in 2029</a:t>
            </a:r>
          </a:p>
          <a:p>
            <a:r>
              <a:rPr lang="en-GB" sz="1200">
                <a:solidFill>
                  <a:schemeClr val="bg1"/>
                </a:solidFill>
                <a:latin typeface="+mj-lt"/>
              </a:rPr>
              <a:t>PCD clawback is -£0.100m at PR29</a:t>
            </a:r>
          </a:p>
          <a:p>
            <a:endParaRPr lang="en-GB" sz="1100">
              <a:solidFill>
                <a:schemeClr val="bg1"/>
              </a:solidFill>
            </a:endParaRPr>
          </a:p>
        </p:txBody>
      </p:sp>
      <p:graphicFrame>
        <p:nvGraphicFramePr>
          <p:cNvPr id="11" name="Table 10">
            <a:extLst>
              <a:ext uri="{FF2B5EF4-FFF2-40B4-BE49-F238E27FC236}">
                <a16:creationId xmlns:a16="http://schemas.microsoft.com/office/drawing/2014/main" id="{860038AE-F23A-4204-B309-5D03151069B0}"/>
              </a:ext>
            </a:extLst>
          </p:cNvPr>
          <p:cNvGraphicFramePr>
            <a:graphicFrameLocks noGrp="1"/>
          </p:cNvGraphicFramePr>
          <p:nvPr>
            <p:extLst>
              <p:ext uri="{D42A27DB-BD31-4B8C-83A1-F6EECF244321}">
                <p14:modId xmlns:p14="http://schemas.microsoft.com/office/powerpoint/2010/main" val="612933001"/>
              </p:ext>
            </p:extLst>
          </p:nvPr>
        </p:nvGraphicFramePr>
        <p:xfrm>
          <a:off x="6570747" y="4093932"/>
          <a:ext cx="1608268" cy="1182270"/>
        </p:xfrm>
        <a:graphic>
          <a:graphicData uri="http://schemas.openxmlformats.org/drawingml/2006/table">
            <a:tbl>
              <a:tblPr firstRow="1" bandRow="1">
                <a:tableStyleId>{5C22544A-7EE6-4342-B048-85BDC9FD1C3A}</a:tableStyleId>
              </a:tblPr>
              <a:tblGrid>
                <a:gridCol w="466000">
                  <a:extLst>
                    <a:ext uri="{9D8B030D-6E8A-4147-A177-3AD203B41FA5}">
                      <a16:colId xmlns:a16="http://schemas.microsoft.com/office/drawing/2014/main" val="429341025"/>
                    </a:ext>
                  </a:extLst>
                </a:gridCol>
                <a:gridCol w="1142268">
                  <a:extLst>
                    <a:ext uri="{9D8B030D-6E8A-4147-A177-3AD203B41FA5}">
                      <a16:colId xmlns:a16="http://schemas.microsoft.com/office/drawing/2014/main" val="1486617076"/>
                    </a:ext>
                  </a:extLst>
                </a:gridCol>
              </a:tblGrid>
              <a:tr h="205551">
                <a:tc>
                  <a:txBody>
                    <a:bodyPr/>
                    <a:lstStyle/>
                    <a:p>
                      <a:r>
                        <a:rPr lang="en-GB" sz="1100"/>
                        <a:t>Year</a:t>
                      </a:r>
                    </a:p>
                  </a:txBody>
                  <a:tcPr marL="0" marR="0" marT="0" marB="0"/>
                </a:tc>
                <a:tc>
                  <a:txBody>
                    <a:bodyPr/>
                    <a:lstStyle/>
                    <a:p>
                      <a:r>
                        <a:rPr lang="en-GB" sz="1100"/>
                        <a:t>PC (</a:t>
                      </a:r>
                      <a:r>
                        <a:rPr lang="en-GB" sz="1100" err="1"/>
                        <a:t>rebaselined</a:t>
                      </a:r>
                      <a:r>
                        <a:rPr lang="en-GB" sz="1100"/>
                        <a:t> net increase)</a:t>
                      </a:r>
                    </a:p>
                  </a:txBody>
                  <a:tcPr marL="0" marR="0" marT="0" marB="0"/>
                </a:tc>
                <a:extLst>
                  <a:ext uri="{0D108BD9-81ED-4DB2-BD59-A6C34878D82A}">
                    <a16:rowId xmlns:a16="http://schemas.microsoft.com/office/drawing/2014/main" val="3699245780"/>
                  </a:ext>
                </a:extLst>
              </a:tr>
              <a:tr h="169398">
                <a:tc>
                  <a:txBody>
                    <a:bodyPr/>
                    <a:lstStyle/>
                    <a:p>
                      <a:r>
                        <a:rPr lang="en-GB" sz="1100"/>
                        <a:t>2030</a:t>
                      </a:r>
                    </a:p>
                  </a:txBody>
                  <a:tcPr marL="0" marR="0" marT="0" marB="0"/>
                </a:tc>
                <a:tc>
                  <a:txBody>
                    <a:bodyPr/>
                    <a:lstStyle/>
                    <a:p>
                      <a:pPr algn="ctr"/>
                      <a:r>
                        <a:rPr lang="en-GB" sz="1100"/>
                        <a:t>+3 (B)</a:t>
                      </a:r>
                    </a:p>
                  </a:txBody>
                  <a:tcPr marL="0" marR="0" marT="0" marB="0" anchor="ctr"/>
                </a:tc>
                <a:extLst>
                  <a:ext uri="{0D108BD9-81ED-4DB2-BD59-A6C34878D82A}">
                    <a16:rowId xmlns:a16="http://schemas.microsoft.com/office/drawing/2014/main" val="2853091793"/>
                  </a:ext>
                </a:extLst>
              </a:tr>
              <a:tr h="169398">
                <a:tc>
                  <a:txBody>
                    <a:bodyPr/>
                    <a:lstStyle/>
                    <a:p>
                      <a:r>
                        <a:rPr lang="en-GB" sz="1100"/>
                        <a:t>2031</a:t>
                      </a:r>
                    </a:p>
                  </a:txBody>
                  <a:tcPr marL="0" marR="0" marT="0" marB="0"/>
                </a:tc>
                <a:tc>
                  <a:txBody>
                    <a:bodyPr/>
                    <a:lstStyle/>
                    <a:p>
                      <a:pPr algn="ctr"/>
                      <a:r>
                        <a:rPr lang="en-GB" sz="1100"/>
                        <a:t>+4 (B+D)</a:t>
                      </a:r>
                    </a:p>
                  </a:txBody>
                  <a:tcPr marL="0" marR="0" marT="0" marB="0" anchor="ctr"/>
                </a:tc>
                <a:extLst>
                  <a:ext uri="{0D108BD9-81ED-4DB2-BD59-A6C34878D82A}">
                    <a16:rowId xmlns:a16="http://schemas.microsoft.com/office/drawing/2014/main" val="929049631"/>
                  </a:ext>
                </a:extLst>
              </a:tr>
              <a:tr h="169398">
                <a:tc>
                  <a:txBody>
                    <a:bodyPr/>
                    <a:lstStyle/>
                    <a:p>
                      <a:r>
                        <a:rPr lang="en-GB" sz="1100"/>
                        <a:t>2032</a:t>
                      </a:r>
                    </a:p>
                  </a:txBody>
                  <a:tcPr marL="0" marR="0" marT="0" marB="0"/>
                </a:tc>
                <a:tc>
                  <a:txBody>
                    <a:bodyPr/>
                    <a:lstStyle/>
                    <a:p>
                      <a:pPr algn="ctr"/>
                      <a:r>
                        <a:rPr lang="en-GB" sz="1100"/>
                        <a:t>+8 (B+D+C)</a:t>
                      </a:r>
                    </a:p>
                  </a:txBody>
                  <a:tcPr marL="0" marR="0" marT="0" marB="0" anchor="ctr"/>
                </a:tc>
                <a:extLst>
                  <a:ext uri="{0D108BD9-81ED-4DB2-BD59-A6C34878D82A}">
                    <a16:rowId xmlns:a16="http://schemas.microsoft.com/office/drawing/2014/main" val="2160033231"/>
                  </a:ext>
                </a:extLst>
              </a:tr>
              <a:tr h="169398">
                <a:tc>
                  <a:txBody>
                    <a:bodyPr/>
                    <a:lstStyle/>
                    <a:p>
                      <a:r>
                        <a:rPr lang="en-GB" sz="1100"/>
                        <a:t>2033</a:t>
                      </a:r>
                    </a:p>
                  </a:txBody>
                  <a:tcPr marL="0" marR="0" marT="0" marB="0"/>
                </a:tc>
                <a:tc>
                  <a:txBody>
                    <a:bodyPr/>
                    <a:lstStyle/>
                    <a:p>
                      <a:pPr algn="ctr"/>
                      <a:r>
                        <a:rPr lang="en-GB" sz="1100"/>
                        <a:t>+16 (B+D+C+A)</a:t>
                      </a:r>
                    </a:p>
                  </a:txBody>
                  <a:tcPr marL="0" marR="0" marT="0" marB="0" anchor="ctr"/>
                </a:tc>
                <a:extLst>
                  <a:ext uri="{0D108BD9-81ED-4DB2-BD59-A6C34878D82A}">
                    <a16:rowId xmlns:a16="http://schemas.microsoft.com/office/drawing/2014/main" val="2472534033"/>
                  </a:ext>
                </a:extLst>
              </a:tr>
              <a:tr h="169398">
                <a:tc>
                  <a:txBody>
                    <a:bodyPr/>
                    <a:lstStyle/>
                    <a:p>
                      <a:r>
                        <a:rPr lang="en-GB" sz="1100"/>
                        <a:t>2034</a:t>
                      </a:r>
                    </a:p>
                  </a:txBody>
                  <a:tcPr marL="0" marR="0" marT="0" marB="0"/>
                </a:tc>
                <a:tc>
                  <a:txBody>
                    <a:bodyPr/>
                    <a:lstStyle/>
                    <a:p>
                      <a:pPr algn="ctr"/>
                      <a:r>
                        <a:rPr lang="en-GB" sz="1100"/>
                        <a:t>+21 (D+C+A+B)</a:t>
                      </a:r>
                    </a:p>
                  </a:txBody>
                  <a:tcPr marL="0" marR="0" marT="0" marB="0" anchor="ctr"/>
                </a:tc>
                <a:extLst>
                  <a:ext uri="{0D108BD9-81ED-4DB2-BD59-A6C34878D82A}">
                    <a16:rowId xmlns:a16="http://schemas.microsoft.com/office/drawing/2014/main" val="830021634"/>
                  </a:ext>
                </a:extLst>
              </a:tr>
            </a:tbl>
          </a:graphicData>
        </a:graphic>
      </p:graphicFrame>
      <p:graphicFrame>
        <p:nvGraphicFramePr>
          <p:cNvPr id="12" name="Table 11">
            <a:extLst>
              <a:ext uri="{FF2B5EF4-FFF2-40B4-BE49-F238E27FC236}">
                <a16:creationId xmlns:a16="http://schemas.microsoft.com/office/drawing/2014/main" id="{0D65D349-C1D6-45CD-A30D-2AE0E573CE1D}"/>
              </a:ext>
            </a:extLst>
          </p:cNvPr>
          <p:cNvGraphicFramePr>
            <a:graphicFrameLocks noGrp="1"/>
          </p:cNvGraphicFramePr>
          <p:nvPr>
            <p:extLst>
              <p:ext uri="{D42A27DB-BD31-4B8C-83A1-F6EECF244321}">
                <p14:modId xmlns:p14="http://schemas.microsoft.com/office/powerpoint/2010/main" val="3164670656"/>
              </p:ext>
            </p:extLst>
          </p:nvPr>
        </p:nvGraphicFramePr>
        <p:xfrm>
          <a:off x="6554610" y="5581833"/>
          <a:ext cx="2495774" cy="1180512"/>
        </p:xfrm>
        <a:graphic>
          <a:graphicData uri="http://schemas.openxmlformats.org/drawingml/2006/table">
            <a:tbl>
              <a:tblPr firstRow="1" bandRow="1">
                <a:tableStyleId>{5C22544A-7EE6-4342-B048-85BDC9FD1C3A}</a:tableStyleId>
              </a:tblPr>
              <a:tblGrid>
                <a:gridCol w="441063">
                  <a:extLst>
                    <a:ext uri="{9D8B030D-6E8A-4147-A177-3AD203B41FA5}">
                      <a16:colId xmlns:a16="http://schemas.microsoft.com/office/drawing/2014/main" val="429341025"/>
                    </a:ext>
                  </a:extLst>
                </a:gridCol>
                <a:gridCol w="1081143">
                  <a:extLst>
                    <a:ext uri="{9D8B030D-6E8A-4147-A177-3AD203B41FA5}">
                      <a16:colId xmlns:a16="http://schemas.microsoft.com/office/drawing/2014/main" val="1486617076"/>
                    </a:ext>
                  </a:extLst>
                </a:gridCol>
                <a:gridCol w="973568">
                  <a:extLst>
                    <a:ext uri="{9D8B030D-6E8A-4147-A177-3AD203B41FA5}">
                      <a16:colId xmlns:a16="http://schemas.microsoft.com/office/drawing/2014/main" val="1091777895"/>
                    </a:ext>
                  </a:extLst>
                </a:gridCol>
              </a:tblGrid>
              <a:tr h="205551">
                <a:tc>
                  <a:txBody>
                    <a:bodyPr/>
                    <a:lstStyle/>
                    <a:p>
                      <a:r>
                        <a:rPr lang="en-GB" sz="1100"/>
                        <a:t>Year</a:t>
                      </a:r>
                    </a:p>
                  </a:txBody>
                  <a:tcPr marL="0" marR="0" marT="0" marB="0"/>
                </a:tc>
                <a:tc>
                  <a:txBody>
                    <a:bodyPr/>
                    <a:lstStyle/>
                    <a:p>
                      <a:r>
                        <a:rPr lang="en-GB" sz="1100"/>
                        <a:t>PC (</a:t>
                      </a:r>
                      <a:r>
                        <a:rPr lang="en-GB" sz="1100" err="1"/>
                        <a:t>rebaselined</a:t>
                      </a:r>
                      <a:r>
                        <a:rPr lang="en-GB" sz="1100"/>
                        <a:t> net increase)</a:t>
                      </a:r>
                    </a:p>
                  </a:txBody>
                  <a:tcPr marL="0" marR="0" marT="0" marB="0"/>
                </a:tc>
                <a:tc>
                  <a:txBody>
                    <a:bodyPr/>
                    <a:lstStyle/>
                    <a:p>
                      <a:r>
                        <a:rPr lang="en-GB" sz="1100"/>
                        <a:t>ODI </a:t>
                      </a:r>
                    </a:p>
                  </a:txBody>
                  <a:tcPr marL="0" marR="0" marT="0" marB="0"/>
                </a:tc>
                <a:extLst>
                  <a:ext uri="{0D108BD9-81ED-4DB2-BD59-A6C34878D82A}">
                    <a16:rowId xmlns:a16="http://schemas.microsoft.com/office/drawing/2014/main" val="3699245780"/>
                  </a:ext>
                </a:extLst>
              </a:tr>
              <a:tr h="169398">
                <a:tc>
                  <a:txBody>
                    <a:bodyPr/>
                    <a:lstStyle/>
                    <a:p>
                      <a:r>
                        <a:rPr lang="en-GB" sz="1100"/>
                        <a:t>2030</a:t>
                      </a:r>
                    </a:p>
                  </a:txBody>
                  <a:tcPr marL="0" marR="0" marT="0" marB="0"/>
                </a:tc>
                <a:tc>
                  <a:txBody>
                    <a:bodyPr/>
                    <a:lstStyle/>
                    <a:p>
                      <a:pPr algn="ctr"/>
                      <a:r>
                        <a:rPr lang="en-GB" sz="1100"/>
                        <a:t>5 (B)</a:t>
                      </a:r>
                    </a:p>
                  </a:txBody>
                  <a:tcPr marL="0" marR="0" marT="0" marB="0" anchor="ctr"/>
                </a:tc>
                <a:tc>
                  <a:txBody>
                    <a:bodyPr/>
                    <a:lstStyle/>
                    <a:p>
                      <a:pPr algn="ctr"/>
                      <a:r>
                        <a:rPr lang="en-GB" sz="1100"/>
                        <a:t>£0.008m</a:t>
                      </a:r>
                    </a:p>
                  </a:txBody>
                  <a:tcPr marL="0" marR="0" marT="0" marB="0" anchor="ctr"/>
                </a:tc>
                <a:extLst>
                  <a:ext uri="{0D108BD9-81ED-4DB2-BD59-A6C34878D82A}">
                    <a16:rowId xmlns:a16="http://schemas.microsoft.com/office/drawing/2014/main" val="2853091793"/>
                  </a:ext>
                </a:extLst>
              </a:tr>
              <a:tr h="169398">
                <a:tc>
                  <a:txBody>
                    <a:bodyPr/>
                    <a:lstStyle/>
                    <a:p>
                      <a:r>
                        <a:rPr lang="en-GB" sz="1100"/>
                        <a:t>2031</a:t>
                      </a:r>
                    </a:p>
                  </a:txBody>
                  <a:tcPr marL="0" marR="0" marT="0" marB="0"/>
                </a:tc>
                <a:tc>
                  <a:txBody>
                    <a:bodyPr/>
                    <a:lstStyle/>
                    <a:p>
                      <a:pPr algn="ctr"/>
                      <a:r>
                        <a:rPr lang="en-GB" sz="1100"/>
                        <a:t>6 (B+D)</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a:t>£0.008m</a:t>
                      </a:r>
                    </a:p>
                  </a:txBody>
                  <a:tcPr marL="0" marR="0" marT="0" marB="0" anchor="ctr"/>
                </a:tc>
                <a:extLst>
                  <a:ext uri="{0D108BD9-81ED-4DB2-BD59-A6C34878D82A}">
                    <a16:rowId xmlns:a16="http://schemas.microsoft.com/office/drawing/2014/main" val="929049631"/>
                  </a:ext>
                </a:extLst>
              </a:tr>
              <a:tr h="169398">
                <a:tc>
                  <a:txBody>
                    <a:bodyPr/>
                    <a:lstStyle/>
                    <a:p>
                      <a:r>
                        <a:rPr lang="en-GB" sz="1100"/>
                        <a:t>2032</a:t>
                      </a:r>
                    </a:p>
                  </a:txBody>
                  <a:tcPr marL="0" marR="0" marT="0" marB="0"/>
                </a:tc>
                <a:tc>
                  <a:txBody>
                    <a:bodyPr/>
                    <a:lstStyle/>
                    <a:p>
                      <a:pPr algn="ctr"/>
                      <a:r>
                        <a:rPr lang="en-GB" sz="1100"/>
                        <a:t>11 (B+D+C)</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a:t>£0.012m</a:t>
                      </a:r>
                    </a:p>
                  </a:txBody>
                  <a:tcPr marL="0" marR="0" marT="0" marB="0" anchor="ctr"/>
                </a:tc>
                <a:extLst>
                  <a:ext uri="{0D108BD9-81ED-4DB2-BD59-A6C34878D82A}">
                    <a16:rowId xmlns:a16="http://schemas.microsoft.com/office/drawing/2014/main" val="2160033231"/>
                  </a:ext>
                </a:extLst>
              </a:tr>
              <a:tr h="169398">
                <a:tc>
                  <a:txBody>
                    <a:bodyPr/>
                    <a:lstStyle/>
                    <a:p>
                      <a:r>
                        <a:rPr lang="en-GB" sz="1100"/>
                        <a:t>2033</a:t>
                      </a:r>
                    </a:p>
                  </a:txBody>
                  <a:tcPr marL="0" marR="0" marT="0" marB="0"/>
                </a:tc>
                <a:tc>
                  <a:txBody>
                    <a:bodyPr/>
                    <a:lstStyle/>
                    <a:p>
                      <a:pPr algn="ctr"/>
                      <a:r>
                        <a:rPr lang="en-GB" sz="1100"/>
                        <a:t>18 (B+D+C+A)</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a:t>£0.008m</a:t>
                      </a:r>
                    </a:p>
                  </a:txBody>
                  <a:tcPr marL="0" marR="0" marT="0" marB="0" anchor="ctr"/>
                </a:tc>
                <a:extLst>
                  <a:ext uri="{0D108BD9-81ED-4DB2-BD59-A6C34878D82A}">
                    <a16:rowId xmlns:a16="http://schemas.microsoft.com/office/drawing/2014/main" val="2472534033"/>
                  </a:ext>
                </a:extLst>
              </a:tr>
              <a:tr h="92957">
                <a:tc>
                  <a:txBody>
                    <a:bodyPr/>
                    <a:lstStyle/>
                    <a:p>
                      <a:r>
                        <a:rPr lang="en-GB" sz="1100"/>
                        <a:t>2034</a:t>
                      </a:r>
                    </a:p>
                  </a:txBody>
                  <a:tcPr marL="0" marR="0" marT="0" marB="0"/>
                </a:tc>
                <a:tc>
                  <a:txBody>
                    <a:bodyPr/>
                    <a:lstStyle/>
                    <a:p>
                      <a:pPr algn="ctr"/>
                      <a:r>
                        <a:rPr lang="en-GB" sz="1100"/>
                        <a:t>23 (D+C+A+B)</a:t>
                      </a:r>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a:t>£0.008m</a:t>
                      </a:r>
                    </a:p>
                  </a:txBody>
                  <a:tcPr marL="0" marR="0" marT="0" marB="0" anchor="ctr"/>
                </a:tc>
                <a:extLst>
                  <a:ext uri="{0D108BD9-81ED-4DB2-BD59-A6C34878D82A}">
                    <a16:rowId xmlns:a16="http://schemas.microsoft.com/office/drawing/2014/main" val="830021634"/>
                  </a:ext>
                </a:extLst>
              </a:tr>
            </a:tbl>
          </a:graphicData>
        </a:graphic>
      </p:graphicFrame>
      <p:sp>
        <p:nvSpPr>
          <p:cNvPr id="13" name="TextBox 12">
            <a:extLst>
              <a:ext uri="{FF2B5EF4-FFF2-40B4-BE49-F238E27FC236}">
                <a16:creationId xmlns:a16="http://schemas.microsoft.com/office/drawing/2014/main" id="{1C97732F-0E71-40FE-BDE0-20B5358B4758}"/>
              </a:ext>
            </a:extLst>
          </p:cNvPr>
          <p:cNvSpPr txBox="1"/>
          <p:nvPr/>
        </p:nvSpPr>
        <p:spPr>
          <a:xfrm>
            <a:off x="6570747" y="5337430"/>
            <a:ext cx="1968648" cy="246221"/>
          </a:xfrm>
          <a:prstGeom prst="rect">
            <a:avLst/>
          </a:prstGeom>
          <a:noFill/>
        </p:spPr>
        <p:txBody>
          <a:bodyPr wrap="square" lIns="0" tIns="0" rIns="0" bIns="0" rtlCol="0">
            <a:spAutoFit/>
          </a:bodyPr>
          <a:lstStyle/>
          <a:p>
            <a:r>
              <a:rPr lang="en-GB" sz="1600">
                <a:solidFill>
                  <a:schemeClr val="bg1"/>
                </a:solidFill>
                <a:latin typeface="+mj-lt"/>
              </a:rPr>
              <a:t>2030-35 Actual</a:t>
            </a:r>
          </a:p>
        </p:txBody>
      </p:sp>
      <p:sp>
        <p:nvSpPr>
          <p:cNvPr id="14" name="TextBox 13">
            <a:extLst>
              <a:ext uri="{FF2B5EF4-FFF2-40B4-BE49-F238E27FC236}">
                <a16:creationId xmlns:a16="http://schemas.microsoft.com/office/drawing/2014/main" id="{12C1987F-501A-44AD-B5D6-3C55FDF8F84D}"/>
              </a:ext>
            </a:extLst>
          </p:cNvPr>
          <p:cNvSpPr txBox="1"/>
          <p:nvPr/>
        </p:nvSpPr>
        <p:spPr>
          <a:xfrm>
            <a:off x="6476105" y="3816590"/>
            <a:ext cx="1602889" cy="338554"/>
          </a:xfrm>
          <a:prstGeom prst="rect">
            <a:avLst/>
          </a:prstGeom>
          <a:noFill/>
        </p:spPr>
        <p:txBody>
          <a:bodyPr wrap="square">
            <a:spAutoFit/>
          </a:bodyPr>
          <a:lstStyle/>
          <a:p>
            <a:r>
              <a:rPr lang="en-GB" sz="1600">
                <a:solidFill>
                  <a:schemeClr val="bg1"/>
                </a:solidFill>
                <a:latin typeface="+mj-lt"/>
              </a:rPr>
              <a:t>PR29 FD</a:t>
            </a:r>
          </a:p>
        </p:txBody>
      </p:sp>
      <p:sp>
        <p:nvSpPr>
          <p:cNvPr id="15" name="TextBox 14">
            <a:extLst>
              <a:ext uri="{FF2B5EF4-FFF2-40B4-BE49-F238E27FC236}">
                <a16:creationId xmlns:a16="http://schemas.microsoft.com/office/drawing/2014/main" id="{0D75D5EB-BE7C-4497-BD9E-7BFD1D46E1AE}"/>
              </a:ext>
            </a:extLst>
          </p:cNvPr>
          <p:cNvSpPr txBox="1"/>
          <p:nvPr/>
        </p:nvSpPr>
        <p:spPr>
          <a:xfrm>
            <a:off x="6554610" y="182507"/>
            <a:ext cx="1968648" cy="246221"/>
          </a:xfrm>
          <a:prstGeom prst="rect">
            <a:avLst/>
          </a:prstGeom>
          <a:solidFill>
            <a:schemeClr val="tx1"/>
          </a:solidFill>
        </p:spPr>
        <p:txBody>
          <a:bodyPr wrap="square" lIns="0" tIns="0" rIns="0" bIns="0" rtlCol="0">
            <a:spAutoFit/>
          </a:bodyPr>
          <a:lstStyle/>
          <a:p>
            <a:r>
              <a:rPr lang="en-GB" sz="1600">
                <a:solidFill>
                  <a:schemeClr val="bg1"/>
                </a:solidFill>
                <a:latin typeface="+mj-lt"/>
              </a:rPr>
              <a:t>PR24 FD</a:t>
            </a:r>
          </a:p>
        </p:txBody>
      </p:sp>
    </p:spTree>
    <p:extLst>
      <p:ext uri="{BB962C8B-B14F-4D97-AF65-F5344CB8AC3E}">
        <p14:creationId xmlns:p14="http://schemas.microsoft.com/office/powerpoint/2010/main" val="125112904"/>
      </p:ext>
    </p:extLst>
  </p:cSld>
  <p:clrMapOvr>
    <a:masterClrMapping/>
  </p:clrMapOvr>
</p:sld>
</file>

<file path=ppt/theme/theme1.xml><?xml version="1.0" encoding="utf-8"?>
<a:theme xmlns:a="http://schemas.openxmlformats.org/drawingml/2006/main" name="Ofwat">
  <a:themeElements>
    <a:clrScheme name="Ofwat">
      <a:dk1>
        <a:sysClr val="windowText" lastClr="000000"/>
      </a:dk1>
      <a:lt1>
        <a:sysClr val="window" lastClr="FFFFFF"/>
      </a:lt1>
      <a:dk2>
        <a:srgbClr val="003595"/>
      </a:dk2>
      <a:lt2>
        <a:srgbClr val="DCECF5"/>
      </a:lt2>
      <a:accent1>
        <a:srgbClr val="0071CE"/>
      </a:accent1>
      <a:accent2>
        <a:srgbClr val="63656A"/>
      </a:accent2>
      <a:accent3>
        <a:srgbClr val="FFB81D"/>
      </a:accent3>
      <a:accent4>
        <a:srgbClr val="62A70F"/>
      </a:accent4>
      <a:accent5>
        <a:srgbClr val="FF8772"/>
      </a:accent5>
      <a:accent6>
        <a:srgbClr val="D60037"/>
      </a:accent6>
      <a:hlink>
        <a:srgbClr val="0071CE"/>
      </a:hlink>
      <a:folHlink>
        <a:srgbClr val="94368D"/>
      </a:folHlink>
    </a:clrScheme>
    <a:fontScheme name="Ofwat">
      <a:majorFont>
        <a:latin typeface="Krub SemiBold"/>
        <a:ea typeface=""/>
        <a:cs typeface=""/>
      </a:majorFont>
      <a:minorFont>
        <a:latin typeface="Kr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oard slides.pptx" id="{E24722AC-1F2E-4197-808A-5D26B0C142D9}" vid="{FF304FDA-ACBC-4E7B-97E1-C67E9E24061E}"/>
    </a:ext>
  </a:extLst>
</a:theme>
</file>

<file path=ppt/theme/theme2.xml><?xml version="1.0" encoding="utf-8"?>
<a:theme xmlns:a="http://schemas.openxmlformats.org/drawingml/2006/main" name="Ofwat PPT">
  <a:themeElements>
    <a:clrScheme name="Ofwat">
      <a:dk1>
        <a:sysClr val="windowText" lastClr="000000"/>
      </a:dk1>
      <a:lt1>
        <a:sysClr val="window" lastClr="FFFFFF"/>
      </a:lt1>
      <a:dk2>
        <a:srgbClr val="003595"/>
      </a:dk2>
      <a:lt2>
        <a:srgbClr val="DCECF5"/>
      </a:lt2>
      <a:accent1>
        <a:srgbClr val="0071CE"/>
      </a:accent1>
      <a:accent2>
        <a:srgbClr val="63656A"/>
      </a:accent2>
      <a:accent3>
        <a:srgbClr val="FFB81D"/>
      </a:accent3>
      <a:accent4>
        <a:srgbClr val="62A70F"/>
      </a:accent4>
      <a:accent5>
        <a:srgbClr val="FF8772"/>
      </a:accent5>
      <a:accent6>
        <a:srgbClr val="D60037"/>
      </a:accent6>
      <a:hlink>
        <a:srgbClr val="0071CE"/>
      </a:hlink>
      <a:folHlink>
        <a:srgbClr val="94368D"/>
      </a:folHlink>
    </a:clrScheme>
    <a:fontScheme name="Ofwat">
      <a:majorFont>
        <a:latin typeface="Krub SemiBold"/>
        <a:ea typeface=""/>
        <a:cs typeface=""/>
      </a:majorFont>
      <a:minorFont>
        <a:latin typeface="Kr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dirty="0" err="1" smtClean="0">
            <a:solidFill>
              <a:schemeClr val="bg1"/>
            </a:solidFill>
          </a:defRPr>
        </a:defPPr>
      </a:lstStyle>
    </a:txDef>
  </a:objectDefaults>
  <a:extraClrSchemeLst/>
  <a:extLst>
    <a:ext uri="{05A4C25C-085E-4340-85A3-A5531E510DB2}">
      <thm15:themeFamily xmlns:thm15="http://schemas.microsoft.com/office/thememl/2012/main" name="Ofwat PPT" id="{D06EF821-5838-42C1-9306-F5FEA921E25C}" vid="{704D4045-0AFB-4F99-9D5F-4111DEAA6D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Working Document - PowerPoint" ma:contentTypeID="0x010100573134B1BDBFC74F8C2DBF70E4CDEAD40200E94E57A049AADA40B75A4E6DFC28CD04" ma:contentTypeVersion="102" ma:contentTypeDescription="" ma:contentTypeScope="" ma:versionID="1a37ae86ad83a9df644036b5758415a2">
  <xsd:schema xmlns:xsd="http://www.w3.org/2001/XMLSchema" xmlns:xs="http://www.w3.org/2001/XMLSchema" xmlns:p="http://schemas.microsoft.com/office/2006/metadata/properties" xmlns:ns2="7041854e-4853-44f9-9e63-23b7acad5461" targetNamespace="http://schemas.microsoft.com/office/2006/metadata/properties" ma:root="true" ma:fieldsID="04db5489f53fca3aee509b22430bc609" ns2:_="">
    <xsd:import namespace="7041854e-4853-44f9-9e63-23b7acad5461"/>
    <xsd:element name="properties">
      <xsd:complexType>
        <xsd:sequence>
          <xsd:element name="documentManagement">
            <xsd:complexType>
              <xsd:all>
                <xsd:element ref="ns2:TaxCatchAll" minOccurs="0"/>
                <xsd:element ref="ns2:TaxCatchAllLabel" minOccurs="0"/>
                <xsd:element ref="ns2:oe9d4f963f4c420b8d2b35d038476850" minOccurs="0"/>
                <xsd:element ref="ns2:a9250910d34f4f6d82af870f608babb6" minOccurs="0"/>
                <xsd:element ref="ns2:da4e9ae56afa494a84f353054bd212ec" minOccurs="0"/>
                <xsd:element ref="ns2:j7c77f2a1a924badb0d621542422dc19" minOccurs="0"/>
                <xsd:element ref="ns2:b20f10deb29d4945907115b7b62c5b70" minOccurs="0"/>
                <xsd:element ref="ns2:f8aa492165544285b4c7fe9d1b6ad82c" minOccurs="0"/>
                <xsd:element ref="ns2:j014a7bd3fd34d828fc493e84f684b49" minOccurs="0"/>
                <xsd:element ref="ns2:b2faa34e97554b63aaaf45270201a270" minOccurs="0"/>
                <xsd:element ref="ns2:m279c8e365374608a4eb2bb657f838c2" minOccurs="0"/>
                <xsd:element ref="ns2:b128efbe498d4e38a73555a2e7be12ea" minOccurs="0"/>
                <xsd:element ref="ns2:Ass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41854e-4853-44f9-9e63-23b7acad5461"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da52b04-469a-4e7f-bcdd-dd5059019484}" ma:internalName="TaxCatchAll" ma:showField="CatchAllData" ma:web="11354919-975d-48ee-8859-4dc7ad3be72c">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2da52b04-469a-4e7f-bcdd-dd5059019484}" ma:internalName="TaxCatchAllLabel" ma:readOnly="true" ma:showField="CatchAllDataLabel" ma:web="11354919-975d-48ee-8859-4dc7ad3be72c">
      <xsd:complexType>
        <xsd:complexContent>
          <xsd:extension base="dms:MultiChoiceLookup">
            <xsd:sequence>
              <xsd:element name="Value" type="dms:Lookup" maxOccurs="unbounded" minOccurs="0" nillable="true"/>
            </xsd:sequence>
          </xsd:extension>
        </xsd:complexContent>
      </xsd:complexType>
    </xsd:element>
    <xsd:element name="oe9d4f963f4c420b8d2b35d038476850" ma:index="10" ma:taxonomy="true" ma:internalName="oe9d4f963f4c420b8d2b35d038476850" ma:taxonomyFieldName="Project_x0020_Code" ma:displayName="Project Code" ma:readOnly="false" ma:default="" ma:fieldId="{8e9d4f96-3f4c-420b-8d2b-35d038476850}" ma:sspId="e0e5cfab-624c-4e44-8ff4-7cd112c8ab77" ma:termSetId="bc23a541-aea4-4435-a073-083f538ddda8" ma:anchorId="00000000-0000-0000-0000-000000000000" ma:open="false" ma:isKeyword="false">
      <xsd:complexType>
        <xsd:sequence>
          <xsd:element ref="pc:Terms" minOccurs="0" maxOccurs="1"/>
        </xsd:sequence>
      </xsd:complexType>
    </xsd:element>
    <xsd:element name="a9250910d34f4f6d82af870f608babb6" ma:index="12" nillable="true" ma:taxonomy="true" ma:internalName="a9250910d34f4f6d82af870f608babb6" ma:taxonomyFieldName="Stakeholder" ma:displayName="Stakeholder" ma:default="" ma:fieldId="{a9250910-d34f-4f6d-82af-870f608babb6}"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da4e9ae56afa494a84f353054bd212ec" ma:index="14" ma:taxonomy="true" ma:internalName="da4e9ae56afa494a84f353054bd212ec" ma:taxonomyFieldName="Security_x0020_Classification" ma:displayName="Security Classification" ma:readOnly="false" ma:default="21;#OFFICIAL|c2540f30-f875-494b-a43f-ebfb5017a6ad" ma:fieldId="{da4e9ae5-6afa-494a-84f3-53054bd212ec}" ma:sspId="e0e5cfab-624c-4e44-8ff4-7cd112c8ab77" ma:termSetId="7ee735fb-a12e-40a4-910f-35c1a693a535" ma:anchorId="00000000-0000-0000-0000-000000000000" ma:open="false" ma:isKeyword="false">
      <xsd:complexType>
        <xsd:sequence>
          <xsd:element ref="pc:Terms" minOccurs="0" maxOccurs="1"/>
        </xsd:sequence>
      </xsd:complexType>
    </xsd:element>
    <xsd:element name="j7c77f2a1a924badb0d621542422dc19" ma:index="16" nillable="true" ma:taxonomy="true" ma:internalName="j7c77f2a1a924badb0d621542422dc19" ma:taxonomyFieldName="Meeting" ma:displayName="Meeting" ma:default="" ma:fieldId="{37c77f2a-1a92-4bad-b0d6-21542422dc19}" ma:sspId="e0e5cfab-624c-4e44-8ff4-7cd112c8ab77" ma:termSetId="97d639f9-b377-4b4b-8e24-8a2b6f8acfbc" ma:anchorId="00000000-0000-0000-0000-000000000000" ma:open="false" ma:isKeyword="false">
      <xsd:complexType>
        <xsd:sequence>
          <xsd:element ref="pc:Terms" minOccurs="0" maxOccurs="1"/>
        </xsd:sequence>
      </xsd:complexType>
    </xsd:element>
    <xsd:element name="b20f10deb29d4945907115b7b62c5b70" ma:index="18" nillable="true" ma:taxonomy="true" ma:internalName="b20f10deb29d4945907115b7b62c5b70" ma:taxonomyFieldName="Collection" ma:displayName="Collection" ma:default="" ma:fieldId="{b20f10de-b29d-4945-9071-15b7b62c5b70}" ma:sspId="e0e5cfab-624c-4e44-8ff4-7cd112c8ab77" ma:termSetId="c92d14f4-1e6e-460e-8790-d6638fa0f1bd" ma:anchorId="00000000-0000-0000-0000-000000000000" ma:open="false" ma:isKeyword="false">
      <xsd:complexType>
        <xsd:sequence>
          <xsd:element ref="pc:Terms" minOccurs="0" maxOccurs="1"/>
        </xsd:sequence>
      </xsd:complexType>
    </xsd:element>
    <xsd:element name="f8aa492165544285b4c7fe9d1b6ad82c" ma:index="20" nillable="true" ma:taxonomy="true" ma:internalName="f8aa492165544285b4c7fe9d1b6ad82c" ma:taxonomyFieldName="Stakeholder_x0020_2" ma:displayName="Stakeholder 2" ma:default="" ma:fieldId="{f8aa4921-6554-4285-b4c7-fe9d1b6ad82c}"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j014a7bd3fd34d828fc493e84f684b49" ma:index="22" nillable="true" ma:taxonomy="true" ma:internalName="j014a7bd3fd34d828fc493e84f684b49" ma:taxonomyFieldName="Stakeholder_x0020_3" ma:displayName="Stakeholder 3" ma:default="" ma:fieldId="{3014a7bd-3fd3-4d82-8fc4-93e84f684b49}"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b2faa34e97554b63aaaf45270201a270" ma:index="24" nillable="true" ma:taxonomy="true" ma:internalName="b2faa34e97554b63aaaf45270201a270" ma:taxonomyFieldName="Stakeholder_x0020_4" ma:displayName="Stakeholder 4" ma:default="" ma:fieldId="{b2faa34e-9755-4b63-aaaf-45270201a270}"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m279c8e365374608a4eb2bb657f838c2" ma:index="26" nillable="true" ma:taxonomy="true" ma:internalName="m279c8e365374608a4eb2bb657f838c2" ma:taxonomyFieldName="Stakeholder_x0020_5" ma:displayName="Stakeholder 5" ma:default="" ma:fieldId="{6279c8e3-6537-4608-a4eb-2bb657f838c2}"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b128efbe498d4e38a73555a2e7be12ea" ma:index="28" nillable="true" ma:taxonomy="true" ma:internalName="b128efbe498d4e38a73555a2e7be12ea" ma:taxonomyFieldName="Hierarchy" ma:displayName="Hierarchy" ma:readOnly="false" ma:default="" ma:fieldId="{b128efbe-498d-4e38-a735-55a2e7be12ea}" ma:taxonomyMulti="true" ma:sspId="e0e5cfab-624c-4e44-8ff4-7cd112c8ab77" ma:termSetId="810f28d6-fc1d-4797-8929-b08781167f15" ma:anchorId="00000000-0000-0000-0000-000000000000" ma:open="false" ma:isKeyword="false">
      <xsd:complexType>
        <xsd:sequence>
          <xsd:element ref="pc:Terms" minOccurs="0" maxOccurs="1"/>
        </xsd:sequence>
      </xsd:complexType>
    </xsd:element>
    <xsd:element name="Asset" ma:index="30" nillable="true" ma:displayName="Asset Type" ma:default="Standard" ma:description="Standard - Information that does not contain sensitive or personal data.&#10;Sensitive personal data - Information that contains sensitive personal data.&#10;Sensitive commercial data - Information that is sensitive but does NOT contain personal data." ma:format="RadioButtons" ma:internalName="Asset">
      <xsd:simpleType>
        <xsd:restriction base="dms:Choice">
          <xsd:enumeration value="Standard"/>
          <xsd:enumeration value="Sensitive personal data"/>
          <xsd:enumeration value="Sensitive commercial dat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0e5cfab-624c-4e44-8ff4-7cd112c8ab77" ContentTypeId="0x010100573134B1BDBFC74F8C2DBF70E4CDEAD4"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7041854e-4853-44f9-9e63-23b7acad5461">
      <Value>1900</Value>
      <Value>21</Value>
    </TaxCatchAll>
    <j7c77f2a1a924badb0d621542422dc19 xmlns="7041854e-4853-44f9-9e63-23b7acad5461">
      <Terms xmlns="http://schemas.microsoft.com/office/infopath/2007/PartnerControls"/>
    </j7c77f2a1a924badb0d621542422dc19>
    <b128efbe498d4e38a73555a2e7be12ea xmlns="7041854e-4853-44f9-9e63-23b7acad5461">
      <Terms xmlns="http://schemas.microsoft.com/office/infopath/2007/PartnerControls"/>
    </b128efbe498d4e38a73555a2e7be12ea>
    <m279c8e365374608a4eb2bb657f838c2 xmlns="7041854e-4853-44f9-9e63-23b7acad5461">
      <Terms xmlns="http://schemas.microsoft.com/office/infopath/2007/PartnerControls"/>
    </m279c8e365374608a4eb2bb657f838c2>
    <a9250910d34f4f6d82af870f608babb6 xmlns="7041854e-4853-44f9-9e63-23b7acad5461">
      <Terms xmlns="http://schemas.microsoft.com/office/infopath/2007/PartnerControls"/>
    </a9250910d34f4f6d82af870f608babb6>
    <oe9d4f963f4c420b8d2b35d038476850 xmlns="7041854e-4853-44f9-9e63-23b7acad5461">
      <Terms xmlns="http://schemas.microsoft.com/office/infopath/2007/PartnerControls">
        <TermInfo xmlns="http://schemas.microsoft.com/office/infopath/2007/PartnerControls">
          <TermName xmlns="http://schemas.microsoft.com/office/infopath/2007/PartnerControls">PR24 policy development</TermName>
          <TermId xmlns="http://schemas.microsoft.com/office/infopath/2007/PartnerControls">60fd7036-82fb-42a0-a747-3db10d29a5a3</TermId>
        </TermInfo>
      </Terms>
    </oe9d4f963f4c420b8d2b35d038476850>
    <f8aa492165544285b4c7fe9d1b6ad82c xmlns="7041854e-4853-44f9-9e63-23b7acad5461">
      <Terms xmlns="http://schemas.microsoft.com/office/infopath/2007/PartnerControls"/>
    </f8aa492165544285b4c7fe9d1b6ad82c>
    <Asset xmlns="7041854e-4853-44f9-9e63-23b7acad5461">Standard</Asset>
    <b20f10deb29d4945907115b7b62c5b70 xmlns="7041854e-4853-44f9-9e63-23b7acad5461">
      <Terms xmlns="http://schemas.microsoft.com/office/infopath/2007/PartnerControls"/>
    </b20f10deb29d4945907115b7b62c5b70>
    <j014a7bd3fd34d828fc493e84f684b49 xmlns="7041854e-4853-44f9-9e63-23b7acad5461">
      <Terms xmlns="http://schemas.microsoft.com/office/infopath/2007/PartnerControls"/>
    </j014a7bd3fd34d828fc493e84f684b49>
    <b2faa34e97554b63aaaf45270201a270 xmlns="7041854e-4853-44f9-9e63-23b7acad5461">
      <Terms xmlns="http://schemas.microsoft.com/office/infopath/2007/PartnerControls"/>
    </b2faa34e97554b63aaaf45270201a270>
    <da4e9ae56afa494a84f353054bd212ec xmlns="7041854e-4853-44f9-9e63-23b7acad5461">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c2540f30-f875-494b-a43f-ebfb5017a6ad</TermId>
        </TermInfo>
      </Terms>
    </da4e9ae56afa494a84f353054bd212ec>
  </documentManagement>
</p:properties>
</file>

<file path=customXml/itemProps1.xml><?xml version="1.0" encoding="utf-8"?>
<ds:datastoreItem xmlns:ds="http://schemas.openxmlformats.org/officeDocument/2006/customXml" ds:itemID="{601A5DE3-4B97-4291-8463-34371E0A8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41854e-4853-44f9-9e63-23b7acad54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05871-6708-4BB9-A6C4-E1076EC25C9B}">
  <ds:schemaRefs>
    <ds:schemaRef ds:uri="Microsoft.SharePoint.Taxonomy.ContentTypeSync"/>
  </ds:schemaRefs>
</ds:datastoreItem>
</file>

<file path=customXml/itemProps3.xml><?xml version="1.0" encoding="utf-8"?>
<ds:datastoreItem xmlns:ds="http://schemas.openxmlformats.org/officeDocument/2006/customXml" ds:itemID="{7EFEC37D-91A1-43F8-8D9D-AEEE5E6668AB}">
  <ds:schemaRefs>
    <ds:schemaRef ds:uri="http://schemas.microsoft.com/sharepoint/v3/contenttype/forms"/>
  </ds:schemaRefs>
</ds:datastoreItem>
</file>

<file path=customXml/itemProps4.xml><?xml version="1.0" encoding="utf-8"?>
<ds:datastoreItem xmlns:ds="http://schemas.openxmlformats.org/officeDocument/2006/customXml" ds:itemID="{61AF0817-2827-4AE4-B354-F4701B0D9A1F}">
  <ds:schemaRefs>
    <ds:schemaRef ds:uri="http://schemas.microsoft.com/office/2006/documentManagement/types"/>
    <ds:schemaRef ds:uri="http://www.w3.org/XML/1998/namespace"/>
    <ds:schemaRef ds:uri="http://purl.org/dc/elements/1.1/"/>
    <ds:schemaRef ds:uri="7041854e-4853-44f9-9e63-23b7acad546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Board slides template</Template>
  <TotalTime>0</TotalTime>
  <Words>1666</Words>
  <Application>Microsoft Office PowerPoint</Application>
  <PresentationFormat>On-screen Show (4:3)</PresentationFormat>
  <Paragraphs>264</Paragraphs>
  <Slides>10</Slides>
  <Notes>3</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Ofwat</vt:lpstr>
      <vt:lpstr>Ofwat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Ofwat - Water Services Regulation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Fitzpatrick</dc:creator>
  <cp:lastModifiedBy>Peter Jordan</cp:lastModifiedBy>
  <cp:revision>2</cp:revision>
  <dcterms:created xsi:type="dcterms:W3CDTF">2021-12-10T10:34:42Z</dcterms:created>
  <dcterms:modified xsi:type="dcterms:W3CDTF">2023-03-03T15:15:25Z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0x010100573134B1BDBFC74F8C2DBF70E4CDEAD40200E94E57A049AADA40B75A4E6DFC28CD04</vt:lpwstr>
  </property>
  <property fmtid="{D5CDD505-2E9C-101B-9397-08002B2CF9AE}" pid="3" name="Area">
    <vt:lpwstr>2;#All Ofwat|a2f0c570-ff2d-47bb-b6f0-977a73bf09bf</vt:lpwstr>
  </property>
  <property fmtid="{D5CDD505-2E9C-101B-9397-08002B2CF9AE}" pid="4" name="DocumentType">
    <vt:lpwstr>4;#Form|0296d661-b298-4bb3-82b3-ac8e6c6047c5</vt:lpwstr>
  </property>
  <property fmtid="{D5CDD505-2E9C-101B-9397-08002B2CF9AE}" pid="5" name="PageName">
    <vt:lpwstr>26;#Working with Board|d46130db-c0a1-4a9b-ab0c-e8103a5eb93b;#27;#Working with SLT|b8b36dfb-58df-4bcd-87b8-6ef5ba4fa76d</vt:lpwstr>
  </property>
  <property fmtid="{D5CDD505-2E9C-101B-9397-08002B2CF9AE}" pid="6" name="Meeting">
    <vt:lpwstr/>
  </property>
  <property fmtid="{D5CDD505-2E9C-101B-9397-08002B2CF9AE}" pid="7" name="Security Classification">
    <vt:lpwstr>21;#OFFICIAL|c2540f30-f875-494b-a43f-ebfb5017a6ad</vt:lpwstr>
  </property>
  <property fmtid="{D5CDD505-2E9C-101B-9397-08002B2CF9AE}" pid="8" name="Stakeholder">
    <vt:lpwstr/>
  </property>
  <property fmtid="{D5CDD505-2E9C-101B-9397-08002B2CF9AE}" pid="9" name="Hierarchy">
    <vt:lpwstr/>
  </property>
  <property fmtid="{D5CDD505-2E9C-101B-9397-08002B2CF9AE}" pid="10" name="Project Code">
    <vt:lpwstr>1900;#PR24 policy development|60fd7036-82fb-42a0-a747-3db10d29a5a3</vt:lpwstr>
  </property>
  <property fmtid="{D5CDD505-2E9C-101B-9397-08002B2CF9AE}" pid="11" name="Collection">
    <vt:lpwstr/>
  </property>
  <property fmtid="{D5CDD505-2E9C-101B-9397-08002B2CF9AE}" pid="12" name="Stakeholder 2">
    <vt:lpwstr/>
  </property>
  <property fmtid="{D5CDD505-2E9C-101B-9397-08002B2CF9AE}" pid="13" name="Stakeholder 3">
    <vt:lpwstr/>
  </property>
  <property fmtid="{D5CDD505-2E9C-101B-9397-08002B2CF9AE}" pid="14" name="Stakeholder 4">
    <vt:lpwstr/>
  </property>
  <property fmtid="{D5CDD505-2E9C-101B-9397-08002B2CF9AE}" pid="15" name="Stakeholder 5">
    <vt:lpwstr/>
  </property>
  <property fmtid="{D5CDD505-2E9C-101B-9397-08002B2CF9AE}" pid="16" name="SharedWithUsers">
    <vt:lpwstr>74;#Peter Jordan</vt:lpwstr>
  </property>
</Properties>
</file>