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5"/>
  </p:sldMasterIdLst>
  <p:notesMasterIdLst>
    <p:notesMasterId r:id="rId22"/>
  </p:notesMasterIdLst>
  <p:sldIdLst>
    <p:sldId id="262" r:id="rId6"/>
    <p:sldId id="265" r:id="rId7"/>
    <p:sldId id="440" r:id="rId8"/>
    <p:sldId id="438" r:id="rId9"/>
    <p:sldId id="434" r:id="rId10"/>
    <p:sldId id="447" r:id="rId11"/>
    <p:sldId id="374" r:id="rId12"/>
    <p:sldId id="577" r:id="rId13"/>
    <p:sldId id="578" r:id="rId14"/>
    <p:sldId id="579" r:id="rId15"/>
    <p:sldId id="580" r:id="rId16"/>
    <p:sldId id="581" r:id="rId17"/>
    <p:sldId id="582" r:id="rId18"/>
    <p:sldId id="583" r:id="rId19"/>
    <p:sldId id="585" r:id="rId20"/>
    <p:sldId id="5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3ED6D64-0AC6-7C75-3D07-6623D76BBCC4}" name="Jeevan Jones" initials="JJ" userId="S::jeevan.jones@ofwat.gov.uk::dc94cc90-a7e4-4556-b9bb-b423e4829111"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595"/>
    <a:srgbClr val="0069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0253CD-30A9-4DB6-90CD-39C12EC0D660}" v="111" vWet="113" dt="2022-10-17T16:40:45.085"/>
    <p1510:client id="{1936E442-A563-471E-8334-F0DB4CF44DCC}" v="2437" dt="2022-10-18T07:53:09.891"/>
    <p1510:client id="{7E1D689C-44CC-3BC3-8319-BD9B620C141A}" v="3" dt="2022-10-18T07:46:16.837"/>
    <p1510:client id="{F5116A7D-FB57-B31F-614A-75FC782C6EEF}" v="5" dt="2022-10-17T17:35:08.104"/>
    <p1510:client id="{FC9CF4C5-D2F0-4613-8A2B-F6C32680CD83}" v="4" vWet="12" dt="2022-10-18T07:46:16.3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28" Type="http://schemas.microsoft.com/office/2018/10/relationships/authors" Target="author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D27240-1D7B-454C-B764-63EAC9597E0D}" type="datetimeFigureOut">
              <a:rPr lang="en-GB" smtClean="0"/>
              <a:t>03/03/2023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4767F8-4531-4D94-8D60-F5071DB41E4E}" type="slidenum">
              <a:rPr lang="en-GB" smtClean="0"/>
              <a:t>‹#›</a:t>
            </a:fld>
            <a:endParaRPr lang="en-GB"/>
          </a:p>
        </p:txBody>
      </p:sp>
    </p:spTree>
    <p:extLst>
      <p:ext uri="{BB962C8B-B14F-4D97-AF65-F5344CB8AC3E}">
        <p14:creationId xmlns:p14="http://schemas.microsoft.com/office/powerpoint/2010/main" val="860644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B4767F8-4531-4D94-8D60-F5071DB41E4E}" type="slidenum">
              <a:rPr lang="en-GB" smtClean="0"/>
              <a:t>1</a:t>
            </a:fld>
            <a:endParaRPr lang="en-GB"/>
          </a:p>
        </p:txBody>
      </p:sp>
    </p:spTree>
    <p:extLst>
      <p:ext uri="{BB962C8B-B14F-4D97-AF65-F5344CB8AC3E}">
        <p14:creationId xmlns:p14="http://schemas.microsoft.com/office/powerpoint/2010/main" val="1416737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F322E2D-59F0-4B30-B1F5-3D72B0276F7F}" type="slidenum">
              <a:rPr lang="en-GB" smtClean="0"/>
              <a:t>3</a:t>
            </a:fld>
            <a:endParaRPr lang="en-GB"/>
          </a:p>
        </p:txBody>
      </p:sp>
    </p:spTree>
    <p:extLst>
      <p:ext uri="{BB962C8B-B14F-4D97-AF65-F5344CB8AC3E}">
        <p14:creationId xmlns:p14="http://schemas.microsoft.com/office/powerpoint/2010/main" val="1601882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a:effectLst/>
              </a:rPr>
              <a:t> </a:t>
            </a:r>
          </a:p>
          <a:p>
            <a:endParaRPr lang="en-GB"/>
          </a:p>
        </p:txBody>
      </p:sp>
      <p:sp>
        <p:nvSpPr>
          <p:cNvPr id="4" name="Slide Number Placeholder 3"/>
          <p:cNvSpPr>
            <a:spLocks noGrp="1"/>
          </p:cNvSpPr>
          <p:nvPr>
            <p:ph type="sldNum" sz="quarter" idx="5"/>
          </p:nvPr>
        </p:nvSpPr>
        <p:spPr/>
        <p:txBody>
          <a:bodyPr/>
          <a:lstStyle/>
          <a:p>
            <a:fld id="{FF322E2D-59F0-4B30-B1F5-3D72B0276F7F}" type="slidenum">
              <a:rPr lang="en-GB" smtClean="0"/>
              <a:t>4</a:t>
            </a:fld>
            <a:endParaRPr lang="en-GB"/>
          </a:p>
        </p:txBody>
      </p:sp>
    </p:spTree>
    <p:extLst>
      <p:ext uri="{BB962C8B-B14F-4D97-AF65-F5344CB8AC3E}">
        <p14:creationId xmlns:p14="http://schemas.microsoft.com/office/powerpoint/2010/main" val="1917731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0">
              <a:solidFill>
                <a:srgbClr val="000000"/>
              </a:solidFill>
              <a:effectLst/>
              <a:latin typeface="Krub" panose="00000500000000000000" pitchFamily="2" charset="-34"/>
              <a:cs typeface="Krub" panose="00000500000000000000" pitchFamily="2" charset="-34"/>
            </a:endParaRPr>
          </a:p>
          <a:p>
            <a:endParaRPr lang="en-GB" sz="1800" b="0" i="0">
              <a:solidFill>
                <a:srgbClr val="000000"/>
              </a:solidFill>
              <a:effectLst/>
              <a:latin typeface="Krub" panose="00000500000000000000" pitchFamily="2" charset="-34"/>
              <a:cs typeface="Krub" panose="00000500000000000000" pitchFamily="2" charset="-34"/>
            </a:endParaRPr>
          </a:p>
          <a:p>
            <a:endParaRPr lang="en-GB"/>
          </a:p>
        </p:txBody>
      </p:sp>
      <p:sp>
        <p:nvSpPr>
          <p:cNvPr id="4" name="Slide Number Placeholder 3"/>
          <p:cNvSpPr>
            <a:spLocks noGrp="1"/>
          </p:cNvSpPr>
          <p:nvPr>
            <p:ph type="sldNum" sz="quarter" idx="5"/>
          </p:nvPr>
        </p:nvSpPr>
        <p:spPr/>
        <p:txBody>
          <a:bodyPr/>
          <a:lstStyle/>
          <a:p>
            <a:fld id="{FF322E2D-59F0-4B30-B1F5-3D72B0276F7F}" type="slidenum">
              <a:rPr lang="en-GB" smtClean="0"/>
              <a:t>5</a:t>
            </a:fld>
            <a:endParaRPr lang="en-GB"/>
          </a:p>
        </p:txBody>
      </p:sp>
    </p:spTree>
    <p:extLst>
      <p:ext uri="{BB962C8B-B14F-4D97-AF65-F5344CB8AC3E}">
        <p14:creationId xmlns:p14="http://schemas.microsoft.com/office/powerpoint/2010/main" val="2808174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B4767F8-4531-4D94-8D60-F5071DB41E4E}" type="slidenum">
              <a:rPr lang="en-GB" smtClean="0"/>
              <a:t>9</a:t>
            </a:fld>
            <a:endParaRPr lang="en-GB"/>
          </a:p>
        </p:txBody>
      </p:sp>
    </p:spTree>
    <p:extLst>
      <p:ext uri="{BB962C8B-B14F-4D97-AF65-F5344CB8AC3E}">
        <p14:creationId xmlns:p14="http://schemas.microsoft.com/office/powerpoint/2010/main" val="1429607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8.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3.png"/><Relationship Id="rId1" Type="http://schemas.openxmlformats.org/officeDocument/2006/relationships/slideMaster" Target="../slideMasters/slideMaster1.xml"/><Relationship Id="rId4" Type="http://schemas.openxmlformats.org/officeDocument/2006/relationships/image" Target="../media/image24.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Master" Target="../slideMasters/slideMaster1.xml"/><Relationship Id="rId5" Type="http://schemas.openxmlformats.org/officeDocument/2006/relationships/image" Target="../media/image10.png"/><Relationship Id="rId4" Type="http://schemas.openxmlformats.org/officeDocument/2006/relationships/image" Target="../media/image27.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Master" Target="../slideMasters/slideMaster1.xml"/><Relationship Id="rId5" Type="http://schemas.openxmlformats.org/officeDocument/2006/relationships/image" Target="../media/image10.png"/><Relationship Id="rId4" Type="http://schemas.openxmlformats.org/officeDocument/2006/relationships/image" Target="../media/image30.png"/></Relationships>
</file>

<file path=ppt/slideLayouts/_rels/slideLayout24.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image" Target="../media/image32.png"/><Relationship Id="rId7" Type="http://schemas.openxmlformats.org/officeDocument/2006/relationships/image" Target="../media/image36.png"/><Relationship Id="rId2" Type="http://schemas.openxmlformats.org/officeDocument/2006/relationships/image" Target="../media/image31.png"/><Relationship Id="rId1" Type="http://schemas.openxmlformats.org/officeDocument/2006/relationships/slideMaster" Target="../slideMasters/slideMaster1.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33.png"/><Relationship Id="rId9" Type="http://schemas.openxmlformats.org/officeDocument/2006/relationships/image" Target="../media/image26.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472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tandard no text">
    <p:spTree>
      <p:nvGrpSpPr>
        <p:cNvPr id="1" name=""/>
        <p:cNvGrpSpPr/>
        <p:nvPr/>
      </p:nvGrpSpPr>
      <p:grpSpPr>
        <a:xfrm>
          <a:off x="0" y="0"/>
          <a:ext cx="0" cy="0"/>
          <a:chOff x="0" y="0"/>
          <a:chExt cx="0" cy="0"/>
        </a:xfrm>
      </p:grpSpPr>
      <p:sp>
        <p:nvSpPr>
          <p:cNvPr id="7" name="Text Placeholder 15"/>
          <p:cNvSpPr>
            <a:spLocks noGrp="1"/>
          </p:cNvSpPr>
          <p:nvPr>
            <p:ph type="body" sz="quarter" idx="10"/>
          </p:nvPr>
        </p:nvSpPr>
        <p:spPr>
          <a:xfrm>
            <a:off x="719999" y="252000"/>
            <a:ext cx="8424000" cy="432000"/>
          </a:xfrm>
          <a:prstGeom prst="rect">
            <a:avLst/>
          </a:prstGeom>
          <a:solidFill>
            <a:schemeClr val="bg2"/>
          </a:solidFill>
        </p:spPr>
        <p:txBody>
          <a:bodyPr lIns="72000" tIns="36000" rIns="360000" bIns="36000" anchor="ctr" anchorCtr="0"/>
          <a:lstStyle>
            <a:lvl1pPr marL="0" indent="0">
              <a:lnSpc>
                <a:spcPct val="100000"/>
              </a:lnSpc>
              <a:spcBef>
                <a:spcPts val="0"/>
              </a:spcBef>
              <a:buNone/>
              <a:defRPr sz="2000">
                <a:latin typeface="+mj-lt"/>
              </a:defRPr>
            </a:lvl1pPr>
            <a:lvl2pPr marL="342900" indent="0">
              <a:buNone/>
              <a:defRPr sz="2000">
                <a:latin typeface="+mj-lt"/>
              </a:defRPr>
            </a:lvl2pPr>
            <a:lvl3pPr marL="685800" indent="0">
              <a:buNone/>
              <a:defRPr sz="2000">
                <a:latin typeface="+mj-lt"/>
              </a:defRPr>
            </a:lvl3pPr>
            <a:lvl4pPr marL="1028700" indent="0">
              <a:buNone/>
              <a:defRPr sz="2000">
                <a:latin typeface="+mj-lt"/>
              </a:defRPr>
            </a:lvl4pPr>
            <a:lvl5pPr marL="1371600" indent="0">
              <a:buNone/>
              <a:defRPr sz="2000">
                <a:latin typeface="+mj-lt"/>
              </a:defRPr>
            </a:lvl5pPr>
          </a:lstStyle>
          <a:p>
            <a:pPr lvl="0"/>
            <a:r>
              <a:rPr lang="en-US"/>
              <a:t>Click to edit Master text styles</a:t>
            </a: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000" y="6300000"/>
            <a:ext cx="360000" cy="360000"/>
          </a:xfrm>
          <a:prstGeom prst="rect">
            <a:avLst/>
          </a:prstGeom>
        </p:spPr>
      </p:pic>
      <p:sp>
        <p:nvSpPr>
          <p:cNvPr id="11" name="TextBox 10"/>
          <p:cNvSpPr txBox="1"/>
          <p:nvPr/>
        </p:nvSpPr>
        <p:spPr>
          <a:xfrm>
            <a:off x="720000" y="6395368"/>
            <a:ext cx="4680000" cy="169277"/>
          </a:xfrm>
          <a:prstGeom prst="rect">
            <a:avLst/>
          </a:prstGeom>
          <a:noFill/>
        </p:spPr>
        <p:txBody>
          <a:bodyPr wrap="square" lIns="0" tIns="0" rIns="0" bIns="0" rtlCol="0" anchor="ctr" anchorCtr="0">
            <a:spAutoFit/>
          </a:bodyPr>
          <a:lstStyle/>
          <a:p>
            <a:pPr algn="just"/>
            <a:r>
              <a:rPr lang="en-GB" sz="1100">
                <a:solidFill>
                  <a:schemeClr val="bg2"/>
                </a:solidFill>
                <a:latin typeface="Krub SemiBold" panose="00000700000000000000" pitchFamily="2" charset="-34"/>
                <a:cs typeface="Krub SemiBold" panose="00000700000000000000" pitchFamily="2" charset="-34"/>
              </a:rPr>
              <a:t>Improving life through water  |  </a:t>
            </a:r>
            <a:r>
              <a:rPr lang="en-GB" sz="1100" err="1">
                <a:solidFill>
                  <a:schemeClr val="bg2"/>
                </a:solidFill>
                <a:latin typeface="Krub SemiBold" panose="00000700000000000000" pitchFamily="2" charset="-34"/>
                <a:cs typeface="Krub SemiBold" panose="00000700000000000000" pitchFamily="2" charset="-34"/>
              </a:rPr>
              <a:t>Gwella</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bywyd</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drwy</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ddŵr</a:t>
            </a:r>
            <a:r>
              <a:rPr lang="en-GB" sz="1100">
                <a:solidFill>
                  <a:schemeClr val="bg2"/>
                </a:solidFill>
                <a:latin typeface="Krub SemiBold" panose="00000700000000000000" pitchFamily="2" charset="-34"/>
                <a:cs typeface="Krub SemiBold" panose="00000700000000000000" pitchFamily="2" charset="-34"/>
              </a:rPr>
              <a:t>  |  </a:t>
            </a:r>
            <a:fld id="{931ABD2F-98A8-4510-BAD8-FE54A5F94C43}" type="slidenum">
              <a:rPr lang="en-GB" sz="1100" smtClean="0">
                <a:solidFill>
                  <a:schemeClr val="bg2"/>
                </a:solidFill>
                <a:latin typeface="Krub SemiBold" panose="00000700000000000000" pitchFamily="2" charset="-34"/>
                <a:cs typeface="Krub SemiBold" panose="00000700000000000000" pitchFamily="2" charset="-34"/>
              </a:rPr>
              <a:pPr algn="just"/>
              <a:t>‹#›</a:t>
            </a:fld>
            <a:endParaRPr lang="en-GB" sz="1100">
              <a:solidFill>
                <a:schemeClr val="bg2"/>
              </a:solidFill>
              <a:latin typeface="Krub SemiBold" panose="00000700000000000000" pitchFamily="2" charset="-34"/>
              <a:cs typeface="Krub SemiBold" panose="00000700000000000000" pitchFamily="2" charset="-34"/>
            </a:endParaRPr>
          </a:p>
        </p:txBody>
      </p:sp>
    </p:spTree>
    <p:extLst>
      <p:ext uri="{BB962C8B-B14F-4D97-AF65-F5344CB8AC3E}">
        <p14:creationId xmlns:p14="http://schemas.microsoft.com/office/powerpoint/2010/main" val="3974587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tandard accent 1">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410711"/>
            <a:ext cx="5081026" cy="3447295"/>
          </a:xfrm>
          <a:prstGeom prst="rect">
            <a:avLst/>
          </a:prstGeom>
        </p:spPr>
      </p:pic>
      <p:sp>
        <p:nvSpPr>
          <p:cNvPr id="7" name="Text Placeholder 15"/>
          <p:cNvSpPr>
            <a:spLocks noGrp="1"/>
          </p:cNvSpPr>
          <p:nvPr>
            <p:ph type="body" sz="quarter" idx="10"/>
          </p:nvPr>
        </p:nvSpPr>
        <p:spPr>
          <a:xfrm>
            <a:off x="719999" y="252000"/>
            <a:ext cx="8424000" cy="432000"/>
          </a:xfrm>
          <a:prstGeom prst="rect">
            <a:avLst/>
          </a:prstGeom>
          <a:solidFill>
            <a:schemeClr val="bg2"/>
          </a:solidFill>
        </p:spPr>
        <p:txBody>
          <a:bodyPr lIns="72000" tIns="36000" rIns="360000" bIns="36000" anchor="ctr" anchorCtr="0"/>
          <a:lstStyle>
            <a:lvl1pPr marL="0" indent="0">
              <a:lnSpc>
                <a:spcPct val="100000"/>
              </a:lnSpc>
              <a:spcBef>
                <a:spcPts val="0"/>
              </a:spcBef>
              <a:buNone/>
              <a:defRPr sz="2000">
                <a:latin typeface="+mj-lt"/>
              </a:defRPr>
            </a:lvl1pPr>
            <a:lvl2pPr marL="342900" indent="0">
              <a:buNone/>
              <a:defRPr sz="2000">
                <a:latin typeface="+mj-lt"/>
              </a:defRPr>
            </a:lvl2pPr>
            <a:lvl3pPr marL="685800" indent="0">
              <a:buNone/>
              <a:defRPr sz="2000">
                <a:latin typeface="+mj-lt"/>
              </a:defRPr>
            </a:lvl3pPr>
            <a:lvl4pPr marL="1028700" indent="0">
              <a:buNone/>
              <a:defRPr sz="2000">
                <a:latin typeface="+mj-lt"/>
              </a:defRPr>
            </a:lvl4pPr>
            <a:lvl5pPr marL="1371600" indent="0">
              <a:buNone/>
              <a:defRPr sz="2000">
                <a:latin typeface="+mj-lt"/>
              </a:defRPr>
            </a:lvl5pPr>
          </a:lstStyle>
          <a:p>
            <a:pPr lvl="0"/>
            <a:r>
              <a:rPr lang="en-US"/>
              <a:t>Click to edit Master text styles</a:t>
            </a:r>
          </a:p>
        </p:txBody>
      </p:sp>
      <p:sp>
        <p:nvSpPr>
          <p:cNvPr id="13" name="Content Placeholder 4"/>
          <p:cNvSpPr>
            <a:spLocks noGrp="1"/>
          </p:cNvSpPr>
          <p:nvPr>
            <p:ph sz="quarter" idx="12"/>
          </p:nvPr>
        </p:nvSpPr>
        <p:spPr>
          <a:xfrm>
            <a:off x="719998" y="900000"/>
            <a:ext cx="7920000" cy="5040000"/>
          </a:xfrm>
          <a:prstGeom prst="rect">
            <a:avLst/>
          </a:prstGeom>
        </p:spPr>
        <p:txBody>
          <a:bodyPr lIns="0" tIns="0" rIns="0" bIns="0"/>
          <a:lstStyle>
            <a:lvl1pPr marL="0" indent="0">
              <a:lnSpc>
                <a:spcPct val="100000"/>
              </a:lnSpc>
              <a:spcBef>
                <a:spcPts val="0"/>
              </a:spcBef>
              <a:buNone/>
              <a:defRPr sz="1600">
                <a:solidFill>
                  <a:schemeClr val="bg1"/>
                </a:solidFill>
              </a:defRPr>
            </a:lvl1pPr>
            <a:lvl2pPr marL="342900" indent="0">
              <a:lnSpc>
                <a:spcPct val="100000"/>
              </a:lnSpc>
              <a:buNone/>
              <a:defRPr sz="1600">
                <a:solidFill>
                  <a:schemeClr val="bg1"/>
                </a:solidFill>
              </a:defRPr>
            </a:lvl2pPr>
            <a:lvl3pPr marL="685800" indent="0">
              <a:lnSpc>
                <a:spcPct val="100000"/>
              </a:lnSpc>
              <a:buNone/>
              <a:defRPr sz="1600">
                <a:solidFill>
                  <a:schemeClr val="bg1"/>
                </a:solidFill>
              </a:defRPr>
            </a:lvl3pPr>
            <a:lvl4pPr marL="1028700" indent="0">
              <a:lnSpc>
                <a:spcPct val="100000"/>
              </a:lnSpc>
              <a:buNone/>
              <a:defRPr sz="1600">
                <a:solidFill>
                  <a:schemeClr val="bg1"/>
                </a:solidFill>
              </a:defRPr>
            </a:lvl4pPr>
            <a:lvl5pPr marL="1371600" indent="0">
              <a:lnSpc>
                <a:spcPct val="100000"/>
              </a:lnSpc>
              <a:buNone/>
              <a:defRPr sz="1600">
                <a:solidFill>
                  <a:schemeClr val="bg1"/>
                </a:solidFill>
              </a:defRPr>
            </a:lvl5pPr>
          </a:lstStyle>
          <a:p>
            <a:pPr lvl="0"/>
            <a:r>
              <a:rPr lang="en-US"/>
              <a:t>Click to edit Master text styles</a:t>
            </a: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0000" y="6300000"/>
            <a:ext cx="360000" cy="360000"/>
          </a:xfrm>
          <a:prstGeom prst="rect">
            <a:avLst/>
          </a:prstGeom>
        </p:spPr>
      </p:pic>
      <p:sp>
        <p:nvSpPr>
          <p:cNvPr id="14" name="TextBox 13"/>
          <p:cNvSpPr txBox="1"/>
          <p:nvPr/>
        </p:nvSpPr>
        <p:spPr>
          <a:xfrm>
            <a:off x="720000" y="6395368"/>
            <a:ext cx="4680000" cy="169277"/>
          </a:xfrm>
          <a:prstGeom prst="rect">
            <a:avLst/>
          </a:prstGeom>
          <a:noFill/>
        </p:spPr>
        <p:txBody>
          <a:bodyPr wrap="square" lIns="0" tIns="0" rIns="0" bIns="0" rtlCol="0" anchor="ctr" anchorCtr="0">
            <a:spAutoFit/>
          </a:bodyPr>
          <a:lstStyle/>
          <a:p>
            <a:pPr algn="just"/>
            <a:r>
              <a:rPr lang="en-GB" sz="1100">
                <a:solidFill>
                  <a:schemeClr val="bg2"/>
                </a:solidFill>
                <a:latin typeface="Krub SemiBold" panose="00000700000000000000" pitchFamily="2" charset="-34"/>
                <a:cs typeface="Krub SemiBold" panose="00000700000000000000" pitchFamily="2" charset="-34"/>
              </a:rPr>
              <a:t>Improving life through water  |  </a:t>
            </a:r>
            <a:r>
              <a:rPr lang="en-GB" sz="1100" err="1">
                <a:solidFill>
                  <a:schemeClr val="bg2"/>
                </a:solidFill>
                <a:latin typeface="Krub SemiBold" panose="00000700000000000000" pitchFamily="2" charset="-34"/>
                <a:cs typeface="Krub SemiBold" panose="00000700000000000000" pitchFamily="2" charset="-34"/>
              </a:rPr>
              <a:t>Gwella</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bywyd</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drwy</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ddŵr</a:t>
            </a:r>
            <a:r>
              <a:rPr lang="en-GB" sz="1100">
                <a:solidFill>
                  <a:schemeClr val="bg2"/>
                </a:solidFill>
                <a:latin typeface="Krub SemiBold" panose="00000700000000000000" pitchFamily="2" charset="-34"/>
                <a:cs typeface="Krub SemiBold" panose="00000700000000000000" pitchFamily="2" charset="-34"/>
              </a:rPr>
              <a:t>  |  </a:t>
            </a:r>
            <a:fld id="{931ABD2F-98A8-4510-BAD8-FE54A5F94C43}" type="slidenum">
              <a:rPr lang="en-GB" sz="1100" smtClean="0">
                <a:solidFill>
                  <a:schemeClr val="bg2"/>
                </a:solidFill>
                <a:latin typeface="Krub SemiBold" panose="00000700000000000000" pitchFamily="2" charset="-34"/>
                <a:cs typeface="Krub SemiBold" panose="00000700000000000000" pitchFamily="2" charset="-34"/>
              </a:rPr>
              <a:pPr algn="just"/>
              <a:t>‹#›</a:t>
            </a:fld>
            <a:endParaRPr lang="en-GB" sz="1100">
              <a:solidFill>
                <a:schemeClr val="bg2"/>
              </a:solidFill>
              <a:latin typeface="Krub SemiBold" panose="00000700000000000000" pitchFamily="2" charset="-34"/>
              <a:cs typeface="Krub SemiBold" panose="00000700000000000000" pitchFamily="2" charset="-34"/>
            </a:endParaRPr>
          </a:p>
        </p:txBody>
      </p:sp>
    </p:spTree>
    <p:extLst>
      <p:ext uri="{BB962C8B-B14F-4D97-AF65-F5344CB8AC3E}">
        <p14:creationId xmlns:p14="http://schemas.microsoft.com/office/powerpoint/2010/main" val="3911319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tandard accent 2">
    <p:spTree>
      <p:nvGrpSpPr>
        <p:cNvPr id="1" name=""/>
        <p:cNvGrpSpPr/>
        <p:nvPr/>
      </p:nvGrpSpPr>
      <p:grpSpPr>
        <a:xfrm>
          <a:off x="0" y="0"/>
          <a:ext cx="0" cy="0"/>
          <a:chOff x="0" y="0"/>
          <a:chExt cx="0" cy="0"/>
        </a:xfrm>
      </p:grpSpPr>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410711"/>
            <a:ext cx="5081026" cy="3447295"/>
          </a:xfrm>
          <a:prstGeom prst="rect">
            <a:avLst/>
          </a:prstGeom>
        </p:spPr>
      </p:pic>
      <p:sp>
        <p:nvSpPr>
          <p:cNvPr id="10" name="Text Placeholder 15"/>
          <p:cNvSpPr>
            <a:spLocks noGrp="1"/>
          </p:cNvSpPr>
          <p:nvPr>
            <p:ph type="body" sz="quarter" idx="10"/>
          </p:nvPr>
        </p:nvSpPr>
        <p:spPr>
          <a:xfrm>
            <a:off x="719999" y="252000"/>
            <a:ext cx="8424000" cy="432000"/>
          </a:xfrm>
          <a:prstGeom prst="rect">
            <a:avLst/>
          </a:prstGeom>
          <a:solidFill>
            <a:schemeClr val="bg2"/>
          </a:solidFill>
        </p:spPr>
        <p:txBody>
          <a:bodyPr lIns="72000" tIns="36000" rIns="360000" bIns="36000" anchor="ctr" anchorCtr="0"/>
          <a:lstStyle>
            <a:lvl1pPr marL="0" indent="0">
              <a:lnSpc>
                <a:spcPct val="100000"/>
              </a:lnSpc>
              <a:spcBef>
                <a:spcPts val="0"/>
              </a:spcBef>
              <a:buNone/>
              <a:defRPr sz="2000">
                <a:latin typeface="+mj-lt"/>
              </a:defRPr>
            </a:lvl1pPr>
            <a:lvl2pPr marL="342900" indent="0">
              <a:buNone/>
              <a:defRPr sz="2000">
                <a:latin typeface="+mj-lt"/>
              </a:defRPr>
            </a:lvl2pPr>
            <a:lvl3pPr marL="685800" indent="0">
              <a:buNone/>
              <a:defRPr sz="2000">
                <a:latin typeface="+mj-lt"/>
              </a:defRPr>
            </a:lvl3pPr>
            <a:lvl4pPr marL="1028700" indent="0">
              <a:buNone/>
              <a:defRPr sz="2000">
                <a:latin typeface="+mj-lt"/>
              </a:defRPr>
            </a:lvl4pPr>
            <a:lvl5pPr marL="1371600" indent="0">
              <a:buNone/>
              <a:defRPr sz="2000">
                <a:latin typeface="+mj-lt"/>
              </a:defRPr>
            </a:lvl5pPr>
          </a:lstStyle>
          <a:p>
            <a:pPr lvl="0"/>
            <a:r>
              <a:rPr lang="en-US"/>
              <a:t>Click to edit Master text styles</a:t>
            </a:r>
          </a:p>
        </p:txBody>
      </p:sp>
      <p:sp>
        <p:nvSpPr>
          <p:cNvPr id="14" name="Content Placeholder 4"/>
          <p:cNvSpPr>
            <a:spLocks noGrp="1"/>
          </p:cNvSpPr>
          <p:nvPr>
            <p:ph sz="quarter" idx="12"/>
          </p:nvPr>
        </p:nvSpPr>
        <p:spPr>
          <a:xfrm>
            <a:off x="719998" y="900000"/>
            <a:ext cx="7920000" cy="5040000"/>
          </a:xfrm>
          <a:prstGeom prst="rect">
            <a:avLst/>
          </a:prstGeom>
        </p:spPr>
        <p:txBody>
          <a:bodyPr lIns="0" tIns="0" rIns="0" bIns="0"/>
          <a:lstStyle>
            <a:lvl1pPr marL="0" indent="0">
              <a:lnSpc>
                <a:spcPct val="100000"/>
              </a:lnSpc>
              <a:spcBef>
                <a:spcPts val="0"/>
              </a:spcBef>
              <a:buNone/>
              <a:defRPr sz="1600">
                <a:solidFill>
                  <a:schemeClr val="bg1"/>
                </a:solidFill>
              </a:defRPr>
            </a:lvl1pPr>
            <a:lvl2pPr marL="342900" indent="0">
              <a:lnSpc>
                <a:spcPct val="100000"/>
              </a:lnSpc>
              <a:buNone/>
              <a:defRPr sz="1600">
                <a:solidFill>
                  <a:schemeClr val="bg1"/>
                </a:solidFill>
              </a:defRPr>
            </a:lvl2pPr>
            <a:lvl3pPr marL="685800" indent="0">
              <a:lnSpc>
                <a:spcPct val="100000"/>
              </a:lnSpc>
              <a:buNone/>
              <a:defRPr sz="1600">
                <a:solidFill>
                  <a:schemeClr val="bg1"/>
                </a:solidFill>
              </a:defRPr>
            </a:lvl3pPr>
            <a:lvl4pPr marL="1028700" indent="0">
              <a:lnSpc>
                <a:spcPct val="100000"/>
              </a:lnSpc>
              <a:buNone/>
              <a:defRPr sz="1600">
                <a:solidFill>
                  <a:schemeClr val="bg1"/>
                </a:solidFill>
              </a:defRPr>
            </a:lvl4pPr>
            <a:lvl5pPr marL="1371600" indent="0">
              <a:lnSpc>
                <a:spcPct val="100000"/>
              </a:lnSpc>
              <a:buNone/>
              <a:defRPr sz="1600">
                <a:solidFill>
                  <a:schemeClr val="bg1"/>
                </a:solidFill>
              </a:defRPr>
            </a:lvl5pPr>
          </a:lstStyle>
          <a:p>
            <a:pPr lvl="0"/>
            <a:r>
              <a:rPr lang="en-US"/>
              <a:t>Click to edit Master text styles</a:t>
            </a:r>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0000" y="6300000"/>
            <a:ext cx="360000" cy="360000"/>
          </a:xfrm>
          <a:prstGeom prst="rect">
            <a:avLst/>
          </a:prstGeom>
        </p:spPr>
      </p:pic>
      <p:sp>
        <p:nvSpPr>
          <p:cNvPr id="16" name="TextBox 15"/>
          <p:cNvSpPr txBox="1"/>
          <p:nvPr/>
        </p:nvSpPr>
        <p:spPr>
          <a:xfrm>
            <a:off x="720000" y="6395368"/>
            <a:ext cx="4680000" cy="169277"/>
          </a:xfrm>
          <a:prstGeom prst="rect">
            <a:avLst/>
          </a:prstGeom>
          <a:noFill/>
        </p:spPr>
        <p:txBody>
          <a:bodyPr wrap="square" lIns="0" tIns="0" rIns="0" bIns="0" rtlCol="0" anchor="ctr" anchorCtr="0">
            <a:spAutoFit/>
          </a:bodyPr>
          <a:lstStyle/>
          <a:p>
            <a:pPr algn="just"/>
            <a:r>
              <a:rPr lang="en-GB" sz="1100">
                <a:solidFill>
                  <a:schemeClr val="bg2"/>
                </a:solidFill>
                <a:latin typeface="Krub SemiBold" panose="00000700000000000000" pitchFamily="2" charset="-34"/>
                <a:cs typeface="Krub SemiBold" panose="00000700000000000000" pitchFamily="2" charset="-34"/>
              </a:rPr>
              <a:t>Improving life through water  |  </a:t>
            </a:r>
            <a:r>
              <a:rPr lang="en-GB" sz="1100" err="1">
                <a:solidFill>
                  <a:schemeClr val="bg2"/>
                </a:solidFill>
                <a:latin typeface="Krub SemiBold" panose="00000700000000000000" pitchFamily="2" charset="-34"/>
                <a:cs typeface="Krub SemiBold" panose="00000700000000000000" pitchFamily="2" charset="-34"/>
              </a:rPr>
              <a:t>Gwella</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bywyd</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drwy</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ddŵr</a:t>
            </a:r>
            <a:r>
              <a:rPr lang="en-GB" sz="1100">
                <a:solidFill>
                  <a:schemeClr val="bg2"/>
                </a:solidFill>
                <a:latin typeface="Krub SemiBold" panose="00000700000000000000" pitchFamily="2" charset="-34"/>
                <a:cs typeface="Krub SemiBold" panose="00000700000000000000" pitchFamily="2" charset="-34"/>
              </a:rPr>
              <a:t>  |  </a:t>
            </a:r>
            <a:fld id="{931ABD2F-98A8-4510-BAD8-FE54A5F94C43}" type="slidenum">
              <a:rPr lang="en-GB" sz="1100" smtClean="0">
                <a:solidFill>
                  <a:schemeClr val="bg2"/>
                </a:solidFill>
                <a:latin typeface="Krub SemiBold" panose="00000700000000000000" pitchFamily="2" charset="-34"/>
                <a:cs typeface="Krub SemiBold" panose="00000700000000000000" pitchFamily="2" charset="-34"/>
              </a:rPr>
              <a:pPr algn="just"/>
              <a:t>‹#›</a:t>
            </a:fld>
            <a:endParaRPr lang="en-GB" sz="1100">
              <a:solidFill>
                <a:schemeClr val="bg2"/>
              </a:solidFill>
              <a:latin typeface="Krub SemiBold" panose="00000700000000000000" pitchFamily="2" charset="-34"/>
              <a:cs typeface="Krub SemiBold" panose="00000700000000000000" pitchFamily="2" charset="-34"/>
            </a:endParaRPr>
          </a:p>
        </p:txBody>
      </p:sp>
    </p:spTree>
    <p:extLst>
      <p:ext uri="{BB962C8B-B14F-4D97-AF65-F5344CB8AC3E}">
        <p14:creationId xmlns:p14="http://schemas.microsoft.com/office/powerpoint/2010/main" val="30703883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tandard accent 3">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59927" y="-21343"/>
            <a:ext cx="5084074" cy="3450343"/>
          </a:xfrm>
          <a:prstGeom prst="rect">
            <a:avLst/>
          </a:prstGeom>
        </p:spPr>
      </p:pic>
      <p:sp>
        <p:nvSpPr>
          <p:cNvPr id="8" name="Text Placeholder 15"/>
          <p:cNvSpPr>
            <a:spLocks noGrp="1"/>
          </p:cNvSpPr>
          <p:nvPr>
            <p:ph type="body" sz="quarter" idx="10"/>
          </p:nvPr>
        </p:nvSpPr>
        <p:spPr>
          <a:xfrm>
            <a:off x="719999" y="252000"/>
            <a:ext cx="8424000" cy="432000"/>
          </a:xfrm>
          <a:prstGeom prst="rect">
            <a:avLst/>
          </a:prstGeom>
          <a:solidFill>
            <a:schemeClr val="bg2"/>
          </a:solidFill>
        </p:spPr>
        <p:txBody>
          <a:bodyPr lIns="72000" tIns="36000" rIns="360000" bIns="36000" anchor="ctr" anchorCtr="0"/>
          <a:lstStyle>
            <a:lvl1pPr marL="0" indent="0">
              <a:lnSpc>
                <a:spcPct val="100000"/>
              </a:lnSpc>
              <a:spcBef>
                <a:spcPts val="0"/>
              </a:spcBef>
              <a:buNone/>
              <a:defRPr sz="2000">
                <a:latin typeface="+mj-lt"/>
              </a:defRPr>
            </a:lvl1pPr>
            <a:lvl2pPr marL="342900" indent="0">
              <a:buNone/>
              <a:defRPr sz="2000">
                <a:latin typeface="+mj-lt"/>
              </a:defRPr>
            </a:lvl2pPr>
            <a:lvl3pPr marL="685800" indent="0">
              <a:buNone/>
              <a:defRPr sz="2000">
                <a:latin typeface="+mj-lt"/>
              </a:defRPr>
            </a:lvl3pPr>
            <a:lvl4pPr marL="1028700" indent="0">
              <a:buNone/>
              <a:defRPr sz="2000">
                <a:latin typeface="+mj-lt"/>
              </a:defRPr>
            </a:lvl4pPr>
            <a:lvl5pPr marL="1371600" indent="0">
              <a:buNone/>
              <a:defRPr sz="2000">
                <a:latin typeface="+mj-lt"/>
              </a:defRPr>
            </a:lvl5pPr>
          </a:lstStyle>
          <a:p>
            <a:pPr lvl="0"/>
            <a:r>
              <a:rPr lang="en-US"/>
              <a:t>Click to edit Master text styles</a:t>
            </a:r>
          </a:p>
        </p:txBody>
      </p:sp>
      <p:sp>
        <p:nvSpPr>
          <p:cNvPr id="11" name="Content Placeholder 4"/>
          <p:cNvSpPr>
            <a:spLocks noGrp="1"/>
          </p:cNvSpPr>
          <p:nvPr>
            <p:ph sz="quarter" idx="12"/>
          </p:nvPr>
        </p:nvSpPr>
        <p:spPr>
          <a:xfrm>
            <a:off x="719998" y="900000"/>
            <a:ext cx="7920000" cy="5040000"/>
          </a:xfrm>
          <a:prstGeom prst="rect">
            <a:avLst/>
          </a:prstGeom>
        </p:spPr>
        <p:txBody>
          <a:bodyPr lIns="0" tIns="0" rIns="0" bIns="0"/>
          <a:lstStyle>
            <a:lvl1pPr marL="0" indent="0">
              <a:lnSpc>
                <a:spcPct val="100000"/>
              </a:lnSpc>
              <a:spcBef>
                <a:spcPts val="0"/>
              </a:spcBef>
              <a:buNone/>
              <a:defRPr sz="1600">
                <a:solidFill>
                  <a:schemeClr val="bg1"/>
                </a:solidFill>
              </a:defRPr>
            </a:lvl1pPr>
            <a:lvl2pPr marL="342900" indent="0">
              <a:lnSpc>
                <a:spcPct val="100000"/>
              </a:lnSpc>
              <a:buNone/>
              <a:defRPr sz="1600">
                <a:solidFill>
                  <a:schemeClr val="bg1"/>
                </a:solidFill>
              </a:defRPr>
            </a:lvl2pPr>
            <a:lvl3pPr marL="685800" indent="0">
              <a:lnSpc>
                <a:spcPct val="100000"/>
              </a:lnSpc>
              <a:buNone/>
              <a:defRPr sz="1600">
                <a:solidFill>
                  <a:schemeClr val="bg1"/>
                </a:solidFill>
              </a:defRPr>
            </a:lvl3pPr>
            <a:lvl4pPr marL="1028700" indent="0">
              <a:lnSpc>
                <a:spcPct val="100000"/>
              </a:lnSpc>
              <a:buNone/>
              <a:defRPr sz="1600">
                <a:solidFill>
                  <a:schemeClr val="bg1"/>
                </a:solidFill>
              </a:defRPr>
            </a:lvl4pPr>
            <a:lvl5pPr marL="1371600" indent="0">
              <a:lnSpc>
                <a:spcPct val="100000"/>
              </a:lnSpc>
              <a:buNone/>
              <a:defRPr sz="1600">
                <a:solidFill>
                  <a:schemeClr val="bg1"/>
                </a:solidFill>
              </a:defRPr>
            </a:lvl5pPr>
          </a:lstStyle>
          <a:p>
            <a:pPr lvl="0"/>
            <a:r>
              <a:rPr lang="en-US"/>
              <a:t>Click to edit Master text styles</a:t>
            </a: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0000" y="6300000"/>
            <a:ext cx="360000" cy="360000"/>
          </a:xfrm>
          <a:prstGeom prst="rect">
            <a:avLst/>
          </a:prstGeom>
        </p:spPr>
      </p:pic>
      <p:sp>
        <p:nvSpPr>
          <p:cNvPr id="15" name="TextBox 14"/>
          <p:cNvSpPr txBox="1"/>
          <p:nvPr/>
        </p:nvSpPr>
        <p:spPr>
          <a:xfrm>
            <a:off x="720000" y="6395368"/>
            <a:ext cx="4680000" cy="169277"/>
          </a:xfrm>
          <a:prstGeom prst="rect">
            <a:avLst/>
          </a:prstGeom>
          <a:noFill/>
        </p:spPr>
        <p:txBody>
          <a:bodyPr wrap="square" lIns="0" tIns="0" rIns="0" bIns="0" rtlCol="0" anchor="ctr" anchorCtr="0">
            <a:spAutoFit/>
          </a:bodyPr>
          <a:lstStyle/>
          <a:p>
            <a:pPr algn="just"/>
            <a:r>
              <a:rPr lang="en-GB" sz="1100">
                <a:solidFill>
                  <a:schemeClr val="bg2"/>
                </a:solidFill>
                <a:latin typeface="Krub SemiBold" panose="00000700000000000000" pitchFamily="2" charset="-34"/>
                <a:cs typeface="Krub SemiBold" panose="00000700000000000000" pitchFamily="2" charset="-34"/>
              </a:rPr>
              <a:t>Improving life through water  |  </a:t>
            </a:r>
            <a:r>
              <a:rPr lang="en-GB" sz="1100" err="1">
                <a:solidFill>
                  <a:schemeClr val="bg2"/>
                </a:solidFill>
                <a:latin typeface="Krub SemiBold" panose="00000700000000000000" pitchFamily="2" charset="-34"/>
                <a:cs typeface="Krub SemiBold" panose="00000700000000000000" pitchFamily="2" charset="-34"/>
              </a:rPr>
              <a:t>Gwella</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bywyd</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drwy</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ddŵr</a:t>
            </a:r>
            <a:r>
              <a:rPr lang="en-GB" sz="1100">
                <a:solidFill>
                  <a:schemeClr val="bg2"/>
                </a:solidFill>
                <a:latin typeface="Krub SemiBold" panose="00000700000000000000" pitchFamily="2" charset="-34"/>
                <a:cs typeface="Krub SemiBold" panose="00000700000000000000" pitchFamily="2" charset="-34"/>
              </a:rPr>
              <a:t>  |  </a:t>
            </a:r>
            <a:fld id="{931ABD2F-98A8-4510-BAD8-FE54A5F94C43}" type="slidenum">
              <a:rPr lang="en-GB" sz="1100" smtClean="0">
                <a:solidFill>
                  <a:schemeClr val="bg2"/>
                </a:solidFill>
                <a:latin typeface="Krub SemiBold" panose="00000700000000000000" pitchFamily="2" charset="-34"/>
                <a:cs typeface="Krub SemiBold" panose="00000700000000000000" pitchFamily="2" charset="-34"/>
              </a:rPr>
              <a:pPr algn="just"/>
              <a:t>‹#›</a:t>
            </a:fld>
            <a:endParaRPr lang="en-GB" sz="1100">
              <a:solidFill>
                <a:schemeClr val="bg2"/>
              </a:solidFill>
              <a:latin typeface="Krub SemiBold" panose="00000700000000000000" pitchFamily="2" charset="-34"/>
              <a:cs typeface="Krub SemiBold" panose="00000700000000000000" pitchFamily="2" charset="-34"/>
            </a:endParaRPr>
          </a:p>
        </p:txBody>
      </p:sp>
    </p:spTree>
    <p:extLst>
      <p:ext uri="{BB962C8B-B14F-4D97-AF65-F5344CB8AC3E}">
        <p14:creationId xmlns:p14="http://schemas.microsoft.com/office/powerpoint/2010/main" val="22648187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tandard accent 4">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59927" y="0"/>
            <a:ext cx="5084074" cy="3447295"/>
          </a:xfrm>
          <a:prstGeom prst="rect">
            <a:avLst/>
          </a:prstGeom>
        </p:spPr>
      </p:pic>
      <p:sp>
        <p:nvSpPr>
          <p:cNvPr id="10" name="Text Placeholder 15"/>
          <p:cNvSpPr>
            <a:spLocks noGrp="1"/>
          </p:cNvSpPr>
          <p:nvPr>
            <p:ph type="body" sz="quarter" idx="10"/>
          </p:nvPr>
        </p:nvSpPr>
        <p:spPr>
          <a:xfrm>
            <a:off x="719999" y="252000"/>
            <a:ext cx="8424000" cy="432000"/>
          </a:xfrm>
          <a:prstGeom prst="rect">
            <a:avLst/>
          </a:prstGeom>
          <a:solidFill>
            <a:schemeClr val="bg2"/>
          </a:solidFill>
        </p:spPr>
        <p:txBody>
          <a:bodyPr lIns="72000" tIns="36000" rIns="360000" bIns="36000" anchor="ctr" anchorCtr="0"/>
          <a:lstStyle>
            <a:lvl1pPr marL="0" indent="0">
              <a:lnSpc>
                <a:spcPct val="100000"/>
              </a:lnSpc>
              <a:spcBef>
                <a:spcPts val="0"/>
              </a:spcBef>
              <a:buNone/>
              <a:defRPr sz="2000">
                <a:latin typeface="+mj-lt"/>
              </a:defRPr>
            </a:lvl1pPr>
            <a:lvl2pPr marL="342900" indent="0">
              <a:buNone/>
              <a:defRPr sz="2000">
                <a:latin typeface="+mj-lt"/>
              </a:defRPr>
            </a:lvl2pPr>
            <a:lvl3pPr marL="685800" indent="0">
              <a:buNone/>
              <a:defRPr sz="2000">
                <a:latin typeface="+mj-lt"/>
              </a:defRPr>
            </a:lvl3pPr>
            <a:lvl4pPr marL="1028700" indent="0">
              <a:buNone/>
              <a:defRPr sz="2000">
                <a:latin typeface="+mj-lt"/>
              </a:defRPr>
            </a:lvl4pPr>
            <a:lvl5pPr marL="1371600" indent="0">
              <a:buNone/>
              <a:defRPr sz="2000">
                <a:latin typeface="+mj-lt"/>
              </a:defRPr>
            </a:lvl5pPr>
          </a:lstStyle>
          <a:p>
            <a:pPr lvl="0"/>
            <a:r>
              <a:rPr lang="en-US"/>
              <a:t>Click to edit Master text styles</a:t>
            </a:r>
          </a:p>
        </p:txBody>
      </p:sp>
      <p:sp>
        <p:nvSpPr>
          <p:cNvPr id="13" name="Content Placeholder 4"/>
          <p:cNvSpPr>
            <a:spLocks noGrp="1"/>
          </p:cNvSpPr>
          <p:nvPr>
            <p:ph sz="quarter" idx="12"/>
          </p:nvPr>
        </p:nvSpPr>
        <p:spPr>
          <a:xfrm>
            <a:off x="719998" y="900000"/>
            <a:ext cx="7920000" cy="5040000"/>
          </a:xfrm>
          <a:prstGeom prst="rect">
            <a:avLst/>
          </a:prstGeom>
        </p:spPr>
        <p:txBody>
          <a:bodyPr lIns="0" tIns="0" rIns="0" bIns="0"/>
          <a:lstStyle>
            <a:lvl1pPr marL="0" indent="0">
              <a:lnSpc>
                <a:spcPct val="100000"/>
              </a:lnSpc>
              <a:spcBef>
                <a:spcPts val="0"/>
              </a:spcBef>
              <a:buNone/>
              <a:defRPr sz="1600">
                <a:solidFill>
                  <a:schemeClr val="bg1"/>
                </a:solidFill>
              </a:defRPr>
            </a:lvl1pPr>
            <a:lvl2pPr marL="342900" indent="0">
              <a:lnSpc>
                <a:spcPct val="100000"/>
              </a:lnSpc>
              <a:buNone/>
              <a:defRPr sz="1600">
                <a:solidFill>
                  <a:schemeClr val="bg1"/>
                </a:solidFill>
              </a:defRPr>
            </a:lvl2pPr>
            <a:lvl3pPr marL="685800" indent="0">
              <a:lnSpc>
                <a:spcPct val="100000"/>
              </a:lnSpc>
              <a:buNone/>
              <a:defRPr sz="1600">
                <a:solidFill>
                  <a:schemeClr val="bg1"/>
                </a:solidFill>
              </a:defRPr>
            </a:lvl3pPr>
            <a:lvl4pPr marL="1028700" indent="0">
              <a:lnSpc>
                <a:spcPct val="100000"/>
              </a:lnSpc>
              <a:buNone/>
              <a:defRPr sz="1600">
                <a:solidFill>
                  <a:schemeClr val="bg1"/>
                </a:solidFill>
              </a:defRPr>
            </a:lvl4pPr>
            <a:lvl5pPr marL="1371600" indent="0">
              <a:lnSpc>
                <a:spcPct val="100000"/>
              </a:lnSpc>
              <a:buNone/>
              <a:defRPr sz="1600">
                <a:solidFill>
                  <a:schemeClr val="bg1"/>
                </a:solidFill>
              </a:defRPr>
            </a:lvl5pPr>
          </a:lstStyle>
          <a:p>
            <a:pPr lvl="0"/>
            <a:r>
              <a:rPr lang="en-US"/>
              <a:t>Click to edit Master text styles</a:t>
            </a:r>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0000" y="6300000"/>
            <a:ext cx="360000" cy="360000"/>
          </a:xfrm>
          <a:prstGeom prst="rect">
            <a:avLst/>
          </a:prstGeom>
        </p:spPr>
      </p:pic>
      <p:sp>
        <p:nvSpPr>
          <p:cNvPr id="16" name="TextBox 15"/>
          <p:cNvSpPr txBox="1"/>
          <p:nvPr/>
        </p:nvSpPr>
        <p:spPr>
          <a:xfrm>
            <a:off x="720000" y="6395368"/>
            <a:ext cx="4680000" cy="169277"/>
          </a:xfrm>
          <a:prstGeom prst="rect">
            <a:avLst/>
          </a:prstGeom>
          <a:noFill/>
        </p:spPr>
        <p:txBody>
          <a:bodyPr wrap="square" lIns="0" tIns="0" rIns="0" bIns="0" rtlCol="0" anchor="ctr" anchorCtr="0">
            <a:spAutoFit/>
          </a:bodyPr>
          <a:lstStyle/>
          <a:p>
            <a:pPr algn="just"/>
            <a:r>
              <a:rPr lang="en-GB" sz="1100">
                <a:solidFill>
                  <a:schemeClr val="bg2"/>
                </a:solidFill>
                <a:latin typeface="Krub SemiBold" panose="00000700000000000000" pitchFamily="2" charset="-34"/>
                <a:cs typeface="Krub SemiBold" panose="00000700000000000000" pitchFamily="2" charset="-34"/>
              </a:rPr>
              <a:t>Improving life through water  |  </a:t>
            </a:r>
            <a:r>
              <a:rPr lang="en-GB" sz="1100" err="1">
                <a:solidFill>
                  <a:schemeClr val="bg2"/>
                </a:solidFill>
                <a:latin typeface="Krub SemiBold" panose="00000700000000000000" pitchFamily="2" charset="-34"/>
                <a:cs typeface="Krub SemiBold" panose="00000700000000000000" pitchFamily="2" charset="-34"/>
              </a:rPr>
              <a:t>Gwella</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bywyd</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drwy</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ddŵr</a:t>
            </a:r>
            <a:r>
              <a:rPr lang="en-GB" sz="1100">
                <a:solidFill>
                  <a:schemeClr val="bg2"/>
                </a:solidFill>
                <a:latin typeface="Krub SemiBold" panose="00000700000000000000" pitchFamily="2" charset="-34"/>
                <a:cs typeface="Krub SemiBold" panose="00000700000000000000" pitchFamily="2" charset="-34"/>
              </a:rPr>
              <a:t>  |  </a:t>
            </a:r>
            <a:fld id="{931ABD2F-98A8-4510-BAD8-FE54A5F94C43}" type="slidenum">
              <a:rPr lang="en-GB" sz="1100" smtClean="0">
                <a:solidFill>
                  <a:schemeClr val="bg2"/>
                </a:solidFill>
                <a:latin typeface="Krub SemiBold" panose="00000700000000000000" pitchFamily="2" charset="-34"/>
                <a:cs typeface="Krub SemiBold" panose="00000700000000000000" pitchFamily="2" charset="-34"/>
              </a:rPr>
              <a:pPr algn="just"/>
              <a:t>‹#›</a:t>
            </a:fld>
            <a:endParaRPr lang="en-GB" sz="1100">
              <a:solidFill>
                <a:schemeClr val="bg2"/>
              </a:solidFill>
              <a:latin typeface="Krub SemiBold" panose="00000700000000000000" pitchFamily="2" charset="-34"/>
              <a:cs typeface="Krub SemiBold" panose="00000700000000000000" pitchFamily="2" charset="-34"/>
            </a:endParaRPr>
          </a:p>
        </p:txBody>
      </p:sp>
    </p:spTree>
    <p:extLst>
      <p:ext uri="{BB962C8B-B14F-4D97-AF65-F5344CB8AC3E}">
        <p14:creationId xmlns:p14="http://schemas.microsoft.com/office/powerpoint/2010/main" val="7942471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tandard accent 5">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40088" y="3456431"/>
            <a:ext cx="3803912" cy="3401575"/>
          </a:xfrm>
          <a:prstGeom prst="rect">
            <a:avLst/>
          </a:prstGeom>
        </p:spPr>
      </p:pic>
      <p:sp>
        <p:nvSpPr>
          <p:cNvPr id="10" name="Text Placeholder 15"/>
          <p:cNvSpPr>
            <a:spLocks noGrp="1"/>
          </p:cNvSpPr>
          <p:nvPr>
            <p:ph type="body" sz="quarter" idx="10"/>
          </p:nvPr>
        </p:nvSpPr>
        <p:spPr>
          <a:xfrm>
            <a:off x="719999" y="252000"/>
            <a:ext cx="8424000" cy="432000"/>
          </a:xfrm>
          <a:prstGeom prst="rect">
            <a:avLst/>
          </a:prstGeom>
          <a:solidFill>
            <a:schemeClr val="bg2"/>
          </a:solidFill>
        </p:spPr>
        <p:txBody>
          <a:bodyPr lIns="72000" tIns="36000" rIns="360000" bIns="36000" anchor="ctr" anchorCtr="0"/>
          <a:lstStyle>
            <a:lvl1pPr marL="0" indent="0">
              <a:lnSpc>
                <a:spcPct val="100000"/>
              </a:lnSpc>
              <a:spcBef>
                <a:spcPts val="0"/>
              </a:spcBef>
              <a:buNone/>
              <a:defRPr sz="2000">
                <a:latin typeface="+mj-lt"/>
              </a:defRPr>
            </a:lvl1pPr>
            <a:lvl2pPr marL="342900" indent="0">
              <a:buNone/>
              <a:defRPr sz="2000">
                <a:latin typeface="+mj-lt"/>
              </a:defRPr>
            </a:lvl2pPr>
            <a:lvl3pPr marL="685800" indent="0">
              <a:buNone/>
              <a:defRPr sz="2000">
                <a:latin typeface="+mj-lt"/>
              </a:defRPr>
            </a:lvl3pPr>
            <a:lvl4pPr marL="1028700" indent="0">
              <a:buNone/>
              <a:defRPr sz="2000">
                <a:latin typeface="+mj-lt"/>
              </a:defRPr>
            </a:lvl4pPr>
            <a:lvl5pPr marL="1371600" indent="0">
              <a:buNone/>
              <a:defRPr sz="2000">
                <a:latin typeface="+mj-lt"/>
              </a:defRPr>
            </a:lvl5pPr>
          </a:lstStyle>
          <a:p>
            <a:pPr lvl="0"/>
            <a:r>
              <a:rPr lang="en-US"/>
              <a:t>Click to edit Master text styles</a:t>
            </a:r>
          </a:p>
        </p:txBody>
      </p:sp>
      <p:sp>
        <p:nvSpPr>
          <p:cNvPr id="13" name="Content Placeholder 4"/>
          <p:cNvSpPr>
            <a:spLocks noGrp="1"/>
          </p:cNvSpPr>
          <p:nvPr>
            <p:ph sz="quarter" idx="12"/>
          </p:nvPr>
        </p:nvSpPr>
        <p:spPr>
          <a:xfrm>
            <a:off x="719998" y="900000"/>
            <a:ext cx="7920000" cy="5040000"/>
          </a:xfrm>
          <a:prstGeom prst="rect">
            <a:avLst/>
          </a:prstGeom>
        </p:spPr>
        <p:txBody>
          <a:bodyPr lIns="0" tIns="0" rIns="0" bIns="0"/>
          <a:lstStyle>
            <a:lvl1pPr marL="0" indent="0">
              <a:lnSpc>
                <a:spcPct val="100000"/>
              </a:lnSpc>
              <a:spcBef>
                <a:spcPts val="0"/>
              </a:spcBef>
              <a:buNone/>
              <a:defRPr sz="1600">
                <a:solidFill>
                  <a:schemeClr val="bg1"/>
                </a:solidFill>
              </a:defRPr>
            </a:lvl1pPr>
            <a:lvl2pPr marL="342900" indent="0">
              <a:lnSpc>
                <a:spcPct val="100000"/>
              </a:lnSpc>
              <a:buNone/>
              <a:defRPr sz="1600">
                <a:solidFill>
                  <a:schemeClr val="bg1"/>
                </a:solidFill>
              </a:defRPr>
            </a:lvl2pPr>
            <a:lvl3pPr marL="685800" indent="0">
              <a:lnSpc>
                <a:spcPct val="100000"/>
              </a:lnSpc>
              <a:buNone/>
              <a:defRPr sz="1600">
                <a:solidFill>
                  <a:schemeClr val="bg1"/>
                </a:solidFill>
              </a:defRPr>
            </a:lvl3pPr>
            <a:lvl4pPr marL="1028700" indent="0">
              <a:lnSpc>
                <a:spcPct val="100000"/>
              </a:lnSpc>
              <a:buNone/>
              <a:defRPr sz="1600">
                <a:solidFill>
                  <a:schemeClr val="bg1"/>
                </a:solidFill>
              </a:defRPr>
            </a:lvl4pPr>
            <a:lvl5pPr marL="1371600" indent="0">
              <a:lnSpc>
                <a:spcPct val="100000"/>
              </a:lnSpc>
              <a:buNone/>
              <a:defRPr sz="1600">
                <a:solidFill>
                  <a:schemeClr val="bg1"/>
                </a:solidFill>
              </a:defRPr>
            </a:lvl5pPr>
          </a:lstStyle>
          <a:p>
            <a:pPr lvl="0"/>
            <a:r>
              <a:rPr lang="en-US"/>
              <a:t>Click to edit Master text styles</a:t>
            </a:r>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0000" y="6300000"/>
            <a:ext cx="360000" cy="360000"/>
          </a:xfrm>
          <a:prstGeom prst="rect">
            <a:avLst/>
          </a:prstGeom>
        </p:spPr>
      </p:pic>
      <p:sp>
        <p:nvSpPr>
          <p:cNvPr id="16" name="TextBox 15"/>
          <p:cNvSpPr txBox="1"/>
          <p:nvPr/>
        </p:nvSpPr>
        <p:spPr>
          <a:xfrm>
            <a:off x="720000" y="6395368"/>
            <a:ext cx="4680000" cy="169277"/>
          </a:xfrm>
          <a:prstGeom prst="rect">
            <a:avLst/>
          </a:prstGeom>
          <a:noFill/>
        </p:spPr>
        <p:txBody>
          <a:bodyPr wrap="square" lIns="0" tIns="0" rIns="0" bIns="0" rtlCol="0" anchor="ctr" anchorCtr="0">
            <a:spAutoFit/>
          </a:bodyPr>
          <a:lstStyle/>
          <a:p>
            <a:pPr algn="just"/>
            <a:r>
              <a:rPr lang="en-GB" sz="1100">
                <a:solidFill>
                  <a:schemeClr val="bg2"/>
                </a:solidFill>
                <a:latin typeface="Krub SemiBold" panose="00000700000000000000" pitchFamily="2" charset="-34"/>
                <a:cs typeface="Krub SemiBold" panose="00000700000000000000" pitchFamily="2" charset="-34"/>
              </a:rPr>
              <a:t>Improving life through water  |  </a:t>
            </a:r>
            <a:r>
              <a:rPr lang="en-GB" sz="1100" err="1">
                <a:solidFill>
                  <a:schemeClr val="bg2"/>
                </a:solidFill>
                <a:latin typeface="Krub SemiBold" panose="00000700000000000000" pitchFamily="2" charset="-34"/>
                <a:cs typeface="Krub SemiBold" panose="00000700000000000000" pitchFamily="2" charset="-34"/>
              </a:rPr>
              <a:t>Gwella</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bywyd</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drwy</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ddŵr</a:t>
            </a:r>
            <a:r>
              <a:rPr lang="en-GB" sz="1100">
                <a:solidFill>
                  <a:schemeClr val="bg2"/>
                </a:solidFill>
                <a:latin typeface="Krub SemiBold" panose="00000700000000000000" pitchFamily="2" charset="-34"/>
                <a:cs typeface="Krub SemiBold" panose="00000700000000000000" pitchFamily="2" charset="-34"/>
              </a:rPr>
              <a:t>  |  </a:t>
            </a:r>
            <a:fld id="{931ABD2F-98A8-4510-BAD8-FE54A5F94C43}" type="slidenum">
              <a:rPr lang="en-GB" sz="1100" smtClean="0">
                <a:solidFill>
                  <a:schemeClr val="bg2"/>
                </a:solidFill>
                <a:latin typeface="Krub SemiBold" panose="00000700000000000000" pitchFamily="2" charset="-34"/>
                <a:cs typeface="Krub SemiBold" panose="00000700000000000000" pitchFamily="2" charset="-34"/>
              </a:rPr>
              <a:pPr algn="just"/>
              <a:t>‹#›</a:t>
            </a:fld>
            <a:endParaRPr lang="en-GB" sz="1100">
              <a:solidFill>
                <a:schemeClr val="bg2"/>
              </a:solidFill>
              <a:latin typeface="Krub SemiBold" panose="00000700000000000000" pitchFamily="2" charset="-34"/>
              <a:cs typeface="Krub SemiBold" panose="00000700000000000000" pitchFamily="2" charset="-34"/>
            </a:endParaRPr>
          </a:p>
        </p:txBody>
      </p:sp>
    </p:spTree>
    <p:extLst>
      <p:ext uri="{BB962C8B-B14F-4D97-AF65-F5344CB8AC3E}">
        <p14:creationId xmlns:p14="http://schemas.microsoft.com/office/powerpoint/2010/main" val="13505066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Standard accent 6">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40088" y="3457793"/>
            <a:ext cx="3803912" cy="3398851"/>
          </a:xfrm>
          <a:prstGeom prst="rect">
            <a:avLst/>
          </a:prstGeom>
        </p:spPr>
      </p:pic>
      <p:sp>
        <p:nvSpPr>
          <p:cNvPr id="9" name="Text Placeholder 15"/>
          <p:cNvSpPr>
            <a:spLocks noGrp="1"/>
          </p:cNvSpPr>
          <p:nvPr>
            <p:ph type="body" sz="quarter" idx="10"/>
          </p:nvPr>
        </p:nvSpPr>
        <p:spPr>
          <a:xfrm>
            <a:off x="719999" y="252000"/>
            <a:ext cx="8424000" cy="432000"/>
          </a:xfrm>
          <a:prstGeom prst="rect">
            <a:avLst/>
          </a:prstGeom>
          <a:solidFill>
            <a:schemeClr val="bg2"/>
          </a:solidFill>
        </p:spPr>
        <p:txBody>
          <a:bodyPr lIns="72000" tIns="36000" rIns="360000" bIns="36000" anchor="ctr" anchorCtr="0"/>
          <a:lstStyle>
            <a:lvl1pPr marL="0" indent="0">
              <a:lnSpc>
                <a:spcPct val="100000"/>
              </a:lnSpc>
              <a:spcBef>
                <a:spcPts val="0"/>
              </a:spcBef>
              <a:buNone/>
              <a:defRPr sz="2000">
                <a:latin typeface="+mj-lt"/>
              </a:defRPr>
            </a:lvl1pPr>
            <a:lvl2pPr marL="342900" indent="0">
              <a:buNone/>
              <a:defRPr sz="2000">
                <a:latin typeface="+mj-lt"/>
              </a:defRPr>
            </a:lvl2pPr>
            <a:lvl3pPr marL="685800" indent="0">
              <a:buNone/>
              <a:defRPr sz="2000">
                <a:latin typeface="+mj-lt"/>
              </a:defRPr>
            </a:lvl3pPr>
            <a:lvl4pPr marL="1028700" indent="0">
              <a:buNone/>
              <a:defRPr sz="2000">
                <a:latin typeface="+mj-lt"/>
              </a:defRPr>
            </a:lvl4pPr>
            <a:lvl5pPr marL="1371600" indent="0">
              <a:buNone/>
              <a:defRPr sz="2000">
                <a:latin typeface="+mj-lt"/>
              </a:defRPr>
            </a:lvl5pPr>
          </a:lstStyle>
          <a:p>
            <a:pPr lvl="0"/>
            <a:r>
              <a:rPr lang="en-US"/>
              <a:t>Click to edit Master text styles</a:t>
            </a:r>
          </a:p>
        </p:txBody>
      </p:sp>
      <p:sp>
        <p:nvSpPr>
          <p:cNvPr id="13" name="Content Placeholder 4"/>
          <p:cNvSpPr>
            <a:spLocks noGrp="1"/>
          </p:cNvSpPr>
          <p:nvPr>
            <p:ph sz="quarter" idx="12"/>
          </p:nvPr>
        </p:nvSpPr>
        <p:spPr>
          <a:xfrm>
            <a:off x="719998" y="900000"/>
            <a:ext cx="7920000" cy="5040000"/>
          </a:xfrm>
          <a:prstGeom prst="rect">
            <a:avLst/>
          </a:prstGeom>
        </p:spPr>
        <p:txBody>
          <a:bodyPr lIns="0" tIns="0" rIns="0" bIns="0"/>
          <a:lstStyle>
            <a:lvl1pPr marL="0" indent="0">
              <a:lnSpc>
                <a:spcPct val="100000"/>
              </a:lnSpc>
              <a:spcBef>
                <a:spcPts val="0"/>
              </a:spcBef>
              <a:buNone/>
              <a:defRPr sz="1600">
                <a:solidFill>
                  <a:schemeClr val="bg1"/>
                </a:solidFill>
              </a:defRPr>
            </a:lvl1pPr>
            <a:lvl2pPr marL="342900" indent="0">
              <a:lnSpc>
                <a:spcPct val="100000"/>
              </a:lnSpc>
              <a:buNone/>
              <a:defRPr sz="1600">
                <a:solidFill>
                  <a:schemeClr val="bg1"/>
                </a:solidFill>
              </a:defRPr>
            </a:lvl2pPr>
            <a:lvl3pPr marL="685800" indent="0">
              <a:lnSpc>
                <a:spcPct val="100000"/>
              </a:lnSpc>
              <a:buNone/>
              <a:defRPr sz="1600">
                <a:solidFill>
                  <a:schemeClr val="bg1"/>
                </a:solidFill>
              </a:defRPr>
            </a:lvl3pPr>
            <a:lvl4pPr marL="1028700" indent="0">
              <a:lnSpc>
                <a:spcPct val="100000"/>
              </a:lnSpc>
              <a:buNone/>
              <a:defRPr sz="1600">
                <a:solidFill>
                  <a:schemeClr val="bg1"/>
                </a:solidFill>
              </a:defRPr>
            </a:lvl4pPr>
            <a:lvl5pPr marL="1371600" indent="0">
              <a:lnSpc>
                <a:spcPct val="100000"/>
              </a:lnSpc>
              <a:buNone/>
              <a:defRPr sz="1600">
                <a:solidFill>
                  <a:schemeClr val="bg1"/>
                </a:solidFill>
              </a:defRPr>
            </a:lvl5pPr>
          </a:lstStyle>
          <a:p>
            <a:pPr lvl="0"/>
            <a:r>
              <a:rPr lang="en-US"/>
              <a:t>Click to edit Master text styles</a:t>
            </a:r>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0000" y="6300000"/>
            <a:ext cx="360000" cy="360000"/>
          </a:xfrm>
          <a:prstGeom prst="rect">
            <a:avLst/>
          </a:prstGeom>
        </p:spPr>
      </p:pic>
      <p:sp>
        <p:nvSpPr>
          <p:cNvPr id="16" name="TextBox 15"/>
          <p:cNvSpPr txBox="1"/>
          <p:nvPr/>
        </p:nvSpPr>
        <p:spPr>
          <a:xfrm>
            <a:off x="720000" y="6395368"/>
            <a:ext cx="4680000" cy="169277"/>
          </a:xfrm>
          <a:prstGeom prst="rect">
            <a:avLst/>
          </a:prstGeom>
          <a:noFill/>
        </p:spPr>
        <p:txBody>
          <a:bodyPr wrap="square" lIns="0" tIns="0" rIns="0" bIns="0" rtlCol="0" anchor="ctr" anchorCtr="0">
            <a:spAutoFit/>
          </a:bodyPr>
          <a:lstStyle/>
          <a:p>
            <a:pPr algn="just"/>
            <a:r>
              <a:rPr lang="en-GB" sz="1100">
                <a:solidFill>
                  <a:schemeClr val="bg2"/>
                </a:solidFill>
                <a:latin typeface="Krub SemiBold" panose="00000700000000000000" pitchFamily="2" charset="-34"/>
                <a:cs typeface="Krub SemiBold" panose="00000700000000000000" pitchFamily="2" charset="-34"/>
              </a:rPr>
              <a:t>Improving life through water  |  </a:t>
            </a:r>
            <a:r>
              <a:rPr lang="en-GB" sz="1100" err="1">
                <a:solidFill>
                  <a:schemeClr val="bg2"/>
                </a:solidFill>
                <a:latin typeface="Krub SemiBold" panose="00000700000000000000" pitchFamily="2" charset="-34"/>
                <a:cs typeface="Krub SemiBold" panose="00000700000000000000" pitchFamily="2" charset="-34"/>
              </a:rPr>
              <a:t>Gwella</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bywyd</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drwy</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ddŵr</a:t>
            </a:r>
            <a:r>
              <a:rPr lang="en-GB" sz="1100">
                <a:solidFill>
                  <a:schemeClr val="bg2"/>
                </a:solidFill>
                <a:latin typeface="Krub SemiBold" panose="00000700000000000000" pitchFamily="2" charset="-34"/>
                <a:cs typeface="Krub SemiBold" panose="00000700000000000000" pitchFamily="2" charset="-34"/>
              </a:rPr>
              <a:t>  |  </a:t>
            </a:r>
            <a:fld id="{931ABD2F-98A8-4510-BAD8-FE54A5F94C43}" type="slidenum">
              <a:rPr lang="en-GB" sz="1100" smtClean="0">
                <a:solidFill>
                  <a:schemeClr val="bg2"/>
                </a:solidFill>
                <a:latin typeface="Krub SemiBold" panose="00000700000000000000" pitchFamily="2" charset="-34"/>
                <a:cs typeface="Krub SemiBold" panose="00000700000000000000" pitchFamily="2" charset="-34"/>
              </a:rPr>
              <a:pPr algn="just"/>
              <a:t>‹#›</a:t>
            </a:fld>
            <a:endParaRPr lang="en-GB" sz="1100">
              <a:solidFill>
                <a:schemeClr val="bg2"/>
              </a:solidFill>
              <a:latin typeface="Krub SemiBold" panose="00000700000000000000" pitchFamily="2" charset="-34"/>
              <a:cs typeface="Krub SemiBold" panose="00000700000000000000" pitchFamily="2" charset="-34"/>
            </a:endParaRPr>
          </a:p>
        </p:txBody>
      </p:sp>
    </p:spTree>
    <p:extLst>
      <p:ext uri="{BB962C8B-B14F-4D97-AF65-F5344CB8AC3E}">
        <p14:creationId xmlns:p14="http://schemas.microsoft.com/office/powerpoint/2010/main" val="26160232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Standard accent 7">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 y="0"/>
            <a:ext cx="3793495" cy="6858000"/>
          </a:xfrm>
          <a:prstGeom prst="rect">
            <a:avLst/>
          </a:prstGeom>
        </p:spPr>
      </p:pic>
      <p:sp>
        <p:nvSpPr>
          <p:cNvPr id="11" name="Text Placeholder 15"/>
          <p:cNvSpPr>
            <a:spLocks noGrp="1"/>
          </p:cNvSpPr>
          <p:nvPr>
            <p:ph type="body" sz="quarter" idx="10"/>
          </p:nvPr>
        </p:nvSpPr>
        <p:spPr>
          <a:xfrm>
            <a:off x="719999" y="252000"/>
            <a:ext cx="8424000" cy="432000"/>
          </a:xfrm>
          <a:prstGeom prst="rect">
            <a:avLst/>
          </a:prstGeom>
          <a:solidFill>
            <a:schemeClr val="bg2"/>
          </a:solidFill>
        </p:spPr>
        <p:txBody>
          <a:bodyPr lIns="72000" tIns="36000" rIns="360000" bIns="36000" anchor="ctr" anchorCtr="0"/>
          <a:lstStyle>
            <a:lvl1pPr marL="0" indent="0">
              <a:lnSpc>
                <a:spcPct val="100000"/>
              </a:lnSpc>
              <a:spcBef>
                <a:spcPts val="0"/>
              </a:spcBef>
              <a:buNone/>
              <a:defRPr sz="2000">
                <a:latin typeface="+mj-lt"/>
              </a:defRPr>
            </a:lvl1pPr>
            <a:lvl2pPr marL="342900" indent="0">
              <a:buNone/>
              <a:defRPr sz="2000">
                <a:latin typeface="+mj-lt"/>
              </a:defRPr>
            </a:lvl2pPr>
            <a:lvl3pPr marL="685800" indent="0">
              <a:buNone/>
              <a:defRPr sz="2000">
                <a:latin typeface="+mj-lt"/>
              </a:defRPr>
            </a:lvl3pPr>
            <a:lvl4pPr marL="1028700" indent="0">
              <a:buNone/>
              <a:defRPr sz="2000">
                <a:latin typeface="+mj-lt"/>
              </a:defRPr>
            </a:lvl4pPr>
            <a:lvl5pPr marL="1371600" indent="0">
              <a:buNone/>
              <a:defRPr sz="2000">
                <a:latin typeface="+mj-lt"/>
              </a:defRPr>
            </a:lvl5pPr>
          </a:lstStyle>
          <a:p>
            <a:pPr lvl="0"/>
            <a:r>
              <a:rPr lang="en-US"/>
              <a:t>Click to edit Master text styles</a:t>
            </a:r>
          </a:p>
        </p:txBody>
      </p:sp>
      <p:sp>
        <p:nvSpPr>
          <p:cNvPr id="13" name="Content Placeholder 4"/>
          <p:cNvSpPr>
            <a:spLocks noGrp="1"/>
          </p:cNvSpPr>
          <p:nvPr>
            <p:ph sz="quarter" idx="12"/>
          </p:nvPr>
        </p:nvSpPr>
        <p:spPr>
          <a:xfrm>
            <a:off x="719998" y="900000"/>
            <a:ext cx="7920000" cy="5040000"/>
          </a:xfrm>
          <a:prstGeom prst="rect">
            <a:avLst/>
          </a:prstGeom>
        </p:spPr>
        <p:txBody>
          <a:bodyPr lIns="0" tIns="0" rIns="0" bIns="0"/>
          <a:lstStyle>
            <a:lvl1pPr marL="0" indent="0">
              <a:lnSpc>
                <a:spcPct val="100000"/>
              </a:lnSpc>
              <a:spcBef>
                <a:spcPts val="0"/>
              </a:spcBef>
              <a:buNone/>
              <a:defRPr sz="1600">
                <a:solidFill>
                  <a:schemeClr val="bg1"/>
                </a:solidFill>
              </a:defRPr>
            </a:lvl1pPr>
            <a:lvl2pPr marL="342900" indent="0">
              <a:lnSpc>
                <a:spcPct val="100000"/>
              </a:lnSpc>
              <a:buNone/>
              <a:defRPr sz="1600">
                <a:solidFill>
                  <a:schemeClr val="bg1"/>
                </a:solidFill>
              </a:defRPr>
            </a:lvl2pPr>
            <a:lvl3pPr marL="685800" indent="0">
              <a:lnSpc>
                <a:spcPct val="100000"/>
              </a:lnSpc>
              <a:buNone/>
              <a:defRPr sz="1600">
                <a:solidFill>
                  <a:schemeClr val="bg1"/>
                </a:solidFill>
              </a:defRPr>
            </a:lvl3pPr>
            <a:lvl4pPr marL="1028700" indent="0">
              <a:lnSpc>
                <a:spcPct val="100000"/>
              </a:lnSpc>
              <a:buNone/>
              <a:defRPr sz="1600">
                <a:solidFill>
                  <a:schemeClr val="bg1"/>
                </a:solidFill>
              </a:defRPr>
            </a:lvl4pPr>
            <a:lvl5pPr marL="1371600" indent="0">
              <a:lnSpc>
                <a:spcPct val="100000"/>
              </a:lnSpc>
              <a:buNone/>
              <a:defRPr sz="1600">
                <a:solidFill>
                  <a:schemeClr val="bg1"/>
                </a:solidFill>
              </a:defRPr>
            </a:lvl5pPr>
          </a:lstStyle>
          <a:p>
            <a:pPr lvl="0"/>
            <a:r>
              <a:rPr lang="en-US"/>
              <a:t>Click to edit Master text styles</a:t>
            </a:r>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0000" y="6300000"/>
            <a:ext cx="360000" cy="360000"/>
          </a:xfrm>
          <a:prstGeom prst="rect">
            <a:avLst/>
          </a:prstGeom>
        </p:spPr>
      </p:pic>
      <p:sp>
        <p:nvSpPr>
          <p:cNvPr id="16" name="TextBox 15"/>
          <p:cNvSpPr txBox="1"/>
          <p:nvPr/>
        </p:nvSpPr>
        <p:spPr>
          <a:xfrm>
            <a:off x="720000" y="6395368"/>
            <a:ext cx="4680000" cy="169277"/>
          </a:xfrm>
          <a:prstGeom prst="rect">
            <a:avLst/>
          </a:prstGeom>
          <a:noFill/>
        </p:spPr>
        <p:txBody>
          <a:bodyPr wrap="square" lIns="0" tIns="0" rIns="0" bIns="0" rtlCol="0" anchor="ctr" anchorCtr="0">
            <a:spAutoFit/>
          </a:bodyPr>
          <a:lstStyle/>
          <a:p>
            <a:pPr algn="just"/>
            <a:r>
              <a:rPr lang="en-GB" sz="1100">
                <a:solidFill>
                  <a:schemeClr val="bg2"/>
                </a:solidFill>
                <a:latin typeface="Krub SemiBold" panose="00000700000000000000" pitchFamily="2" charset="-34"/>
                <a:cs typeface="Krub SemiBold" panose="00000700000000000000" pitchFamily="2" charset="-34"/>
              </a:rPr>
              <a:t>Improving life through water  |  </a:t>
            </a:r>
            <a:r>
              <a:rPr lang="en-GB" sz="1100" err="1">
                <a:solidFill>
                  <a:schemeClr val="bg2"/>
                </a:solidFill>
                <a:latin typeface="Krub SemiBold" panose="00000700000000000000" pitchFamily="2" charset="-34"/>
                <a:cs typeface="Krub SemiBold" panose="00000700000000000000" pitchFamily="2" charset="-34"/>
              </a:rPr>
              <a:t>Gwella</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bywyd</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drwy</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ddŵr</a:t>
            </a:r>
            <a:r>
              <a:rPr lang="en-GB" sz="1100">
                <a:solidFill>
                  <a:schemeClr val="bg2"/>
                </a:solidFill>
                <a:latin typeface="Krub SemiBold" panose="00000700000000000000" pitchFamily="2" charset="-34"/>
                <a:cs typeface="Krub SemiBold" panose="00000700000000000000" pitchFamily="2" charset="-34"/>
              </a:rPr>
              <a:t>  |  </a:t>
            </a:r>
            <a:fld id="{931ABD2F-98A8-4510-BAD8-FE54A5F94C43}" type="slidenum">
              <a:rPr lang="en-GB" sz="1100" smtClean="0">
                <a:solidFill>
                  <a:schemeClr val="bg2"/>
                </a:solidFill>
                <a:latin typeface="Krub SemiBold" panose="00000700000000000000" pitchFamily="2" charset="-34"/>
                <a:cs typeface="Krub SemiBold" panose="00000700000000000000" pitchFamily="2" charset="-34"/>
              </a:rPr>
              <a:pPr algn="just"/>
              <a:t>‹#›</a:t>
            </a:fld>
            <a:endParaRPr lang="en-GB" sz="1100">
              <a:solidFill>
                <a:schemeClr val="bg2"/>
              </a:solidFill>
              <a:latin typeface="Krub SemiBold" panose="00000700000000000000" pitchFamily="2" charset="-34"/>
              <a:cs typeface="Krub SemiBold" panose="00000700000000000000" pitchFamily="2" charset="-34"/>
            </a:endParaRPr>
          </a:p>
        </p:txBody>
      </p:sp>
    </p:spTree>
    <p:extLst>
      <p:ext uri="{BB962C8B-B14F-4D97-AF65-F5344CB8AC3E}">
        <p14:creationId xmlns:p14="http://schemas.microsoft.com/office/powerpoint/2010/main" val="42522656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Standard accent 8">
    <p:spTree>
      <p:nvGrpSpPr>
        <p:cNvPr id="1" name=""/>
        <p:cNvGrpSpPr/>
        <p:nvPr/>
      </p:nvGrpSpPr>
      <p:grpSpPr>
        <a:xfrm>
          <a:off x="0" y="0"/>
          <a:ext cx="0" cy="0"/>
          <a:chOff x="0" y="0"/>
          <a:chExt cx="0" cy="0"/>
        </a:xfrm>
      </p:grpSpPr>
      <p:sp>
        <p:nvSpPr>
          <p:cNvPr id="8" name="Content Placeholder 2"/>
          <p:cNvSpPr>
            <a:spLocks noGrp="1"/>
          </p:cNvSpPr>
          <p:nvPr>
            <p:ph sz="quarter" idx="12"/>
          </p:nvPr>
        </p:nvSpPr>
        <p:spPr>
          <a:xfrm>
            <a:off x="4139997" y="900000"/>
            <a:ext cx="4320000" cy="5040000"/>
          </a:xfrm>
          <a:prstGeom prst="rect">
            <a:avLst/>
          </a:prstGeom>
        </p:spPr>
        <p:txBody>
          <a:bodyPr lIns="0" tIns="0" rIns="0" bIns="0"/>
          <a:lstStyle>
            <a:lvl1pPr marL="0" indent="0">
              <a:lnSpc>
                <a:spcPct val="100000"/>
              </a:lnSpc>
              <a:spcBef>
                <a:spcPts val="0"/>
              </a:spcBef>
              <a:buNone/>
              <a:defRPr sz="1600">
                <a:solidFill>
                  <a:schemeClr val="bg1"/>
                </a:solidFill>
              </a:defRPr>
            </a:lvl1pPr>
            <a:lvl2pPr marL="342900" indent="0">
              <a:buNone/>
              <a:defRPr sz="1600">
                <a:solidFill>
                  <a:schemeClr val="bg1"/>
                </a:solidFill>
              </a:defRPr>
            </a:lvl2pPr>
            <a:lvl3pPr marL="685800" indent="0">
              <a:buNone/>
              <a:defRPr sz="1600">
                <a:solidFill>
                  <a:schemeClr val="bg1"/>
                </a:solidFill>
              </a:defRPr>
            </a:lvl3pPr>
            <a:lvl4pPr marL="1028700" indent="0">
              <a:buNone/>
              <a:defRPr sz="1600">
                <a:solidFill>
                  <a:schemeClr val="bg1"/>
                </a:solidFill>
              </a:defRPr>
            </a:lvl4pPr>
            <a:lvl5pPr marL="1371600" indent="0">
              <a:buNone/>
              <a:defRPr sz="1600">
                <a:solidFill>
                  <a:schemeClr val="bg1"/>
                </a:solidFill>
              </a:defRPr>
            </a:lvl5pPr>
          </a:lstStyle>
          <a:p>
            <a:pPr lvl="0"/>
            <a:r>
              <a:rPr lang="en-US"/>
              <a:t>Click to edit Master text styles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3791210" cy="6858000"/>
          </a:xfrm>
          <a:prstGeom prst="rect">
            <a:avLst/>
          </a:prstGeom>
        </p:spPr>
      </p:pic>
      <p:sp>
        <p:nvSpPr>
          <p:cNvPr id="9" name="Text Placeholder 15"/>
          <p:cNvSpPr>
            <a:spLocks noGrp="1"/>
          </p:cNvSpPr>
          <p:nvPr>
            <p:ph type="body" sz="quarter" idx="10"/>
          </p:nvPr>
        </p:nvSpPr>
        <p:spPr>
          <a:xfrm>
            <a:off x="719999" y="252000"/>
            <a:ext cx="8424000" cy="432000"/>
          </a:xfrm>
          <a:prstGeom prst="rect">
            <a:avLst/>
          </a:prstGeom>
          <a:solidFill>
            <a:schemeClr val="bg2"/>
          </a:solidFill>
        </p:spPr>
        <p:txBody>
          <a:bodyPr lIns="72000" tIns="36000" rIns="360000" bIns="36000" anchor="ctr" anchorCtr="0"/>
          <a:lstStyle>
            <a:lvl1pPr marL="0" indent="0">
              <a:lnSpc>
                <a:spcPct val="100000"/>
              </a:lnSpc>
              <a:spcBef>
                <a:spcPts val="0"/>
              </a:spcBef>
              <a:buNone/>
              <a:defRPr sz="2000">
                <a:latin typeface="+mj-lt"/>
              </a:defRPr>
            </a:lvl1pPr>
            <a:lvl2pPr marL="342900" indent="0">
              <a:buNone/>
              <a:defRPr sz="2000">
                <a:latin typeface="+mj-lt"/>
              </a:defRPr>
            </a:lvl2pPr>
            <a:lvl3pPr marL="685800" indent="0">
              <a:buNone/>
              <a:defRPr sz="2000">
                <a:latin typeface="+mj-lt"/>
              </a:defRPr>
            </a:lvl3pPr>
            <a:lvl4pPr marL="1028700" indent="0">
              <a:buNone/>
              <a:defRPr sz="2000">
                <a:latin typeface="+mj-lt"/>
              </a:defRPr>
            </a:lvl4pPr>
            <a:lvl5pPr marL="1371600" indent="0">
              <a:buNone/>
              <a:defRPr sz="2000">
                <a:latin typeface="+mj-lt"/>
              </a:defRPr>
            </a:lvl5pPr>
          </a:lstStyle>
          <a:p>
            <a:pPr lvl="0"/>
            <a:r>
              <a:rPr lang="en-US"/>
              <a:t>Click to edit Master text styles</a:t>
            </a: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0000" y="6300000"/>
            <a:ext cx="360000" cy="360000"/>
          </a:xfrm>
          <a:prstGeom prst="rect">
            <a:avLst/>
          </a:prstGeom>
        </p:spPr>
      </p:pic>
      <p:sp>
        <p:nvSpPr>
          <p:cNvPr id="13" name="TextBox 12"/>
          <p:cNvSpPr txBox="1"/>
          <p:nvPr/>
        </p:nvSpPr>
        <p:spPr>
          <a:xfrm>
            <a:off x="720000" y="6395368"/>
            <a:ext cx="4680000" cy="169277"/>
          </a:xfrm>
          <a:prstGeom prst="rect">
            <a:avLst/>
          </a:prstGeom>
          <a:noFill/>
        </p:spPr>
        <p:txBody>
          <a:bodyPr wrap="square" lIns="0" tIns="0" rIns="0" bIns="0" rtlCol="0" anchor="ctr" anchorCtr="0">
            <a:spAutoFit/>
          </a:bodyPr>
          <a:lstStyle/>
          <a:p>
            <a:pPr algn="just"/>
            <a:r>
              <a:rPr lang="en-GB" sz="1100">
                <a:solidFill>
                  <a:schemeClr val="bg2"/>
                </a:solidFill>
                <a:latin typeface="Krub SemiBold" panose="00000700000000000000" pitchFamily="2" charset="-34"/>
                <a:cs typeface="Krub SemiBold" panose="00000700000000000000" pitchFamily="2" charset="-34"/>
              </a:rPr>
              <a:t>Improving life through water  |  </a:t>
            </a:r>
            <a:r>
              <a:rPr lang="en-GB" sz="1100" err="1">
                <a:solidFill>
                  <a:schemeClr val="bg2"/>
                </a:solidFill>
                <a:latin typeface="Krub SemiBold" panose="00000700000000000000" pitchFamily="2" charset="-34"/>
                <a:cs typeface="Krub SemiBold" panose="00000700000000000000" pitchFamily="2" charset="-34"/>
              </a:rPr>
              <a:t>Gwella</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bywyd</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drwy</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ddŵr</a:t>
            </a:r>
            <a:r>
              <a:rPr lang="en-GB" sz="1100">
                <a:solidFill>
                  <a:schemeClr val="bg2"/>
                </a:solidFill>
                <a:latin typeface="Krub SemiBold" panose="00000700000000000000" pitchFamily="2" charset="-34"/>
                <a:cs typeface="Krub SemiBold" panose="00000700000000000000" pitchFamily="2" charset="-34"/>
              </a:rPr>
              <a:t>  |  </a:t>
            </a:r>
            <a:fld id="{931ABD2F-98A8-4510-BAD8-FE54A5F94C43}" type="slidenum">
              <a:rPr lang="en-GB" sz="1100" smtClean="0">
                <a:solidFill>
                  <a:schemeClr val="bg2"/>
                </a:solidFill>
                <a:latin typeface="Krub SemiBold" panose="00000700000000000000" pitchFamily="2" charset="-34"/>
                <a:cs typeface="Krub SemiBold" panose="00000700000000000000" pitchFamily="2" charset="-34"/>
              </a:rPr>
              <a:pPr algn="just"/>
              <a:t>‹#›</a:t>
            </a:fld>
            <a:endParaRPr lang="en-GB" sz="1100">
              <a:solidFill>
                <a:schemeClr val="bg2"/>
              </a:solidFill>
              <a:latin typeface="Krub SemiBold" panose="00000700000000000000" pitchFamily="2" charset="-34"/>
              <a:cs typeface="Krub SemiBold" panose="00000700000000000000" pitchFamily="2" charset="-34"/>
            </a:endParaRPr>
          </a:p>
        </p:txBody>
      </p:sp>
    </p:spTree>
    <p:extLst>
      <p:ext uri="{BB962C8B-B14F-4D97-AF65-F5344CB8AC3E}">
        <p14:creationId xmlns:p14="http://schemas.microsoft.com/office/powerpoint/2010/main" val="36821721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Quote 1">
    <p:spTree>
      <p:nvGrpSpPr>
        <p:cNvPr id="1" name=""/>
        <p:cNvGrpSpPr/>
        <p:nvPr/>
      </p:nvGrpSpPr>
      <p:grpSpPr>
        <a:xfrm>
          <a:off x="0" y="0"/>
          <a:ext cx="0" cy="0"/>
          <a:chOff x="0" y="0"/>
          <a:chExt cx="0" cy="0"/>
        </a:xfrm>
      </p:grpSpPr>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 y="0"/>
            <a:ext cx="7582421" cy="68580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84000" y="1623212"/>
            <a:ext cx="3960000" cy="3611583"/>
          </a:xfrm>
          <a:prstGeom prst="rect">
            <a:avLst/>
          </a:prstGeom>
        </p:spPr>
      </p:pic>
      <p:sp>
        <p:nvSpPr>
          <p:cNvPr id="15" name="Text Placeholder 17"/>
          <p:cNvSpPr>
            <a:spLocks noGrp="1"/>
          </p:cNvSpPr>
          <p:nvPr>
            <p:ph type="body" sz="quarter" idx="11"/>
          </p:nvPr>
        </p:nvSpPr>
        <p:spPr>
          <a:xfrm>
            <a:off x="719999" y="900000"/>
            <a:ext cx="4248000" cy="5040000"/>
          </a:xfrm>
          <a:prstGeom prst="rect">
            <a:avLst/>
          </a:prstGeom>
        </p:spPr>
        <p:txBody>
          <a:bodyPr lIns="0" tIns="0" rIns="0" bIns="0"/>
          <a:lstStyle>
            <a:lvl1pPr marL="0" indent="0">
              <a:lnSpc>
                <a:spcPct val="100000"/>
              </a:lnSpc>
              <a:spcBef>
                <a:spcPts val="0"/>
              </a:spcBef>
              <a:buNone/>
              <a:defRPr sz="1600">
                <a:solidFill>
                  <a:schemeClr val="bg1"/>
                </a:solidFill>
              </a:defRPr>
            </a:lvl1pPr>
            <a:lvl2pPr>
              <a:defRPr sz="1600">
                <a:solidFill>
                  <a:schemeClr val="bg1"/>
                </a:solidFill>
              </a:defRPr>
            </a:lvl2pPr>
            <a:lvl3pPr>
              <a:defRPr sz="1600">
                <a:solidFill>
                  <a:schemeClr val="bg1"/>
                </a:solidFill>
              </a:defRPr>
            </a:lvl3pPr>
            <a:lvl4pPr>
              <a:defRPr sz="1600">
                <a:solidFill>
                  <a:schemeClr val="bg1"/>
                </a:solidFill>
              </a:defRPr>
            </a:lvl4pPr>
            <a:lvl5pPr>
              <a:defRPr sz="1600">
                <a:solidFill>
                  <a:schemeClr val="bg1"/>
                </a:solidFill>
              </a:defRPr>
            </a:lvl5pPr>
          </a:lstStyle>
          <a:p>
            <a:pPr lvl="0"/>
            <a:r>
              <a:rPr lang="en-US"/>
              <a:t>Click to edit Master text styles</a:t>
            </a:r>
          </a:p>
        </p:txBody>
      </p:sp>
      <p:sp>
        <p:nvSpPr>
          <p:cNvPr id="17" name="Text Placeholder 11"/>
          <p:cNvSpPr>
            <a:spLocks noGrp="1"/>
          </p:cNvSpPr>
          <p:nvPr>
            <p:ph type="body" sz="quarter" idx="12"/>
          </p:nvPr>
        </p:nvSpPr>
        <p:spPr>
          <a:xfrm>
            <a:off x="5760000" y="2448000"/>
            <a:ext cx="2700000" cy="2088000"/>
          </a:xfrm>
          <a:prstGeom prst="rect">
            <a:avLst/>
          </a:prstGeom>
        </p:spPr>
        <p:txBody>
          <a:bodyPr lIns="0" tIns="0" rIns="0" bIns="0"/>
          <a:lstStyle>
            <a:lvl1pPr marL="0" indent="0">
              <a:lnSpc>
                <a:spcPct val="100000"/>
              </a:lnSpc>
              <a:spcBef>
                <a:spcPts val="0"/>
              </a:spcBef>
              <a:buNone/>
              <a:defRPr sz="1800">
                <a:solidFill>
                  <a:schemeClr val="tx1"/>
                </a:solidFill>
                <a:latin typeface="+mj-lt"/>
              </a:defRPr>
            </a:lvl1pPr>
          </a:lstStyle>
          <a:p>
            <a:pPr lvl="0"/>
            <a:r>
              <a:rPr lang="en-US"/>
              <a:t>Click to edit Master text styles</a:t>
            </a:r>
          </a:p>
        </p:txBody>
      </p:sp>
      <p:sp>
        <p:nvSpPr>
          <p:cNvPr id="9" name="Text Placeholder 15"/>
          <p:cNvSpPr>
            <a:spLocks noGrp="1"/>
          </p:cNvSpPr>
          <p:nvPr>
            <p:ph type="body" sz="quarter" idx="10"/>
          </p:nvPr>
        </p:nvSpPr>
        <p:spPr>
          <a:xfrm>
            <a:off x="719999" y="252000"/>
            <a:ext cx="8424000" cy="432000"/>
          </a:xfrm>
          <a:prstGeom prst="rect">
            <a:avLst/>
          </a:prstGeom>
          <a:solidFill>
            <a:schemeClr val="bg2"/>
          </a:solidFill>
        </p:spPr>
        <p:txBody>
          <a:bodyPr lIns="72000" tIns="36000" rIns="360000" bIns="36000" anchor="ctr" anchorCtr="0"/>
          <a:lstStyle>
            <a:lvl1pPr marL="0" indent="0">
              <a:lnSpc>
                <a:spcPct val="100000"/>
              </a:lnSpc>
              <a:spcBef>
                <a:spcPts val="0"/>
              </a:spcBef>
              <a:buNone/>
              <a:defRPr sz="2000">
                <a:latin typeface="+mj-lt"/>
              </a:defRPr>
            </a:lvl1pPr>
            <a:lvl2pPr marL="342900" indent="0">
              <a:buNone/>
              <a:defRPr sz="2000">
                <a:latin typeface="+mj-lt"/>
              </a:defRPr>
            </a:lvl2pPr>
            <a:lvl3pPr marL="685800" indent="0">
              <a:buNone/>
              <a:defRPr sz="2000">
                <a:latin typeface="+mj-lt"/>
              </a:defRPr>
            </a:lvl3pPr>
            <a:lvl4pPr marL="1028700" indent="0">
              <a:buNone/>
              <a:defRPr sz="2000">
                <a:latin typeface="+mj-lt"/>
              </a:defRPr>
            </a:lvl4pPr>
            <a:lvl5pPr marL="1371600" indent="0">
              <a:buNone/>
              <a:defRPr sz="2000">
                <a:latin typeface="+mj-lt"/>
              </a:defRPr>
            </a:lvl5pPr>
          </a:lstStyle>
          <a:p>
            <a:pPr lvl="0"/>
            <a:r>
              <a:rPr lang="en-US"/>
              <a:t>Click to edit Master text styles</a:t>
            </a:r>
          </a:p>
        </p:txBody>
      </p:sp>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0000" y="6300000"/>
            <a:ext cx="360000" cy="360000"/>
          </a:xfrm>
          <a:prstGeom prst="rect">
            <a:avLst/>
          </a:prstGeom>
        </p:spPr>
      </p:pic>
      <p:sp>
        <p:nvSpPr>
          <p:cNvPr id="19" name="TextBox 18"/>
          <p:cNvSpPr txBox="1"/>
          <p:nvPr/>
        </p:nvSpPr>
        <p:spPr>
          <a:xfrm>
            <a:off x="720000" y="6395368"/>
            <a:ext cx="4680000" cy="169277"/>
          </a:xfrm>
          <a:prstGeom prst="rect">
            <a:avLst/>
          </a:prstGeom>
          <a:noFill/>
        </p:spPr>
        <p:txBody>
          <a:bodyPr wrap="square" lIns="0" tIns="0" rIns="0" bIns="0" rtlCol="0" anchor="ctr" anchorCtr="0">
            <a:spAutoFit/>
          </a:bodyPr>
          <a:lstStyle/>
          <a:p>
            <a:pPr algn="just"/>
            <a:r>
              <a:rPr lang="en-GB" sz="1100">
                <a:solidFill>
                  <a:schemeClr val="bg2"/>
                </a:solidFill>
                <a:latin typeface="Krub SemiBold" panose="00000700000000000000" pitchFamily="2" charset="-34"/>
                <a:cs typeface="Krub SemiBold" panose="00000700000000000000" pitchFamily="2" charset="-34"/>
              </a:rPr>
              <a:t>Improving life through water  |  </a:t>
            </a:r>
            <a:r>
              <a:rPr lang="en-GB" sz="1100" err="1">
                <a:solidFill>
                  <a:schemeClr val="bg2"/>
                </a:solidFill>
                <a:latin typeface="Krub SemiBold" panose="00000700000000000000" pitchFamily="2" charset="-34"/>
                <a:cs typeface="Krub SemiBold" panose="00000700000000000000" pitchFamily="2" charset="-34"/>
              </a:rPr>
              <a:t>Gwella</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bywyd</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drwy</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ddŵr</a:t>
            </a:r>
            <a:r>
              <a:rPr lang="en-GB" sz="1100">
                <a:solidFill>
                  <a:schemeClr val="bg2"/>
                </a:solidFill>
                <a:latin typeface="Krub SemiBold" panose="00000700000000000000" pitchFamily="2" charset="-34"/>
                <a:cs typeface="Krub SemiBold" panose="00000700000000000000" pitchFamily="2" charset="-34"/>
              </a:rPr>
              <a:t>  |  </a:t>
            </a:r>
            <a:fld id="{931ABD2F-98A8-4510-BAD8-FE54A5F94C43}" type="slidenum">
              <a:rPr lang="en-GB" sz="1100" smtClean="0">
                <a:solidFill>
                  <a:schemeClr val="bg2"/>
                </a:solidFill>
                <a:latin typeface="Krub SemiBold" panose="00000700000000000000" pitchFamily="2" charset="-34"/>
                <a:cs typeface="Krub SemiBold" panose="00000700000000000000" pitchFamily="2" charset="-34"/>
              </a:rPr>
              <a:pPr algn="just"/>
              <a:t>‹#›</a:t>
            </a:fld>
            <a:endParaRPr lang="en-GB" sz="1100">
              <a:solidFill>
                <a:schemeClr val="bg2"/>
              </a:solidFill>
              <a:latin typeface="Krub SemiBold" panose="00000700000000000000" pitchFamily="2" charset="-34"/>
              <a:cs typeface="Krub SemiBold" panose="00000700000000000000" pitchFamily="2" charset="-34"/>
            </a:endParaRPr>
          </a:p>
        </p:txBody>
      </p:sp>
    </p:spTree>
    <p:extLst>
      <p:ext uri="{BB962C8B-B14F-4D97-AF65-F5344CB8AC3E}">
        <p14:creationId xmlns:p14="http://schemas.microsoft.com/office/powerpoint/2010/main" val="413579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 y="3"/>
            <a:ext cx="9143999" cy="6858571"/>
          </a:xfrm>
          <a:prstGeom prst="rect">
            <a:avLst/>
          </a:prstGeom>
          <a:ln>
            <a:noFill/>
          </a:ln>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385665"/>
            <a:ext cx="8064000" cy="5472341"/>
          </a:xfrm>
          <a:prstGeom prst="rect">
            <a:avLst/>
          </a:prstGeom>
        </p:spPr>
      </p:pic>
      <p:sp>
        <p:nvSpPr>
          <p:cNvPr id="10" name="Text Placeholder 9"/>
          <p:cNvSpPr>
            <a:spLocks noGrp="1"/>
          </p:cNvSpPr>
          <p:nvPr>
            <p:ph type="body" sz="quarter" idx="10"/>
          </p:nvPr>
        </p:nvSpPr>
        <p:spPr>
          <a:xfrm>
            <a:off x="900000" y="2880000"/>
            <a:ext cx="5040000" cy="1152000"/>
          </a:xfrm>
          <a:prstGeom prst="rect">
            <a:avLst/>
          </a:prstGeom>
        </p:spPr>
        <p:txBody>
          <a:bodyPr lIns="0" tIns="0" rIns="0" bIns="0"/>
          <a:lstStyle>
            <a:lvl1pPr marL="0" indent="0">
              <a:lnSpc>
                <a:spcPct val="100000"/>
              </a:lnSpc>
              <a:spcBef>
                <a:spcPts val="0"/>
              </a:spcBef>
              <a:buNone/>
              <a:defRPr sz="2000">
                <a:solidFill>
                  <a:schemeClr val="bg2"/>
                </a:solidFill>
                <a:latin typeface="+mj-lt"/>
              </a:defRPr>
            </a:lvl1pPr>
            <a:lvl2pPr marL="342900" indent="0">
              <a:lnSpc>
                <a:spcPct val="100000"/>
              </a:lnSpc>
              <a:buNone/>
              <a:defRPr sz="3000">
                <a:solidFill>
                  <a:schemeClr val="bg2"/>
                </a:solidFill>
                <a:latin typeface="+mj-lt"/>
              </a:defRPr>
            </a:lvl2pPr>
            <a:lvl3pPr marL="685800" indent="0">
              <a:lnSpc>
                <a:spcPct val="100000"/>
              </a:lnSpc>
              <a:buNone/>
              <a:defRPr sz="3000">
                <a:solidFill>
                  <a:schemeClr val="bg2"/>
                </a:solidFill>
                <a:latin typeface="+mj-lt"/>
              </a:defRPr>
            </a:lvl3pPr>
            <a:lvl4pPr marL="1028700" indent="0">
              <a:lnSpc>
                <a:spcPct val="100000"/>
              </a:lnSpc>
              <a:buNone/>
              <a:defRPr sz="3000">
                <a:solidFill>
                  <a:schemeClr val="bg2"/>
                </a:solidFill>
                <a:latin typeface="+mj-lt"/>
              </a:defRPr>
            </a:lvl4pPr>
            <a:lvl5pPr marL="1371600" indent="0">
              <a:lnSpc>
                <a:spcPct val="100000"/>
              </a:lnSpc>
              <a:buNone/>
              <a:defRPr sz="3000">
                <a:solidFill>
                  <a:schemeClr val="bg2"/>
                </a:solidFill>
                <a:latin typeface="+mj-lt"/>
              </a:defRPr>
            </a:lvl5pPr>
          </a:lstStyle>
          <a:p>
            <a:pPr lvl="0"/>
            <a:r>
              <a:rPr lang="en-US"/>
              <a:t>Click to edit Master text styles</a:t>
            </a:r>
          </a:p>
        </p:txBody>
      </p:sp>
      <p:sp>
        <p:nvSpPr>
          <p:cNvPr id="13" name="Text Placeholder 9"/>
          <p:cNvSpPr>
            <a:spLocks noGrp="1"/>
          </p:cNvSpPr>
          <p:nvPr>
            <p:ph type="body" sz="quarter" idx="11"/>
          </p:nvPr>
        </p:nvSpPr>
        <p:spPr>
          <a:xfrm>
            <a:off x="900000" y="4320000"/>
            <a:ext cx="5040000" cy="540000"/>
          </a:xfrm>
          <a:prstGeom prst="rect">
            <a:avLst/>
          </a:prstGeom>
        </p:spPr>
        <p:txBody>
          <a:bodyPr lIns="0" tIns="0" rIns="0" bIns="0"/>
          <a:lstStyle>
            <a:lvl1pPr marL="0" indent="0">
              <a:lnSpc>
                <a:spcPct val="100000"/>
              </a:lnSpc>
              <a:spcBef>
                <a:spcPts val="0"/>
              </a:spcBef>
              <a:buNone/>
              <a:defRPr sz="1400">
                <a:solidFill>
                  <a:schemeClr val="bg1"/>
                </a:solidFill>
                <a:latin typeface="+mn-lt"/>
              </a:defRPr>
            </a:lvl1pPr>
            <a:lvl2pPr marL="342900" indent="0">
              <a:lnSpc>
                <a:spcPct val="100000"/>
              </a:lnSpc>
              <a:buNone/>
              <a:defRPr sz="3000">
                <a:solidFill>
                  <a:schemeClr val="bg2"/>
                </a:solidFill>
                <a:latin typeface="+mj-lt"/>
              </a:defRPr>
            </a:lvl2pPr>
            <a:lvl3pPr marL="685800" indent="0">
              <a:lnSpc>
                <a:spcPct val="100000"/>
              </a:lnSpc>
              <a:buNone/>
              <a:defRPr sz="3000">
                <a:solidFill>
                  <a:schemeClr val="bg2"/>
                </a:solidFill>
                <a:latin typeface="+mj-lt"/>
              </a:defRPr>
            </a:lvl3pPr>
            <a:lvl4pPr marL="1028700" indent="0">
              <a:lnSpc>
                <a:spcPct val="100000"/>
              </a:lnSpc>
              <a:buNone/>
              <a:defRPr sz="3000">
                <a:solidFill>
                  <a:schemeClr val="bg2"/>
                </a:solidFill>
                <a:latin typeface="+mj-lt"/>
              </a:defRPr>
            </a:lvl4pPr>
            <a:lvl5pPr marL="1371600" indent="0">
              <a:lnSpc>
                <a:spcPct val="100000"/>
              </a:lnSpc>
              <a:buNone/>
              <a:defRPr sz="3000">
                <a:solidFill>
                  <a:schemeClr val="bg2"/>
                </a:solidFill>
                <a:latin typeface="+mj-lt"/>
              </a:defRPr>
            </a:lvl5pPr>
          </a:lstStyle>
          <a:p>
            <a:pPr lvl="0"/>
            <a:r>
              <a:rPr lang="en-US"/>
              <a:t>Click to edit Master text styles</a:t>
            </a:r>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0000" y="5760006"/>
            <a:ext cx="1260000" cy="410935"/>
          </a:xfrm>
          <a:prstGeom prst="rect">
            <a:avLst/>
          </a:prstGeom>
        </p:spPr>
      </p:pic>
    </p:spTree>
    <p:extLst>
      <p:ext uri="{BB962C8B-B14F-4D97-AF65-F5344CB8AC3E}">
        <p14:creationId xmlns:p14="http://schemas.microsoft.com/office/powerpoint/2010/main" val="24208505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Quote 2">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261613"/>
            <a:ext cx="5081026" cy="4596393"/>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0001" y="1980000"/>
            <a:ext cx="1008000" cy="637758"/>
          </a:xfrm>
          <a:prstGeom prst="rect">
            <a:avLst/>
          </a:prstGeom>
        </p:spPr>
      </p:pic>
      <p:sp>
        <p:nvSpPr>
          <p:cNvPr id="10" name="Text Placeholder 17"/>
          <p:cNvSpPr>
            <a:spLocks noGrp="1"/>
          </p:cNvSpPr>
          <p:nvPr>
            <p:ph type="body" sz="quarter" idx="11"/>
          </p:nvPr>
        </p:nvSpPr>
        <p:spPr>
          <a:xfrm>
            <a:off x="5220000" y="900000"/>
            <a:ext cx="3420000" cy="5040000"/>
          </a:xfrm>
          <a:prstGeom prst="rect">
            <a:avLst/>
          </a:prstGeom>
        </p:spPr>
        <p:txBody>
          <a:bodyPr lIns="0" tIns="0" rIns="0" bIns="0"/>
          <a:lstStyle>
            <a:lvl1pPr marL="0" indent="0">
              <a:lnSpc>
                <a:spcPct val="100000"/>
              </a:lnSpc>
              <a:spcBef>
                <a:spcPts val="0"/>
              </a:spcBef>
              <a:buNone/>
              <a:defRPr sz="1600">
                <a:solidFill>
                  <a:schemeClr val="bg1"/>
                </a:solidFill>
              </a:defRPr>
            </a:lvl1pPr>
            <a:lvl2pPr>
              <a:defRPr sz="1600">
                <a:solidFill>
                  <a:schemeClr val="bg1"/>
                </a:solidFill>
              </a:defRPr>
            </a:lvl2pPr>
            <a:lvl3pPr>
              <a:defRPr sz="1600">
                <a:solidFill>
                  <a:schemeClr val="bg1"/>
                </a:solidFill>
              </a:defRPr>
            </a:lvl3pPr>
            <a:lvl4pPr>
              <a:defRPr sz="1600">
                <a:solidFill>
                  <a:schemeClr val="bg1"/>
                </a:solidFill>
              </a:defRPr>
            </a:lvl4pPr>
            <a:lvl5pPr>
              <a:defRPr sz="1600">
                <a:solidFill>
                  <a:schemeClr val="bg1"/>
                </a:solidFill>
              </a:defRPr>
            </a:lvl5pPr>
          </a:lstStyle>
          <a:p>
            <a:pPr lvl="0"/>
            <a:r>
              <a:rPr lang="en-US"/>
              <a:t>Click to edit Master text styles</a:t>
            </a:r>
          </a:p>
        </p:txBody>
      </p:sp>
      <p:sp>
        <p:nvSpPr>
          <p:cNvPr id="12" name="Text Placeholder 11"/>
          <p:cNvSpPr>
            <a:spLocks noGrp="1"/>
          </p:cNvSpPr>
          <p:nvPr>
            <p:ph type="body" sz="quarter" idx="12"/>
          </p:nvPr>
        </p:nvSpPr>
        <p:spPr>
          <a:xfrm>
            <a:off x="720000" y="3059999"/>
            <a:ext cx="3060000" cy="2700000"/>
          </a:xfrm>
          <a:prstGeom prst="rect">
            <a:avLst/>
          </a:prstGeom>
        </p:spPr>
        <p:txBody>
          <a:bodyPr lIns="0" tIns="0" rIns="0" bIns="0"/>
          <a:lstStyle>
            <a:lvl1pPr marL="0" indent="0">
              <a:lnSpc>
                <a:spcPct val="100000"/>
              </a:lnSpc>
              <a:spcBef>
                <a:spcPts val="0"/>
              </a:spcBef>
              <a:buNone/>
              <a:defRPr sz="1800">
                <a:solidFill>
                  <a:schemeClr val="bg2"/>
                </a:solidFill>
                <a:latin typeface="+mj-lt"/>
              </a:defRPr>
            </a:lvl1pPr>
          </a:lstStyle>
          <a:p>
            <a:pPr lvl="0"/>
            <a:r>
              <a:rPr lang="en-US"/>
              <a:t>Click to edit Master text styles</a:t>
            </a:r>
          </a:p>
        </p:txBody>
      </p:sp>
      <p:sp>
        <p:nvSpPr>
          <p:cNvPr id="9" name="Text Placeholder 15"/>
          <p:cNvSpPr>
            <a:spLocks noGrp="1"/>
          </p:cNvSpPr>
          <p:nvPr>
            <p:ph type="body" sz="quarter" idx="10"/>
          </p:nvPr>
        </p:nvSpPr>
        <p:spPr>
          <a:xfrm>
            <a:off x="719999" y="252000"/>
            <a:ext cx="8424000" cy="432000"/>
          </a:xfrm>
          <a:prstGeom prst="rect">
            <a:avLst/>
          </a:prstGeom>
          <a:solidFill>
            <a:schemeClr val="bg2"/>
          </a:solidFill>
        </p:spPr>
        <p:txBody>
          <a:bodyPr lIns="72000" tIns="36000" rIns="360000" bIns="36000" anchor="ctr" anchorCtr="0"/>
          <a:lstStyle>
            <a:lvl1pPr marL="0" indent="0">
              <a:lnSpc>
                <a:spcPct val="100000"/>
              </a:lnSpc>
              <a:spcBef>
                <a:spcPts val="0"/>
              </a:spcBef>
              <a:buNone/>
              <a:defRPr sz="2000">
                <a:latin typeface="+mj-lt"/>
              </a:defRPr>
            </a:lvl1pPr>
            <a:lvl2pPr marL="342900" indent="0">
              <a:buNone/>
              <a:defRPr sz="2000">
                <a:latin typeface="+mj-lt"/>
              </a:defRPr>
            </a:lvl2pPr>
            <a:lvl3pPr marL="685800" indent="0">
              <a:buNone/>
              <a:defRPr sz="2000">
                <a:latin typeface="+mj-lt"/>
              </a:defRPr>
            </a:lvl3pPr>
            <a:lvl4pPr marL="1028700" indent="0">
              <a:buNone/>
              <a:defRPr sz="2000">
                <a:latin typeface="+mj-lt"/>
              </a:defRPr>
            </a:lvl4pPr>
            <a:lvl5pPr marL="1371600" indent="0">
              <a:buNone/>
              <a:defRPr sz="2000">
                <a:latin typeface="+mj-lt"/>
              </a:defRPr>
            </a:lvl5pPr>
          </a:lstStyle>
          <a:p>
            <a:pPr lvl="0"/>
            <a:r>
              <a:rPr lang="en-US"/>
              <a:t>Click to edit Master text styles</a:t>
            </a:r>
          </a:p>
        </p:txBody>
      </p:sp>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0000" y="6300000"/>
            <a:ext cx="360000" cy="360000"/>
          </a:xfrm>
          <a:prstGeom prst="rect">
            <a:avLst/>
          </a:prstGeom>
        </p:spPr>
      </p:pic>
      <p:sp>
        <p:nvSpPr>
          <p:cNvPr id="16" name="TextBox 15"/>
          <p:cNvSpPr txBox="1"/>
          <p:nvPr/>
        </p:nvSpPr>
        <p:spPr>
          <a:xfrm>
            <a:off x="720000" y="6395368"/>
            <a:ext cx="4680000" cy="169277"/>
          </a:xfrm>
          <a:prstGeom prst="rect">
            <a:avLst/>
          </a:prstGeom>
          <a:noFill/>
        </p:spPr>
        <p:txBody>
          <a:bodyPr wrap="square" lIns="0" tIns="0" rIns="0" bIns="0" rtlCol="0" anchor="ctr" anchorCtr="0">
            <a:spAutoFit/>
          </a:bodyPr>
          <a:lstStyle/>
          <a:p>
            <a:pPr algn="just"/>
            <a:r>
              <a:rPr lang="en-GB" sz="1100">
                <a:solidFill>
                  <a:schemeClr val="bg2"/>
                </a:solidFill>
                <a:latin typeface="Krub SemiBold" panose="00000700000000000000" pitchFamily="2" charset="-34"/>
                <a:cs typeface="Krub SemiBold" panose="00000700000000000000" pitchFamily="2" charset="-34"/>
              </a:rPr>
              <a:t>Improving life through water  |  </a:t>
            </a:r>
            <a:r>
              <a:rPr lang="en-GB" sz="1100" err="1">
                <a:solidFill>
                  <a:schemeClr val="bg2"/>
                </a:solidFill>
                <a:latin typeface="Krub SemiBold" panose="00000700000000000000" pitchFamily="2" charset="-34"/>
                <a:cs typeface="Krub SemiBold" panose="00000700000000000000" pitchFamily="2" charset="-34"/>
              </a:rPr>
              <a:t>Gwella</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bywyd</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drwy</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ddŵr</a:t>
            </a:r>
            <a:r>
              <a:rPr lang="en-GB" sz="1100">
                <a:solidFill>
                  <a:schemeClr val="bg2"/>
                </a:solidFill>
                <a:latin typeface="Krub SemiBold" panose="00000700000000000000" pitchFamily="2" charset="-34"/>
                <a:cs typeface="Krub SemiBold" panose="00000700000000000000" pitchFamily="2" charset="-34"/>
              </a:rPr>
              <a:t>  |  </a:t>
            </a:r>
            <a:fld id="{931ABD2F-98A8-4510-BAD8-FE54A5F94C43}" type="slidenum">
              <a:rPr lang="en-GB" sz="1100" smtClean="0">
                <a:solidFill>
                  <a:schemeClr val="bg2"/>
                </a:solidFill>
                <a:latin typeface="Krub SemiBold" panose="00000700000000000000" pitchFamily="2" charset="-34"/>
                <a:cs typeface="Krub SemiBold" panose="00000700000000000000" pitchFamily="2" charset="-34"/>
              </a:rPr>
              <a:pPr algn="just"/>
              <a:t>‹#›</a:t>
            </a:fld>
            <a:endParaRPr lang="en-GB" sz="1100">
              <a:solidFill>
                <a:schemeClr val="bg2"/>
              </a:solidFill>
              <a:latin typeface="Krub SemiBold" panose="00000700000000000000" pitchFamily="2" charset="-34"/>
              <a:cs typeface="Krub SemiBold" panose="00000700000000000000" pitchFamily="2" charset="-34"/>
            </a:endParaRPr>
          </a:p>
        </p:txBody>
      </p:sp>
    </p:spTree>
    <p:extLst>
      <p:ext uri="{BB962C8B-B14F-4D97-AF65-F5344CB8AC3E}">
        <p14:creationId xmlns:p14="http://schemas.microsoft.com/office/powerpoint/2010/main" val="22909960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Quote 3">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261613"/>
            <a:ext cx="5077978" cy="4596393"/>
          </a:xfrm>
          <a:prstGeom prst="rect">
            <a:avLst/>
          </a:prstGeom>
        </p:spPr>
      </p:pic>
      <p:sp>
        <p:nvSpPr>
          <p:cNvPr id="6" name="Text Placeholder 11"/>
          <p:cNvSpPr>
            <a:spLocks noGrp="1"/>
          </p:cNvSpPr>
          <p:nvPr>
            <p:ph type="body" sz="quarter" idx="12"/>
          </p:nvPr>
        </p:nvSpPr>
        <p:spPr>
          <a:xfrm>
            <a:off x="720000" y="3059999"/>
            <a:ext cx="3060000" cy="2700000"/>
          </a:xfrm>
          <a:prstGeom prst="rect">
            <a:avLst/>
          </a:prstGeom>
        </p:spPr>
        <p:txBody>
          <a:bodyPr lIns="0" tIns="0" rIns="0" bIns="0"/>
          <a:lstStyle>
            <a:lvl1pPr marL="0" indent="0">
              <a:lnSpc>
                <a:spcPct val="100000"/>
              </a:lnSpc>
              <a:spcBef>
                <a:spcPts val="0"/>
              </a:spcBef>
              <a:buNone/>
              <a:defRPr sz="1800">
                <a:solidFill>
                  <a:schemeClr val="tx1"/>
                </a:solidFill>
                <a:latin typeface="+mj-lt"/>
              </a:defRPr>
            </a:lvl1pPr>
          </a:lstStyle>
          <a:p>
            <a:pPr lvl="0"/>
            <a:r>
              <a:rPr lang="en-US"/>
              <a:t>Click to edit Master text styles</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0001" y="1980000"/>
            <a:ext cx="1008000" cy="637758"/>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0000" y="6300000"/>
            <a:ext cx="360000" cy="360000"/>
          </a:xfrm>
          <a:prstGeom prst="rect">
            <a:avLst/>
          </a:prstGeom>
        </p:spPr>
      </p:pic>
      <p:sp>
        <p:nvSpPr>
          <p:cNvPr id="11" name="Text Placeholder 17"/>
          <p:cNvSpPr>
            <a:spLocks noGrp="1"/>
          </p:cNvSpPr>
          <p:nvPr>
            <p:ph type="body" sz="quarter" idx="11"/>
          </p:nvPr>
        </p:nvSpPr>
        <p:spPr>
          <a:xfrm>
            <a:off x="5220000" y="900000"/>
            <a:ext cx="3420000" cy="5040000"/>
          </a:xfrm>
          <a:prstGeom prst="rect">
            <a:avLst/>
          </a:prstGeom>
        </p:spPr>
        <p:txBody>
          <a:bodyPr lIns="0" tIns="0" rIns="0" bIns="0"/>
          <a:lstStyle>
            <a:lvl1pPr marL="0" indent="0">
              <a:lnSpc>
                <a:spcPct val="100000"/>
              </a:lnSpc>
              <a:spcBef>
                <a:spcPts val="0"/>
              </a:spcBef>
              <a:buNone/>
              <a:defRPr sz="1600">
                <a:solidFill>
                  <a:schemeClr val="bg1"/>
                </a:solidFill>
              </a:defRPr>
            </a:lvl1pPr>
            <a:lvl2pPr>
              <a:defRPr sz="1600">
                <a:solidFill>
                  <a:schemeClr val="bg1"/>
                </a:solidFill>
              </a:defRPr>
            </a:lvl2pPr>
            <a:lvl3pPr>
              <a:defRPr sz="1600">
                <a:solidFill>
                  <a:schemeClr val="bg1"/>
                </a:solidFill>
              </a:defRPr>
            </a:lvl3pPr>
            <a:lvl4pPr>
              <a:defRPr sz="1600">
                <a:solidFill>
                  <a:schemeClr val="bg1"/>
                </a:solidFill>
              </a:defRPr>
            </a:lvl4pPr>
            <a:lvl5pPr>
              <a:defRPr sz="1600">
                <a:solidFill>
                  <a:schemeClr val="bg1"/>
                </a:solidFill>
              </a:defRPr>
            </a:lvl5pPr>
          </a:lstStyle>
          <a:p>
            <a:pPr lvl="0"/>
            <a:r>
              <a:rPr lang="en-US"/>
              <a:t>Click to edit Master text styles</a:t>
            </a:r>
          </a:p>
        </p:txBody>
      </p:sp>
      <p:sp>
        <p:nvSpPr>
          <p:cNvPr id="12" name="Text Placeholder 15"/>
          <p:cNvSpPr>
            <a:spLocks noGrp="1"/>
          </p:cNvSpPr>
          <p:nvPr>
            <p:ph type="body" sz="quarter" idx="10"/>
          </p:nvPr>
        </p:nvSpPr>
        <p:spPr>
          <a:xfrm>
            <a:off x="719999" y="252000"/>
            <a:ext cx="8424000" cy="432000"/>
          </a:xfrm>
          <a:prstGeom prst="rect">
            <a:avLst/>
          </a:prstGeom>
          <a:solidFill>
            <a:schemeClr val="bg2"/>
          </a:solidFill>
        </p:spPr>
        <p:txBody>
          <a:bodyPr lIns="72000" tIns="36000" rIns="360000" bIns="36000" anchor="ctr" anchorCtr="0"/>
          <a:lstStyle>
            <a:lvl1pPr marL="0" indent="0">
              <a:lnSpc>
                <a:spcPct val="100000"/>
              </a:lnSpc>
              <a:spcBef>
                <a:spcPts val="0"/>
              </a:spcBef>
              <a:buNone/>
              <a:defRPr sz="2000">
                <a:latin typeface="+mj-lt"/>
              </a:defRPr>
            </a:lvl1pPr>
            <a:lvl2pPr marL="342900" indent="0">
              <a:buNone/>
              <a:defRPr sz="2000">
                <a:latin typeface="+mj-lt"/>
              </a:defRPr>
            </a:lvl2pPr>
            <a:lvl3pPr marL="685800" indent="0">
              <a:buNone/>
              <a:defRPr sz="2000">
                <a:latin typeface="+mj-lt"/>
              </a:defRPr>
            </a:lvl3pPr>
            <a:lvl4pPr marL="1028700" indent="0">
              <a:buNone/>
              <a:defRPr sz="2000">
                <a:latin typeface="+mj-lt"/>
              </a:defRPr>
            </a:lvl4pPr>
            <a:lvl5pPr marL="1371600" indent="0">
              <a:buNone/>
              <a:defRPr sz="2000">
                <a:latin typeface="+mj-lt"/>
              </a:defRPr>
            </a:lvl5pPr>
          </a:lstStyle>
          <a:p>
            <a:pPr lvl="0"/>
            <a:r>
              <a:rPr lang="en-US"/>
              <a:t>Click to edit Master text styles</a:t>
            </a:r>
          </a:p>
        </p:txBody>
      </p:sp>
      <p:sp>
        <p:nvSpPr>
          <p:cNvPr id="21" name="TextBox 20"/>
          <p:cNvSpPr txBox="1"/>
          <p:nvPr/>
        </p:nvSpPr>
        <p:spPr>
          <a:xfrm>
            <a:off x="720000" y="6395368"/>
            <a:ext cx="4680000" cy="169277"/>
          </a:xfrm>
          <a:prstGeom prst="rect">
            <a:avLst/>
          </a:prstGeom>
          <a:noFill/>
        </p:spPr>
        <p:txBody>
          <a:bodyPr wrap="square" lIns="0" tIns="0" rIns="0" bIns="0" rtlCol="0" anchor="ctr" anchorCtr="0">
            <a:spAutoFit/>
          </a:bodyPr>
          <a:lstStyle/>
          <a:p>
            <a:pPr algn="just"/>
            <a:r>
              <a:rPr lang="en-GB" sz="1100">
                <a:solidFill>
                  <a:schemeClr val="tx1"/>
                </a:solidFill>
                <a:latin typeface="Krub SemiBold" panose="00000700000000000000" pitchFamily="2" charset="-34"/>
                <a:cs typeface="Krub SemiBold" panose="00000700000000000000" pitchFamily="2" charset="-34"/>
              </a:rPr>
              <a:t>Improving life through water  |  </a:t>
            </a:r>
            <a:r>
              <a:rPr lang="en-GB" sz="1100" err="1">
                <a:solidFill>
                  <a:schemeClr val="tx1"/>
                </a:solidFill>
                <a:latin typeface="Krub SemiBold" panose="00000700000000000000" pitchFamily="2" charset="-34"/>
                <a:cs typeface="Krub SemiBold" panose="00000700000000000000" pitchFamily="2" charset="-34"/>
              </a:rPr>
              <a:t>Gwella</a:t>
            </a:r>
            <a:r>
              <a:rPr lang="en-GB" sz="1100">
                <a:solidFill>
                  <a:schemeClr val="tx1"/>
                </a:solidFill>
                <a:latin typeface="Krub SemiBold" panose="00000700000000000000" pitchFamily="2" charset="-34"/>
                <a:cs typeface="Krub SemiBold" panose="00000700000000000000" pitchFamily="2" charset="-34"/>
              </a:rPr>
              <a:t> </a:t>
            </a:r>
            <a:r>
              <a:rPr lang="en-GB" sz="1100" err="1">
                <a:solidFill>
                  <a:schemeClr val="tx1"/>
                </a:solidFill>
                <a:latin typeface="Krub SemiBold" panose="00000700000000000000" pitchFamily="2" charset="-34"/>
                <a:cs typeface="Krub SemiBold" panose="00000700000000000000" pitchFamily="2" charset="-34"/>
              </a:rPr>
              <a:t>bywyd</a:t>
            </a:r>
            <a:r>
              <a:rPr lang="en-GB" sz="1100">
                <a:solidFill>
                  <a:schemeClr val="tx1"/>
                </a:solidFill>
                <a:latin typeface="Krub SemiBold" panose="00000700000000000000" pitchFamily="2" charset="-34"/>
                <a:cs typeface="Krub SemiBold" panose="00000700000000000000" pitchFamily="2" charset="-34"/>
              </a:rPr>
              <a:t> </a:t>
            </a:r>
            <a:r>
              <a:rPr lang="en-GB" sz="1100" err="1">
                <a:solidFill>
                  <a:schemeClr val="tx1"/>
                </a:solidFill>
                <a:latin typeface="Krub SemiBold" panose="00000700000000000000" pitchFamily="2" charset="-34"/>
                <a:cs typeface="Krub SemiBold" panose="00000700000000000000" pitchFamily="2" charset="-34"/>
              </a:rPr>
              <a:t>drwy</a:t>
            </a:r>
            <a:r>
              <a:rPr lang="en-GB" sz="1100">
                <a:solidFill>
                  <a:schemeClr val="tx1"/>
                </a:solidFill>
                <a:latin typeface="Krub SemiBold" panose="00000700000000000000" pitchFamily="2" charset="-34"/>
                <a:cs typeface="Krub SemiBold" panose="00000700000000000000" pitchFamily="2" charset="-34"/>
              </a:rPr>
              <a:t> </a:t>
            </a:r>
            <a:r>
              <a:rPr lang="en-GB" sz="1100" err="1">
                <a:solidFill>
                  <a:schemeClr val="tx1"/>
                </a:solidFill>
                <a:latin typeface="Krub SemiBold" panose="00000700000000000000" pitchFamily="2" charset="-34"/>
                <a:cs typeface="Krub SemiBold" panose="00000700000000000000" pitchFamily="2" charset="-34"/>
              </a:rPr>
              <a:t>ddŵr</a:t>
            </a:r>
            <a:r>
              <a:rPr lang="en-GB" sz="1100">
                <a:solidFill>
                  <a:schemeClr val="tx1"/>
                </a:solidFill>
                <a:latin typeface="Krub SemiBold" panose="00000700000000000000" pitchFamily="2" charset="-34"/>
                <a:cs typeface="Krub SemiBold" panose="00000700000000000000" pitchFamily="2" charset="-34"/>
              </a:rPr>
              <a:t>  |  </a:t>
            </a:r>
            <a:fld id="{931ABD2F-98A8-4510-BAD8-FE54A5F94C43}" type="slidenum">
              <a:rPr lang="en-GB" sz="1100" smtClean="0">
                <a:solidFill>
                  <a:schemeClr val="tx1"/>
                </a:solidFill>
                <a:latin typeface="Krub SemiBold" panose="00000700000000000000" pitchFamily="2" charset="-34"/>
                <a:cs typeface="Krub SemiBold" panose="00000700000000000000" pitchFamily="2" charset="-34"/>
              </a:rPr>
              <a:pPr algn="just"/>
              <a:t>‹#›</a:t>
            </a:fld>
            <a:endParaRPr lang="en-GB" sz="1100">
              <a:solidFill>
                <a:schemeClr val="tx1"/>
              </a:solidFill>
              <a:latin typeface="Krub SemiBold" panose="00000700000000000000" pitchFamily="2" charset="-34"/>
              <a:cs typeface="Krub SemiBold" panose="00000700000000000000" pitchFamily="2" charset="-34"/>
            </a:endParaRPr>
          </a:p>
        </p:txBody>
      </p:sp>
    </p:spTree>
    <p:extLst>
      <p:ext uri="{BB962C8B-B14F-4D97-AF65-F5344CB8AC3E}">
        <p14:creationId xmlns:p14="http://schemas.microsoft.com/office/powerpoint/2010/main" val="31450554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Workshop discussion">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000" y="900000"/>
            <a:ext cx="5760000" cy="5250096"/>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00000" y="1152000"/>
            <a:ext cx="1440000" cy="281157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0000" y="1440006"/>
            <a:ext cx="2880000" cy="2627921"/>
          </a:xfrm>
          <a:prstGeom prst="rect">
            <a:avLst/>
          </a:prstGeom>
        </p:spPr>
      </p:pic>
      <p:sp>
        <p:nvSpPr>
          <p:cNvPr id="10" name="Text Placeholder 15"/>
          <p:cNvSpPr>
            <a:spLocks noGrp="1"/>
          </p:cNvSpPr>
          <p:nvPr>
            <p:ph type="body" sz="quarter" idx="10"/>
          </p:nvPr>
        </p:nvSpPr>
        <p:spPr>
          <a:xfrm>
            <a:off x="719999" y="252000"/>
            <a:ext cx="8424000" cy="432000"/>
          </a:xfrm>
          <a:prstGeom prst="rect">
            <a:avLst/>
          </a:prstGeom>
          <a:solidFill>
            <a:schemeClr val="bg2"/>
          </a:solidFill>
        </p:spPr>
        <p:txBody>
          <a:bodyPr lIns="72000" tIns="36000" rIns="360000" bIns="36000" anchor="ctr" anchorCtr="0"/>
          <a:lstStyle>
            <a:lvl1pPr marL="0" indent="0">
              <a:lnSpc>
                <a:spcPct val="100000"/>
              </a:lnSpc>
              <a:spcBef>
                <a:spcPts val="0"/>
              </a:spcBef>
              <a:buNone/>
              <a:defRPr sz="2000">
                <a:latin typeface="+mj-lt"/>
              </a:defRPr>
            </a:lvl1pPr>
            <a:lvl2pPr marL="342900" indent="0">
              <a:buNone/>
              <a:defRPr sz="2000">
                <a:latin typeface="+mj-lt"/>
              </a:defRPr>
            </a:lvl2pPr>
            <a:lvl3pPr marL="685800" indent="0">
              <a:buNone/>
              <a:defRPr sz="2000">
                <a:latin typeface="+mj-lt"/>
              </a:defRPr>
            </a:lvl3pPr>
            <a:lvl4pPr marL="1028700" indent="0">
              <a:buNone/>
              <a:defRPr sz="2000">
                <a:latin typeface="+mj-lt"/>
              </a:defRPr>
            </a:lvl4pPr>
            <a:lvl5pPr marL="1371600" indent="0">
              <a:buNone/>
              <a:defRPr sz="2000">
                <a:latin typeface="+mj-lt"/>
              </a:defRPr>
            </a:lvl5pPr>
          </a:lstStyle>
          <a:p>
            <a:pPr lvl="0"/>
            <a:r>
              <a:rPr lang="en-US"/>
              <a:t>Click to edit Master text styles</a:t>
            </a:r>
          </a:p>
        </p:txBody>
      </p:sp>
      <p:sp>
        <p:nvSpPr>
          <p:cNvPr id="13" name="Text Placeholder 11"/>
          <p:cNvSpPr>
            <a:spLocks noGrp="1"/>
          </p:cNvSpPr>
          <p:nvPr>
            <p:ph type="body" sz="quarter" idx="12"/>
          </p:nvPr>
        </p:nvSpPr>
        <p:spPr>
          <a:xfrm>
            <a:off x="1440000" y="2304000"/>
            <a:ext cx="2232000" cy="1188000"/>
          </a:xfrm>
          <a:prstGeom prst="rect">
            <a:avLst/>
          </a:prstGeom>
        </p:spPr>
        <p:txBody>
          <a:bodyPr lIns="0" tIns="0" rIns="0" bIns="0"/>
          <a:lstStyle>
            <a:lvl1pPr marL="0" indent="0">
              <a:lnSpc>
                <a:spcPct val="100000"/>
              </a:lnSpc>
              <a:spcBef>
                <a:spcPts val="0"/>
              </a:spcBef>
              <a:buNone/>
              <a:defRPr sz="1800">
                <a:solidFill>
                  <a:schemeClr val="tx1"/>
                </a:solidFill>
                <a:latin typeface="+mj-lt"/>
              </a:defRPr>
            </a:lvl1pPr>
          </a:lstStyle>
          <a:p>
            <a:pPr lvl="0"/>
            <a:r>
              <a:rPr lang="en-US"/>
              <a:t>Click to edit Master text styles</a:t>
            </a:r>
          </a:p>
        </p:txBody>
      </p:sp>
      <p:sp>
        <p:nvSpPr>
          <p:cNvPr id="14" name="Text Placeholder 11"/>
          <p:cNvSpPr>
            <a:spLocks noGrp="1"/>
          </p:cNvSpPr>
          <p:nvPr>
            <p:ph type="body" sz="quarter" idx="13"/>
          </p:nvPr>
        </p:nvSpPr>
        <p:spPr>
          <a:xfrm>
            <a:off x="4140000" y="1872000"/>
            <a:ext cx="3024000" cy="3420000"/>
          </a:xfrm>
          <a:prstGeom prst="rect">
            <a:avLst/>
          </a:prstGeom>
        </p:spPr>
        <p:txBody>
          <a:bodyPr lIns="0" tIns="0" rIns="0" bIns="0"/>
          <a:lstStyle>
            <a:lvl1pPr marL="0" indent="0">
              <a:lnSpc>
                <a:spcPct val="100000"/>
              </a:lnSpc>
              <a:spcBef>
                <a:spcPts val="0"/>
              </a:spcBef>
              <a:buNone/>
              <a:defRPr sz="1800">
                <a:solidFill>
                  <a:schemeClr val="bg2"/>
                </a:solidFill>
                <a:latin typeface="+mj-lt"/>
              </a:defRPr>
            </a:lvl1pPr>
          </a:lstStyle>
          <a:p>
            <a:pPr lvl="0"/>
            <a:r>
              <a:rPr lang="en-US"/>
              <a:t>Click to edit Master text styles</a:t>
            </a:r>
          </a:p>
        </p:txBody>
      </p:sp>
      <p:pic>
        <p:nvPicPr>
          <p:cNvPr id="18" name="Picture 1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0000" y="6300000"/>
            <a:ext cx="360000" cy="360000"/>
          </a:xfrm>
          <a:prstGeom prst="rect">
            <a:avLst/>
          </a:prstGeom>
        </p:spPr>
      </p:pic>
      <p:sp>
        <p:nvSpPr>
          <p:cNvPr id="19" name="TextBox 18"/>
          <p:cNvSpPr txBox="1"/>
          <p:nvPr/>
        </p:nvSpPr>
        <p:spPr>
          <a:xfrm>
            <a:off x="720000" y="6395368"/>
            <a:ext cx="4680000" cy="169277"/>
          </a:xfrm>
          <a:prstGeom prst="rect">
            <a:avLst/>
          </a:prstGeom>
          <a:noFill/>
        </p:spPr>
        <p:txBody>
          <a:bodyPr wrap="square" lIns="0" tIns="0" rIns="0" bIns="0" rtlCol="0" anchor="ctr" anchorCtr="0">
            <a:spAutoFit/>
          </a:bodyPr>
          <a:lstStyle/>
          <a:p>
            <a:pPr algn="just"/>
            <a:r>
              <a:rPr lang="en-GB" sz="1100">
                <a:solidFill>
                  <a:schemeClr val="bg2"/>
                </a:solidFill>
                <a:latin typeface="Krub SemiBold" panose="00000700000000000000" pitchFamily="2" charset="-34"/>
                <a:cs typeface="Krub SemiBold" panose="00000700000000000000" pitchFamily="2" charset="-34"/>
              </a:rPr>
              <a:t>Improving life through water  |  </a:t>
            </a:r>
            <a:r>
              <a:rPr lang="en-GB" sz="1100" err="1">
                <a:solidFill>
                  <a:schemeClr val="bg2"/>
                </a:solidFill>
                <a:latin typeface="Krub SemiBold" panose="00000700000000000000" pitchFamily="2" charset="-34"/>
                <a:cs typeface="Krub SemiBold" panose="00000700000000000000" pitchFamily="2" charset="-34"/>
              </a:rPr>
              <a:t>Gwella</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bywyd</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drwy</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ddŵr</a:t>
            </a:r>
            <a:r>
              <a:rPr lang="en-GB" sz="1100">
                <a:solidFill>
                  <a:schemeClr val="bg2"/>
                </a:solidFill>
                <a:latin typeface="Krub SemiBold" panose="00000700000000000000" pitchFamily="2" charset="-34"/>
                <a:cs typeface="Krub SemiBold" panose="00000700000000000000" pitchFamily="2" charset="-34"/>
              </a:rPr>
              <a:t>  |  </a:t>
            </a:r>
            <a:fld id="{931ABD2F-98A8-4510-BAD8-FE54A5F94C43}" type="slidenum">
              <a:rPr lang="en-GB" sz="1100" smtClean="0">
                <a:solidFill>
                  <a:schemeClr val="bg2"/>
                </a:solidFill>
                <a:latin typeface="Krub SemiBold" panose="00000700000000000000" pitchFamily="2" charset="-34"/>
                <a:cs typeface="Krub SemiBold" panose="00000700000000000000" pitchFamily="2" charset="-34"/>
              </a:rPr>
              <a:pPr algn="just"/>
              <a:t>‹#›</a:t>
            </a:fld>
            <a:endParaRPr lang="en-GB" sz="1100">
              <a:solidFill>
                <a:schemeClr val="bg2"/>
              </a:solidFill>
              <a:latin typeface="Krub SemiBold" panose="00000700000000000000" pitchFamily="2" charset="-34"/>
              <a:cs typeface="Krub SemiBold" panose="00000700000000000000" pitchFamily="2" charset="-34"/>
            </a:endParaRPr>
          </a:p>
        </p:txBody>
      </p:sp>
    </p:spTree>
    <p:extLst>
      <p:ext uri="{BB962C8B-B14F-4D97-AF65-F5344CB8AC3E}">
        <p14:creationId xmlns:p14="http://schemas.microsoft.com/office/powerpoint/2010/main" val="8097249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ext steps">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82630" y="1983095"/>
            <a:ext cx="3177466" cy="2873821"/>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20289" y="1980000"/>
            <a:ext cx="2123713" cy="288000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1980006"/>
            <a:ext cx="2122440" cy="2879999"/>
          </a:xfrm>
          <a:prstGeom prst="rect">
            <a:avLst/>
          </a:prstGeom>
        </p:spPr>
      </p:pic>
      <p:sp>
        <p:nvSpPr>
          <p:cNvPr id="8" name="Text Placeholder 15"/>
          <p:cNvSpPr>
            <a:spLocks noGrp="1"/>
          </p:cNvSpPr>
          <p:nvPr>
            <p:ph type="body" sz="quarter" idx="10"/>
          </p:nvPr>
        </p:nvSpPr>
        <p:spPr>
          <a:xfrm>
            <a:off x="719999" y="252000"/>
            <a:ext cx="8424000" cy="432000"/>
          </a:xfrm>
          <a:prstGeom prst="rect">
            <a:avLst/>
          </a:prstGeom>
          <a:solidFill>
            <a:schemeClr val="bg2"/>
          </a:solidFill>
        </p:spPr>
        <p:txBody>
          <a:bodyPr lIns="72000" tIns="36000" rIns="360000" bIns="36000" anchor="ctr" anchorCtr="0"/>
          <a:lstStyle>
            <a:lvl1pPr marL="0" indent="0">
              <a:lnSpc>
                <a:spcPct val="100000"/>
              </a:lnSpc>
              <a:spcBef>
                <a:spcPts val="0"/>
              </a:spcBef>
              <a:buNone/>
              <a:defRPr sz="2000">
                <a:latin typeface="+mj-lt"/>
              </a:defRPr>
            </a:lvl1pPr>
            <a:lvl2pPr marL="342900" indent="0">
              <a:buNone/>
              <a:defRPr sz="2000">
                <a:latin typeface="+mj-lt"/>
              </a:defRPr>
            </a:lvl2pPr>
            <a:lvl3pPr marL="685800" indent="0">
              <a:buNone/>
              <a:defRPr sz="2000">
                <a:latin typeface="+mj-lt"/>
              </a:defRPr>
            </a:lvl3pPr>
            <a:lvl4pPr marL="1028700" indent="0">
              <a:buNone/>
              <a:defRPr sz="2000">
                <a:latin typeface="+mj-lt"/>
              </a:defRPr>
            </a:lvl4pPr>
            <a:lvl5pPr marL="1371600" indent="0">
              <a:buNone/>
              <a:defRPr sz="2000">
                <a:latin typeface="+mj-lt"/>
              </a:defRPr>
            </a:lvl5pPr>
          </a:lstStyle>
          <a:p>
            <a:pPr lvl="0"/>
            <a:r>
              <a:rPr lang="en-US"/>
              <a:t>Click to edit Master text styles</a:t>
            </a:r>
          </a:p>
        </p:txBody>
      </p:sp>
      <p:sp>
        <p:nvSpPr>
          <p:cNvPr id="9" name="Content Placeholder 4"/>
          <p:cNvSpPr>
            <a:spLocks noGrp="1"/>
          </p:cNvSpPr>
          <p:nvPr>
            <p:ph sz="quarter" idx="12"/>
          </p:nvPr>
        </p:nvSpPr>
        <p:spPr>
          <a:xfrm>
            <a:off x="719998" y="900000"/>
            <a:ext cx="7920000" cy="5040000"/>
          </a:xfrm>
          <a:prstGeom prst="rect">
            <a:avLst/>
          </a:prstGeom>
        </p:spPr>
        <p:txBody>
          <a:bodyPr lIns="0" tIns="0" rIns="0" bIns="0"/>
          <a:lstStyle>
            <a:lvl1pPr marL="0" indent="0">
              <a:lnSpc>
                <a:spcPct val="100000"/>
              </a:lnSpc>
              <a:spcBef>
                <a:spcPts val="0"/>
              </a:spcBef>
              <a:buNone/>
              <a:defRPr sz="1600">
                <a:solidFill>
                  <a:schemeClr val="bg1"/>
                </a:solidFill>
              </a:defRPr>
            </a:lvl1pPr>
            <a:lvl2pPr marL="342900" indent="0">
              <a:lnSpc>
                <a:spcPct val="100000"/>
              </a:lnSpc>
              <a:buNone/>
              <a:defRPr sz="1600">
                <a:solidFill>
                  <a:schemeClr val="bg1"/>
                </a:solidFill>
              </a:defRPr>
            </a:lvl2pPr>
            <a:lvl3pPr marL="685800" indent="0">
              <a:lnSpc>
                <a:spcPct val="100000"/>
              </a:lnSpc>
              <a:buNone/>
              <a:defRPr sz="1600">
                <a:solidFill>
                  <a:schemeClr val="bg1"/>
                </a:solidFill>
              </a:defRPr>
            </a:lvl3pPr>
            <a:lvl4pPr marL="1028700" indent="0">
              <a:lnSpc>
                <a:spcPct val="100000"/>
              </a:lnSpc>
              <a:buNone/>
              <a:defRPr sz="1600">
                <a:solidFill>
                  <a:schemeClr val="bg1"/>
                </a:solidFill>
              </a:defRPr>
            </a:lvl4pPr>
            <a:lvl5pPr marL="1371600" indent="0">
              <a:lnSpc>
                <a:spcPct val="100000"/>
              </a:lnSpc>
              <a:buNone/>
              <a:defRPr sz="1600">
                <a:solidFill>
                  <a:schemeClr val="bg1"/>
                </a:solidFill>
              </a:defRPr>
            </a:lvl5pPr>
          </a:lstStyle>
          <a:p>
            <a:pPr lvl="0"/>
            <a:r>
              <a:rPr lang="en-US"/>
              <a:t>Click to edit Master text styles</a:t>
            </a:r>
          </a:p>
        </p:txBody>
      </p:sp>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0000" y="6300000"/>
            <a:ext cx="360000" cy="360000"/>
          </a:xfrm>
          <a:prstGeom prst="rect">
            <a:avLst/>
          </a:prstGeom>
        </p:spPr>
      </p:pic>
      <p:sp>
        <p:nvSpPr>
          <p:cNvPr id="11" name="TextBox 10"/>
          <p:cNvSpPr txBox="1"/>
          <p:nvPr/>
        </p:nvSpPr>
        <p:spPr>
          <a:xfrm>
            <a:off x="720000" y="6395368"/>
            <a:ext cx="4680000" cy="169277"/>
          </a:xfrm>
          <a:prstGeom prst="rect">
            <a:avLst/>
          </a:prstGeom>
          <a:noFill/>
        </p:spPr>
        <p:txBody>
          <a:bodyPr wrap="square" lIns="0" tIns="0" rIns="0" bIns="0" rtlCol="0" anchor="ctr" anchorCtr="0">
            <a:spAutoFit/>
          </a:bodyPr>
          <a:lstStyle/>
          <a:p>
            <a:pPr algn="just"/>
            <a:r>
              <a:rPr lang="en-GB" sz="1100">
                <a:solidFill>
                  <a:schemeClr val="bg2"/>
                </a:solidFill>
                <a:latin typeface="Krub SemiBold" panose="00000700000000000000" pitchFamily="2" charset="-34"/>
                <a:cs typeface="Krub SemiBold" panose="00000700000000000000" pitchFamily="2" charset="-34"/>
              </a:rPr>
              <a:t>Improving life through water  |  </a:t>
            </a:r>
            <a:r>
              <a:rPr lang="en-GB" sz="1100" err="1">
                <a:solidFill>
                  <a:schemeClr val="bg2"/>
                </a:solidFill>
                <a:latin typeface="Krub SemiBold" panose="00000700000000000000" pitchFamily="2" charset="-34"/>
                <a:cs typeface="Krub SemiBold" panose="00000700000000000000" pitchFamily="2" charset="-34"/>
              </a:rPr>
              <a:t>Gwella</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bywyd</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drwy</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ddŵr</a:t>
            </a:r>
            <a:r>
              <a:rPr lang="en-GB" sz="1100">
                <a:solidFill>
                  <a:schemeClr val="bg2"/>
                </a:solidFill>
                <a:latin typeface="Krub SemiBold" panose="00000700000000000000" pitchFamily="2" charset="-34"/>
                <a:cs typeface="Krub SemiBold" panose="00000700000000000000" pitchFamily="2" charset="-34"/>
              </a:rPr>
              <a:t>  |  </a:t>
            </a:r>
            <a:fld id="{931ABD2F-98A8-4510-BAD8-FE54A5F94C43}" type="slidenum">
              <a:rPr lang="en-GB" sz="1100" smtClean="0">
                <a:solidFill>
                  <a:schemeClr val="bg2"/>
                </a:solidFill>
                <a:latin typeface="Krub SemiBold" panose="00000700000000000000" pitchFamily="2" charset="-34"/>
                <a:cs typeface="Krub SemiBold" panose="00000700000000000000" pitchFamily="2" charset="-34"/>
              </a:rPr>
              <a:pPr algn="just"/>
              <a:t>‹#›</a:t>
            </a:fld>
            <a:endParaRPr lang="en-GB" sz="1100">
              <a:solidFill>
                <a:schemeClr val="bg2"/>
              </a:solidFill>
              <a:latin typeface="Krub SemiBold" panose="00000700000000000000" pitchFamily="2" charset="-34"/>
              <a:cs typeface="Krub SemiBold" panose="00000700000000000000" pitchFamily="2" charset="-34"/>
            </a:endParaRPr>
          </a:p>
        </p:txBody>
      </p:sp>
    </p:spTree>
    <p:extLst>
      <p:ext uri="{BB962C8B-B14F-4D97-AF65-F5344CB8AC3E}">
        <p14:creationId xmlns:p14="http://schemas.microsoft.com/office/powerpoint/2010/main" val="42737930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Final">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605530"/>
            <a:ext cx="7740000" cy="5252470"/>
          </a:xfrm>
          <a:prstGeom prst="rect">
            <a:avLst/>
          </a:prstGeom>
        </p:spPr>
      </p:pic>
      <p:grpSp>
        <p:nvGrpSpPr>
          <p:cNvPr id="3" name="Group 2"/>
          <p:cNvGrpSpPr/>
          <p:nvPr/>
        </p:nvGrpSpPr>
        <p:grpSpPr>
          <a:xfrm>
            <a:off x="2160000" y="5832000"/>
            <a:ext cx="6480003" cy="432000"/>
            <a:chOff x="2160000" y="5832000"/>
            <a:chExt cx="6480003" cy="432000"/>
          </a:xfrm>
        </p:grpSpPr>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99856" y="5832000"/>
              <a:ext cx="430185" cy="432000"/>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89892" y="5832908"/>
              <a:ext cx="430185" cy="430185"/>
            </a:xfrm>
            <a:prstGeom prst="rect">
              <a:avLst/>
            </a:prstGeom>
          </p:spPr>
        </p:pic>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79928" y="5832908"/>
              <a:ext cx="430185" cy="430185"/>
            </a:xfrm>
            <a:prstGeom prst="rect">
              <a:avLst/>
            </a:prstGeom>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160000" y="5832908"/>
              <a:ext cx="430185" cy="430185"/>
            </a:xfrm>
            <a:prstGeom prst="rect">
              <a:avLst/>
            </a:prstGeom>
          </p:spPr>
        </p:pic>
        <p:pic>
          <p:nvPicPr>
            <p:cNvPr id="14" name="Picture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369964" y="5832908"/>
              <a:ext cx="430185" cy="430185"/>
            </a:xfrm>
            <a:prstGeom prst="rect">
              <a:avLst/>
            </a:prstGeom>
          </p:spPr>
        </p:pic>
        <p:pic>
          <p:nvPicPr>
            <p:cNvPr id="15" name="Picture 1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209818" y="5832908"/>
              <a:ext cx="430185" cy="430185"/>
            </a:xfrm>
            <a:prstGeom prst="rect">
              <a:avLst/>
            </a:prstGeom>
          </p:spPr>
        </p:pic>
      </p:grpSp>
      <p:sp>
        <p:nvSpPr>
          <p:cNvPr id="17" name="Text Placeholder 5"/>
          <p:cNvSpPr>
            <a:spLocks noGrp="1"/>
          </p:cNvSpPr>
          <p:nvPr>
            <p:ph type="body" sz="quarter" idx="10"/>
          </p:nvPr>
        </p:nvSpPr>
        <p:spPr>
          <a:xfrm>
            <a:off x="719999" y="252000"/>
            <a:ext cx="8424000" cy="432000"/>
          </a:xfrm>
          <a:prstGeom prst="rect">
            <a:avLst/>
          </a:prstGeom>
          <a:solidFill>
            <a:schemeClr val="bg2"/>
          </a:solidFill>
        </p:spPr>
        <p:txBody>
          <a:bodyPr lIns="72000" tIns="36000" rIns="360000" bIns="36000" anchor="ctr" anchorCtr="0"/>
          <a:lstStyle>
            <a:lvl1pPr marL="0" indent="0">
              <a:lnSpc>
                <a:spcPct val="100000"/>
              </a:lnSpc>
              <a:spcBef>
                <a:spcPts val="0"/>
              </a:spcBef>
              <a:buNone/>
              <a:defRPr sz="2000">
                <a:latin typeface="+mj-lt"/>
              </a:defRPr>
            </a:lvl1pPr>
          </a:lstStyle>
          <a:p>
            <a:pPr lvl="0"/>
            <a:r>
              <a:rPr lang="en-US"/>
              <a:t>Click to edit Master text styles</a:t>
            </a:r>
          </a:p>
        </p:txBody>
      </p:sp>
      <p:pic>
        <p:nvPicPr>
          <p:cNvPr id="16" name="Picture 1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200000" y="1152000"/>
            <a:ext cx="1440000" cy="2811570"/>
          </a:xfrm>
          <a:prstGeom prst="rect">
            <a:avLst/>
          </a:prstGeom>
        </p:spPr>
      </p:pic>
      <p:sp>
        <p:nvSpPr>
          <p:cNvPr id="5" name="Text Placeholder 4"/>
          <p:cNvSpPr>
            <a:spLocks noGrp="1"/>
          </p:cNvSpPr>
          <p:nvPr>
            <p:ph type="body" sz="quarter" idx="11"/>
          </p:nvPr>
        </p:nvSpPr>
        <p:spPr>
          <a:xfrm>
            <a:off x="720000" y="2520000"/>
            <a:ext cx="4860000" cy="1403350"/>
          </a:xfrm>
          <a:prstGeom prst="rect">
            <a:avLst/>
          </a:prstGeom>
        </p:spPr>
        <p:txBody>
          <a:bodyPr lIns="0" tIns="0" rIns="0" bIns="0"/>
          <a:lstStyle>
            <a:lvl1pPr marL="0" indent="0">
              <a:lnSpc>
                <a:spcPct val="100000"/>
              </a:lnSpc>
              <a:spcBef>
                <a:spcPts val="0"/>
              </a:spcBef>
              <a:buNone/>
              <a:defRPr sz="1600">
                <a:solidFill>
                  <a:schemeClr val="bg1"/>
                </a:solidFill>
              </a:defRPr>
            </a:lvl1pPr>
            <a:lvl2pPr marL="342900" indent="0">
              <a:buNone/>
              <a:defRPr sz="1600">
                <a:solidFill>
                  <a:schemeClr val="bg1"/>
                </a:solidFill>
              </a:defRPr>
            </a:lvl2pPr>
            <a:lvl3pPr marL="685800" indent="0">
              <a:buNone/>
              <a:defRPr sz="1600">
                <a:solidFill>
                  <a:schemeClr val="bg1"/>
                </a:solidFill>
              </a:defRPr>
            </a:lvl3pPr>
            <a:lvl4pPr marL="1028700" indent="0">
              <a:buNone/>
              <a:defRPr sz="1600">
                <a:solidFill>
                  <a:schemeClr val="bg1"/>
                </a:solidFill>
              </a:defRPr>
            </a:lvl4pPr>
            <a:lvl5pPr marL="1371600" indent="0">
              <a:buNone/>
              <a:defRPr sz="16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2220879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divider yellow">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 y="0"/>
            <a:ext cx="9140952" cy="6858000"/>
          </a:xfrm>
          <a:prstGeom prst="rect">
            <a:avLst/>
          </a:prstGeom>
        </p:spPr>
      </p:pic>
      <p:sp>
        <p:nvSpPr>
          <p:cNvPr id="4" name="Text Placeholder 10"/>
          <p:cNvSpPr>
            <a:spLocks noGrp="1"/>
          </p:cNvSpPr>
          <p:nvPr>
            <p:ph type="body" sz="quarter" idx="10"/>
          </p:nvPr>
        </p:nvSpPr>
        <p:spPr>
          <a:xfrm>
            <a:off x="900000" y="2880000"/>
            <a:ext cx="5400000" cy="1440000"/>
          </a:xfrm>
          <a:prstGeom prst="rect">
            <a:avLst/>
          </a:prstGeom>
        </p:spPr>
        <p:txBody>
          <a:bodyPr lIns="0" tIns="0" rIns="0" bIns="0" anchor="ctr" anchorCtr="0"/>
          <a:lstStyle>
            <a:lvl1pPr marL="0" indent="0">
              <a:lnSpc>
                <a:spcPct val="100000"/>
              </a:lnSpc>
              <a:spcBef>
                <a:spcPts val="0"/>
              </a:spcBef>
              <a:buNone/>
              <a:defRPr lang="en-GB" sz="3200" dirty="0" smtClean="0">
                <a:solidFill>
                  <a:schemeClr val="bg2"/>
                </a:solidFill>
                <a:latin typeface="+mj-lt"/>
              </a:defRPr>
            </a:lvl1pPr>
          </a:lstStyle>
          <a:p>
            <a:pPr lvl="0"/>
            <a:r>
              <a:rPr lang="en-US" sz="3000">
                <a:latin typeface="+mj-lt"/>
              </a:rPr>
              <a:t>Click to edit Master text styles</a:t>
            </a:r>
          </a:p>
        </p:txBody>
      </p:sp>
    </p:spTree>
    <p:extLst>
      <p:ext uri="{BB962C8B-B14F-4D97-AF65-F5344CB8AC3E}">
        <p14:creationId xmlns:p14="http://schemas.microsoft.com/office/powerpoint/2010/main" val="2321704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divider coral">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 y="0"/>
            <a:ext cx="9143238" cy="6858000"/>
          </a:xfrm>
          <a:prstGeom prst="rect">
            <a:avLst/>
          </a:prstGeom>
        </p:spPr>
      </p:pic>
      <p:sp>
        <p:nvSpPr>
          <p:cNvPr id="11" name="Text Placeholder 10"/>
          <p:cNvSpPr>
            <a:spLocks noGrp="1"/>
          </p:cNvSpPr>
          <p:nvPr>
            <p:ph type="body" sz="quarter" idx="10"/>
          </p:nvPr>
        </p:nvSpPr>
        <p:spPr>
          <a:xfrm>
            <a:off x="900000" y="2880000"/>
            <a:ext cx="5400000" cy="1440000"/>
          </a:xfrm>
          <a:prstGeom prst="rect">
            <a:avLst/>
          </a:prstGeom>
        </p:spPr>
        <p:txBody>
          <a:bodyPr lIns="0" tIns="0" rIns="0" bIns="0" anchor="ctr" anchorCtr="0"/>
          <a:lstStyle>
            <a:lvl1pPr marL="0" indent="0">
              <a:lnSpc>
                <a:spcPct val="100000"/>
              </a:lnSpc>
              <a:spcBef>
                <a:spcPts val="0"/>
              </a:spcBef>
              <a:buNone/>
              <a:defRPr lang="en-GB" sz="3200" dirty="0" smtClean="0">
                <a:solidFill>
                  <a:schemeClr val="bg2"/>
                </a:solidFill>
                <a:latin typeface="+mj-lt"/>
              </a:defRPr>
            </a:lvl1pPr>
          </a:lstStyle>
          <a:p>
            <a:pPr lvl="0"/>
            <a:r>
              <a:rPr lang="en-US" sz="3000">
                <a:latin typeface="+mj-lt"/>
              </a:rPr>
              <a:t>Click to edit Master text styles</a:t>
            </a:r>
          </a:p>
        </p:txBody>
      </p:sp>
    </p:spTree>
    <p:extLst>
      <p:ext uri="{BB962C8B-B14F-4D97-AF65-F5344CB8AC3E}">
        <p14:creationId xmlns:p14="http://schemas.microsoft.com/office/powerpoint/2010/main" val="559172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divider 2nd blue">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 y="1143"/>
            <a:ext cx="9143238" cy="6855714"/>
          </a:xfrm>
          <a:prstGeom prst="rect">
            <a:avLst/>
          </a:prstGeom>
        </p:spPr>
      </p:pic>
      <p:sp>
        <p:nvSpPr>
          <p:cNvPr id="4" name="Text Placeholder 10"/>
          <p:cNvSpPr>
            <a:spLocks noGrp="1"/>
          </p:cNvSpPr>
          <p:nvPr>
            <p:ph type="body" sz="quarter" idx="10"/>
          </p:nvPr>
        </p:nvSpPr>
        <p:spPr>
          <a:xfrm>
            <a:off x="900000" y="2880000"/>
            <a:ext cx="5400000" cy="1440000"/>
          </a:xfrm>
          <a:prstGeom prst="rect">
            <a:avLst/>
          </a:prstGeom>
        </p:spPr>
        <p:txBody>
          <a:bodyPr lIns="0" tIns="0" rIns="0" bIns="0" anchor="ctr" anchorCtr="0"/>
          <a:lstStyle>
            <a:lvl1pPr marL="0" indent="0">
              <a:lnSpc>
                <a:spcPct val="100000"/>
              </a:lnSpc>
              <a:spcBef>
                <a:spcPts val="0"/>
              </a:spcBef>
              <a:buNone/>
              <a:defRPr lang="en-GB" sz="3200" dirty="0" smtClean="0">
                <a:latin typeface="+mj-lt"/>
              </a:defRPr>
            </a:lvl1pPr>
          </a:lstStyle>
          <a:p>
            <a:pPr lvl="0"/>
            <a:r>
              <a:rPr lang="en-US" sz="3000">
                <a:latin typeface="+mj-lt"/>
              </a:rPr>
              <a:t>Click to edit Master text styles</a:t>
            </a:r>
          </a:p>
        </p:txBody>
      </p:sp>
    </p:spTree>
    <p:extLst>
      <p:ext uri="{BB962C8B-B14F-4D97-AF65-F5344CB8AC3E}">
        <p14:creationId xmlns:p14="http://schemas.microsoft.com/office/powerpoint/2010/main" val="3495321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divider green">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 y="0"/>
            <a:ext cx="9143238" cy="6858000"/>
          </a:xfrm>
          <a:prstGeom prst="rect">
            <a:avLst/>
          </a:prstGeom>
        </p:spPr>
      </p:pic>
      <p:sp>
        <p:nvSpPr>
          <p:cNvPr id="4" name="Text Placeholder 10"/>
          <p:cNvSpPr>
            <a:spLocks noGrp="1"/>
          </p:cNvSpPr>
          <p:nvPr>
            <p:ph type="body" sz="quarter" idx="10"/>
          </p:nvPr>
        </p:nvSpPr>
        <p:spPr>
          <a:xfrm>
            <a:off x="900000" y="2880000"/>
            <a:ext cx="5400000" cy="1440000"/>
          </a:xfrm>
          <a:prstGeom prst="rect">
            <a:avLst/>
          </a:prstGeom>
        </p:spPr>
        <p:txBody>
          <a:bodyPr lIns="0" tIns="0" rIns="0" bIns="0" anchor="ctr" anchorCtr="0"/>
          <a:lstStyle>
            <a:lvl1pPr marL="0" indent="0">
              <a:lnSpc>
                <a:spcPct val="100000"/>
              </a:lnSpc>
              <a:spcBef>
                <a:spcPts val="0"/>
              </a:spcBef>
              <a:buNone/>
              <a:defRPr lang="en-GB" sz="3200" dirty="0" smtClean="0">
                <a:latin typeface="+mj-lt"/>
              </a:defRPr>
            </a:lvl1pPr>
          </a:lstStyle>
          <a:p>
            <a:pPr lvl="0"/>
            <a:r>
              <a:rPr lang="en-US" sz="3000">
                <a:latin typeface="+mj-lt"/>
              </a:rPr>
              <a:t>Click to edit Master text styles</a:t>
            </a:r>
          </a:p>
        </p:txBody>
      </p:sp>
    </p:spTree>
    <p:extLst>
      <p:ext uri="{BB962C8B-B14F-4D97-AF65-F5344CB8AC3E}">
        <p14:creationId xmlns:p14="http://schemas.microsoft.com/office/powerpoint/2010/main" val="912164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ection divider purple">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 y="1143"/>
            <a:ext cx="9143238" cy="6855714"/>
          </a:xfrm>
          <a:prstGeom prst="rect">
            <a:avLst/>
          </a:prstGeom>
        </p:spPr>
      </p:pic>
      <p:sp>
        <p:nvSpPr>
          <p:cNvPr id="4" name="Text Placeholder 10"/>
          <p:cNvSpPr>
            <a:spLocks noGrp="1"/>
          </p:cNvSpPr>
          <p:nvPr>
            <p:ph type="body" sz="quarter" idx="10"/>
          </p:nvPr>
        </p:nvSpPr>
        <p:spPr>
          <a:xfrm>
            <a:off x="900000" y="2880000"/>
            <a:ext cx="5400000" cy="1440000"/>
          </a:xfrm>
          <a:prstGeom prst="rect">
            <a:avLst/>
          </a:prstGeom>
        </p:spPr>
        <p:txBody>
          <a:bodyPr lIns="0" tIns="0" rIns="0" bIns="0" anchor="ctr" anchorCtr="0"/>
          <a:lstStyle>
            <a:lvl1pPr marL="0" indent="0">
              <a:lnSpc>
                <a:spcPct val="100000"/>
              </a:lnSpc>
              <a:spcBef>
                <a:spcPts val="0"/>
              </a:spcBef>
              <a:buNone/>
              <a:defRPr lang="en-GB" sz="3200" dirty="0" smtClean="0">
                <a:latin typeface="+mj-lt"/>
              </a:defRPr>
            </a:lvl1pPr>
          </a:lstStyle>
          <a:p>
            <a:pPr lvl="0"/>
            <a:r>
              <a:rPr lang="en-US" sz="3000">
                <a:latin typeface="+mj-lt"/>
              </a:rPr>
              <a:t>Click to edit Master text styles</a:t>
            </a:r>
          </a:p>
        </p:txBody>
      </p:sp>
    </p:spTree>
    <p:extLst>
      <p:ext uri="{BB962C8B-B14F-4D97-AF65-F5344CB8AC3E}">
        <p14:creationId xmlns:p14="http://schemas.microsoft.com/office/powerpoint/2010/main" val="3888798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Agenda or contents">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9498" y="4739905"/>
            <a:ext cx="3294505" cy="2118101"/>
          </a:xfrm>
          <a:prstGeom prst="rect">
            <a:avLst/>
          </a:prstGeom>
        </p:spPr>
      </p:pic>
      <p:sp>
        <p:nvSpPr>
          <p:cNvPr id="16" name="Text Placeholder 15"/>
          <p:cNvSpPr>
            <a:spLocks noGrp="1"/>
          </p:cNvSpPr>
          <p:nvPr>
            <p:ph type="body" sz="quarter" idx="10"/>
          </p:nvPr>
        </p:nvSpPr>
        <p:spPr>
          <a:xfrm>
            <a:off x="719999" y="252000"/>
            <a:ext cx="8424000" cy="432000"/>
          </a:xfrm>
          <a:prstGeom prst="rect">
            <a:avLst/>
          </a:prstGeom>
          <a:solidFill>
            <a:schemeClr val="bg2"/>
          </a:solidFill>
        </p:spPr>
        <p:txBody>
          <a:bodyPr lIns="72000" tIns="36000" rIns="360000" bIns="36000" anchor="ctr" anchorCtr="0"/>
          <a:lstStyle>
            <a:lvl1pPr marL="0" indent="0">
              <a:lnSpc>
                <a:spcPct val="100000"/>
              </a:lnSpc>
              <a:spcBef>
                <a:spcPts val="0"/>
              </a:spcBef>
              <a:buNone/>
              <a:defRPr sz="2000">
                <a:latin typeface="+mj-lt"/>
              </a:defRPr>
            </a:lvl1pPr>
            <a:lvl2pPr marL="342900" indent="0">
              <a:buNone/>
              <a:defRPr sz="2000">
                <a:latin typeface="+mj-lt"/>
              </a:defRPr>
            </a:lvl2pPr>
            <a:lvl3pPr marL="685800" indent="0">
              <a:buNone/>
              <a:defRPr sz="2000">
                <a:latin typeface="+mj-lt"/>
              </a:defRPr>
            </a:lvl3pPr>
            <a:lvl4pPr marL="1028700" indent="0">
              <a:buNone/>
              <a:defRPr sz="2000">
                <a:latin typeface="+mj-lt"/>
              </a:defRPr>
            </a:lvl4pPr>
            <a:lvl5pPr marL="1371600" indent="0">
              <a:buNone/>
              <a:defRPr sz="2000">
                <a:latin typeface="+mj-lt"/>
              </a:defRPr>
            </a:lvl5pPr>
          </a:lstStyle>
          <a:p>
            <a:pPr lvl="0"/>
            <a:r>
              <a:rPr lang="en-US"/>
              <a:t>Click to edit Master text styles</a:t>
            </a:r>
          </a:p>
        </p:txBody>
      </p:sp>
      <p:sp>
        <p:nvSpPr>
          <p:cNvPr id="5" name="Content Placeholder 4"/>
          <p:cNvSpPr>
            <a:spLocks noGrp="1"/>
          </p:cNvSpPr>
          <p:nvPr>
            <p:ph sz="quarter" idx="12"/>
          </p:nvPr>
        </p:nvSpPr>
        <p:spPr>
          <a:xfrm>
            <a:off x="719998" y="900000"/>
            <a:ext cx="7920000" cy="5040000"/>
          </a:xfrm>
          <a:prstGeom prst="rect">
            <a:avLst/>
          </a:prstGeom>
        </p:spPr>
        <p:txBody>
          <a:bodyPr lIns="0" tIns="0" rIns="0" bIns="0"/>
          <a:lstStyle>
            <a:lvl1pPr marL="0" indent="0">
              <a:lnSpc>
                <a:spcPct val="100000"/>
              </a:lnSpc>
              <a:spcBef>
                <a:spcPts val="0"/>
              </a:spcBef>
              <a:buNone/>
              <a:defRPr sz="1600">
                <a:solidFill>
                  <a:schemeClr val="bg1"/>
                </a:solidFill>
              </a:defRPr>
            </a:lvl1pPr>
            <a:lvl2pPr marL="342900" indent="0">
              <a:lnSpc>
                <a:spcPct val="100000"/>
              </a:lnSpc>
              <a:buNone/>
              <a:defRPr sz="1600">
                <a:solidFill>
                  <a:schemeClr val="bg1"/>
                </a:solidFill>
              </a:defRPr>
            </a:lvl2pPr>
            <a:lvl3pPr marL="685800" indent="0">
              <a:lnSpc>
                <a:spcPct val="100000"/>
              </a:lnSpc>
              <a:buNone/>
              <a:defRPr sz="1600">
                <a:solidFill>
                  <a:schemeClr val="bg1"/>
                </a:solidFill>
              </a:defRPr>
            </a:lvl3pPr>
            <a:lvl4pPr marL="1028700" indent="0">
              <a:lnSpc>
                <a:spcPct val="100000"/>
              </a:lnSpc>
              <a:buNone/>
              <a:defRPr sz="1600">
                <a:solidFill>
                  <a:schemeClr val="bg1"/>
                </a:solidFill>
              </a:defRPr>
            </a:lvl4pPr>
            <a:lvl5pPr marL="1371600" indent="0">
              <a:lnSpc>
                <a:spcPct val="100000"/>
              </a:lnSpc>
              <a:buNone/>
              <a:defRPr sz="1600">
                <a:solidFill>
                  <a:schemeClr val="bg1"/>
                </a:solidFill>
              </a:defRPr>
            </a:lvl5pPr>
          </a:lstStyle>
          <a:p>
            <a:pPr lvl="0"/>
            <a:r>
              <a:rPr lang="en-US"/>
              <a:t>Click to edit Master text styles</a:t>
            </a: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0000" y="6300000"/>
            <a:ext cx="360000" cy="360000"/>
          </a:xfrm>
          <a:prstGeom prst="rect">
            <a:avLst/>
          </a:prstGeom>
        </p:spPr>
      </p:pic>
      <p:sp>
        <p:nvSpPr>
          <p:cNvPr id="14" name="TextBox 13"/>
          <p:cNvSpPr txBox="1"/>
          <p:nvPr/>
        </p:nvSpPr>
        <p:spPr>
          <a:xfrm>
            <a:off x="720000" y="6395368"/>
            <a:ext cx="4680000" cy="169277"/>
          </a:xfrm>
          <a:prstGeom prst="rect">
            <a:avLst/>
          </a:prstGeom>
          <a:noFill/>
        </p:spPr>
        <p:txBody>
          <a:bodyPr wrap="square" lIns="0" tIns="0" rIns="0" bIns="0" rtlCol="0" anchor="ctr" anchorCtr="0">
            <a:spAutoFit/>
          </a:bodyPr>
          <a:lstStyle/>
          <a:p>
            <a:pPr algn="just"/>
            <a:r>
              <a:rPr lang="en-GB" sz="1100">
                <a:solidFill>
                  <a:schemeClr val="bg2"/>
                </a:solidFill>
                <a:latin typeface="Krub SemiBold" panose="00000700000000000000" pitchFamily="2" charset="-34"/>
                <a:cs typeface="Krub SemiBold" panose="00000700000000000000" pitchFamily="2" charset="-34"/>
              </a:rPr>
              <a:t>Improving life through water  |  </a:t>
            </a:r>
            <a:r>
              <a:rPr lang="en-GB" sz="1100" err="1">
                <a:solidFill>
                  <a:schemeClr val="bg2"/>
                </a:solidFill>
                <a:latin typeface="Krub SemiBold" panose="00000700000000000000" pitchFamily="2" charset="-34"/>
                <a:cs typeface="Krub SemiBold" panose="00000700000000000000" pitchFamily="2" charset="-34"/>
              </a:rPr>
              <a:t>Gwella</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bywyd</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drwy</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ddŵr</a:t>
            </a:r>
            <a:r>
              <a:rPr lang="en-GB" sz="1100">
                <a:solidFill>
                  <a:schemeClr val="bg2"/>
                </a:solidFill>
                <a:latin typeface="Krub SemiBold" panose="00000700000000000000" pitchFamily="2" charset="-34"/>
                <a:cs typeface="Krub SemiBold" panose="00000700000000000000" pitchFamily="2" charset="-34"/>
              </a:rPr>
              <a:t>  |  </a:t>
            </a:r>
            <a:fld id="{931ABD2F-98A8-4510-BAD8-FE54A5F94C43}" type="slidenum">
              <a:rPr lang="en-GB" sz="1100" smtClean="0">
                <a:solidFill>
                  <a:schemeClr val="bg2"/>
                </a:solidFill>
                <a:latin typeface="Krub SemiBold" panose="00000700000000000000" pitchFamily="2" charset="-34"/>
                <a:cs typeface="Krub SemiBold" panose="00000700000000000000" pitchFamily="2" charset="-34"/>
              </a:rPr>
              <a:pPr algn="just"/>
              <a:t>‹#›</a:t>
            </a:fld>
            <a:endParaRPr lang="en-GB" sz="1100">
              <a:solidFill>
                <a:schemeClr val="bg2"/>
              </a:solidFill>
              <a:latin typeface="Krub SemiBold" panose="00000700000000000000" pitchFamily="2" charset="-34"/>
              <a:cs typeface="Krub SemiBold" panose="00000700000000000000" pitchFamily="2" charset="-34"/>
            </a:endParaRPr>
          </a:p>
        </p:txBody>
      </p:sp>
    </p:spTree>
    <p:extLst>
      <p:ext uri="{BB962C8B-B14F-4D97-AF65-F5344CB8AC3E}">
        <p14:creationId xmlns:p14="http://schemas.microsoft.com/office/powerpoint/2010/main" val="3763455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tandard">
    <p:spTree>
      <p:nvGrpSpPr>
        <p:cNvPr id="1" name=""/>
        <p:cNvGrpSpPr/>
        <p:nvPr/>
      </p:nvGrpSpPr>
      <p:grpSpPr>
        <a:xfrm>
          <a:off x="0" y="0"/>
          <a:ext cx="0" cy="0"/>
          <a:chOff x="0" y="0"/>
          <a:chExt cx="0" cy="0"/>
        </a:xfrm>
      </p:grpSpPr>
      <p:sp>
        <p:nvSpPr>
          <p:cNvPr id="12" name="Text Placeholder 15"/>
          <p:cNvSpPr>
            <a:spLocks noGrp="1"/>
          </p:cNvSpPr>
          <p:nvPr>
            <p:ph type="body" sz="quarter" idx="10"/>
          </p:nvPr>
        </p:nvSpPr>
        <p:spPr>
          <a:xfrm>
            <a:off x="719999" y="252000"/>
            <a:ext cx="8424000" cy="432000"/>
          </a:xfrm>
          <a:prstGeom prst="rect">
            <a:avLst/>
          </a:prstGeom>
          <a:solidFill>
            <a:schemeClr val="bg2"/>
          </a:solidFill>
        </p:spPr>
        <p:txBody>
          <a:bodyPr lIns="72000" tIns="36000" rIns="360000" bIns="36000" anchor="ctr" anchorCtr="0"/>
          <a:lstStyle>
            <a:lvl1pPr marL="0" indent="0">
              <a:lnSpc>
                <a:spcPct val="100000"/>
              </a:lnSpc>
              <a:spcBef>
                <a:spcPts val="0"/>
              </a:spcBef>
              <a:buNone/>
              <a:defRPr sz="2000">
                <a:latin typeface="+mj-lt"/>
              </a:defRPr>
            </a:lvl1pPr>
            <a:lvl2pPr marL="342900" indent="0">
              <a:buNone/>
              <a:defRPr sz="2000">
                <a:latin typeface="+mj-lt"/>
              </a:defRPr>
            </a:lvl2pPr>
            <a:lvl3pPr marL="685800" indent="0">
              <a:buNone/>
              <a:defRPr sz="2000">
                <a:latin typeface="+mj-lt"/>
              </a:defRPr>
            </a:lvl3pPr>
            <a:lvl4pPr marL="1028700" indent="0">
              <a:buNone/>
              <a:defRPr sz="2000">
                <a:latin typeface="+mj-lt"/>
              </a:defRPr>
            </a:lvl4pPr>
            <a:lvl5pPr marL="1371600" indent="0">
              <a:buNone/>
              <a:defRPr sz="2000">
                <a:latin typeface="+mj-lt"/>
              </a:defRPr>
            </a:lvl5pPr>
          </a:lstStyle>
          <a:p>
            <a:pPr lvl="0"/>
            <a:r>
              <a:rPr lang="en-US"/>
              <a:t>Click to edit Master text styles</a:t>
            </a:r>
          </a:p>
        </p:txBody>
      </p:sp>
      <p:sp>
        <p:nvSpPr>
          <p:cNvPr id="3" name="Content Placeholder 2"/>
          <p:cNvSpPr>
            <a:spLocks noGrp="1"/>
          </p:cNvSpPr>
          <p:nvPr>
            <p:ph sz="quarter" idx="12"/>
          </p:nvPr>
        </p:nvSpPr>
        <p:spPr>
          <a:xfrm>
            <a:off x="720000" y="900000"/>
            <a:ext cx="7920000" cy="5040000"/>
          </a:xfrm>
          <a:prstGeom prst="rect">
            <a:avLst/>
          </a:prstGeom>
        </p:spPr>
        <p:txBody>
          <a:bodyPr lIns="0" tIns="0" rIns="0" bIns="0"/>
          <a:lstStyle>
            <a:lvl1pPr marL="0" indent="0">
              <a:lnSpc>
                <a:spcPct val="100000"/>
              </a:lnSpc>
              <a:spcBef>
                <a:spcPts val="0"/>
              </a:spcBef>
              <a:buNone/>
              <a:defRPr sz="1600">
                <a:solidFill>
                  <a:schemeClr val="bg1"/>
                </a:solidFill>
              </a:defRPr>
            </a:lvl1pPr>
            <a:lvl2pPr marL="342900" indent="0">
              <a:buNone/>
              <a:defRPr sz="1600">
                <a:solidFill>
                  <a:schemeClr val="bg1"/>
                </a:solidFill>
              </a:defRPr>
            </a:lvl2pPr>
            <a:lvl3pPr marL="685800" indent="0">
              <a:buNone/>
              <a:defRPr sz="1600">
                <a:solidFill>
                  <a:schemeClr val="bg1"/>
                </a:solidFill>
              </a:defRPr>
            </a:lvl3pPr>
            <a:lvl4pPr marL="1028700" indent="0">
              <a:buNone/>
              <a:defRPr sz="1600">
                <a:solidFill>
                  <a:schemeClr val="bg1"/>
                </a:solidFill>
              </a:defRPr>
            </a:lvl4pPr>
            <a:lvl5pPr marL="1371600" indent="0">
              <a:buNone/>
              <a:defRPr sz="1600">
                <a:solidFill>
                  <a:schemeClr val="bg1"/>
                </a:solidFill>
              </a:defRPr>
            </a:lvl5pPr>
          </a:lstStyle>
          <a:p>
            <a:pPr lvl="0"/>
            <a:r>
              <a:rPr lang="en-US"/>
              <a:t>Click to edit Master text styles</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000" y="6300000"/>
            <a:ext cx="360000" cy="360000"/>
          </a:xfrm>
          <a:prstGeom prst="rect">
            <a:avLst/>
          </a:prstGeom>
        </p:spPr>
      </p:pic>
      <p:sp>
        <p:nvSpPr>
          <p:cNvPr id="10" name="TextBox 9"/>
          <p:cNvSpPr txBox="1"/>
          <p:nvPr/>
        </p:nvSpPr>
        <p:spPr>
          <a:xfrm>
            <a:off x="720000" y="6395368"/>
            <a:ext cx="4680000" cy="169277"/>
          </a:xfrm>
          <a:prstGeom prst="rect">
            <a:avLst/>
          </a:prstGeom>
          <a:noFill/>
        </p:spPr>
        <p:txBody>
          <a:bodyPr wrap="square" lIns="0" tIns="0" rIns="0" bIns="0" rtlCol="0" anchor="ctr" anchorCtr="0">
            <a:spAutoFit/>
          </a:bodyPr>
          <a:lstStyle/>
          <a:p>
            <a:pPr algn="just"/>
            <a:r>
              <a:rPr lang="en-GB" sz="1100">
                <a:solidFill>
                  <a:schemeClr val="bg2"/>
                </a:solidFill>
                <a:latin typeface="Krub SemiBold" panose="00000700000000000000" pitchFamily="2" charset="-34"/>
                <a:cs typeface="Krub SemiBold" panose="00000700000000000000" pitchFamily="2" charset="-34"/>
              </a:rPr>
              <a:t>Improving life through water  |  </a:t>
            </a:r>
            <a:r>
              <a:rPr lang="en-GB" sz="1100" err="1">
                <a:solidFill>
                  <a:schemeClr val="bg2"/>
                </a:solidFill>
                <a:latin typeface="Krub SemiBold" panose="00000700000000000000" pitchFamily="2" charset="-34"/>
                <a:cs typeface="Krub SemiBold" panose="00000700000000000000" pitchFamily="2" charset="-34"/>
              </a:rPr>
              <a:t>Gwella</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bywyd</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drwy</a:t>
            </a:r>
            <a:r>
              <a:rPr lang="en-GB" sz="1100">
                <a:solidFill>
                  <a:schemeClr val="bg2"/>
                </a:solidFill>
                <a:latin typeface="Krub SemiBold" panose="00000700000000000000" pitchFamily="2" charset="-34"/>
                <a:cs typeface="Krub SemiBold" panose="00000700000000000000" pitchFamily="2" charset="-34"/>
              </a:rPr>
              <a:t> </a:t>
            </a:r>
            <a:r>
              <a:rPr lang="en-GB" sz="1100" err="1">
                <a:solidFill>
                  <a:schemeClr val="bg2"/>
                </a:solidFill>
                <a:latin typeface="Krub SemiBold" panose="00000700000000000000" pitchFamily="2" charset="-34"/>
                <a:cs typeface="Krub SemiBold" panose="00000700000000000000" pitchFamily="2" charset="-34"/>
              </a:rPr>
              <a:t>ddŵr</a:t>
            </a:r>
            <a:r>
              <a:rPr lang="en-GB" sz="1100">
                <a:solidFill>
                  <a:schemeClr val="bg2"/>
                </a:solidFill>
                <a:latin typeface="Krub SemiBold" panose="00000700000000000000" pitchFamily="2" charset="-34"/>
                <a:cs typeface="Krub SemiBold" panose="00000700000000000000" pitchFamily="2" charset="-34"/>
              </a:rPr>
              <a:t>  |  </a:t>
            </a:r>
            <a:fld id="{931ABD2F-98A8-4510-BAD8-FE54A5F94C43}" type="slidenum">
              <a:rPr lang="en-GB" sz="1100" smtClean="0">
                <a:solidFill>
                  <a:schemeClr val="bg2"/>
                </a:solidFill>
                <a:latin typeface="Krub SemiBold" panose="00000700000000000000" pitchFamily="2" charset="-34"/>
                <a:cs typeface="Krub SemiBold" panose="00000700000000000000" pitchFamily="2" charset="-34"/>
              </a:rPr>
              <a:pPr algn="just"/>
              <a:t>‹#›</a:t>
            </a:fld>
            <a:endParaRPr lang="en-GB" sz="1100">
              <a:solidFill>
                <a:schemeClr val="bg2"/>
              </a:solidFill>
              <a:latin typeface="Krub SemiBold" panose="00000700000000000000" pitchFamily="2" charset="-34"/>
              <a:cs typeface="Krub SemiBold" panose="00000700000000000000" pitchFamily="2" charset="-34"/>
            </a:endParaRPr>
          </a:p>
        </p:txBody>
      </p:sp>
    </p:spTree>
    <p:extLst>
      <p:ext uri="{BB962C8B-B14F-4D97-AF65-F5344CB8AC3E}">
        <p14:creationId xmlns:p14="http://schemas.microsoft.com/office/powerpoint/2010/main" val="981221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73955966"/>
      </p:ext>
    </p:extLst>
  </p:cSld>
  <p:clrMap bg1="dk1" tx1="lt1" bg2="dk2" tx2="lt2" accent1="accent1" accent2="accent2" accent3="accent3" accent4="accent4" accent5="accent5" accent6="accent6" hlink="hlink" folHlink="folHlink"/>
  <p:sldLayoutIdLst>
    <p:sldLayoutId id="2147483706" r:id="rId1"/>
    <p:sldLayoutId id="2147483718" r:id="rId2"/>
    <p:sldLayoutId id="2147483725" r:id="rId3"/>
    <p:sldLayoutId id="2147483700" r:id="rId4"/>
    <p:sldLayoutId id="2147483723" r:id="rId5"/>
    <p:sldLayoutId id="2147483719" r:id="rId6"/>
    <p:sldLayoutId id="2147483724" r:id="rId7"/>
    <p:sldLayoutId id="2147483701" r:id="rId8"/>
    <p:sldLayoutId id="2147483702" r:id="rId9"/>
    <p:sldLayoutId id="2147483717" r:id="rId10"/>
    <p:sldLayoutId id="2147483703" r:id="rId11"/>
    <p:sldLayoutId id="2147483704" r:id="rId12"/>
    <p:sldLayoutId id="2147483705" r:id="rId13"/>
    <p:sldLayoutId id="2147483707" r:id="rId14"/>
    <p:sldLayoutId id="2147483708" r:id="rId15"/>
    <p:sldLayoutId id="2147483709" r:id="rId16"/>
    <p:sldLayoutId id="2147483710" r:id="rId17"/>
    <p:sldLayoutId id="2147483711" r:id="rId18"/>
    <p:sldLayoutId id="2147483712" r:id="rId19"/>
    <p:sldLayoutId id="2147483713" r:id="rId20"/>
    <p:sldLayoutId id="2147483714" r:id="rId21"/>
    <p:sldLayoutId id="2147483722" r:id="rId22"/>
    <p:sldLayoutId id="2147483721" r:id="rId23"/>
    <p:sldLayoutId id="2147483720" r:id="rId24"/>
  </p:sldLayoutIdLst>
  <p:txStyles>
    <p:titleStyle>
      <a:lvl1pPr algn="l" defTabSz="685800" rtl="0" eaLnBrk="1" latinLnBrk="0" hangingPunct="1">
        <a:lnSpc>
          <a:spcPct val="90000"/>
        </a:lnSpc>
        <a:spcBef>
          <a:spcPct val="0"/>
        </a:spcBef>
        <a:buNone/>
        <a:defRPr sz="33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GB"/>
              <a:t>Outcomes Working Group </a:t>
            </a:r>
          </a:p>
          <a:p>
            <a:endParaRPr lang="en-GB"/>
          </a:p>
        </p:txBody>
      </p:sp>
      <p:sp>
        <p:nvSpPr>
          <p:cNvPr id="2" name="Text Placeholder 1"/>
          <p:cNvSpPr>
            <a:spLocks noGrp="1"/>
          </p:cNvSpPr>
          <p:nvPr>
            <p:ph type="body" sz="quarter" idx="11"/>
          </p:nvPr>
        </p:nvSpPr>
        <p:spPr/>
        <p:txBody>
          <a:bodyPr/>
          <a:lstStyle/>
          <a:p>
            <a:r>
              <a:rPr lang="en-GB"/>
              <a:t>October 2022</a:t>
            </a:r>
          </a:p>
          <a:p>
            <a:r>
              <a:rPr lang="en-GB"/>
              <a:t>Peter Jordan</a:t>
            </a:r>
          </a:p>
        </p:txBody>
      </p:sp>
    </p:spTree>
    <p:extLst>
      <p:ext uri="{BB962C8B-B14F-4D97-AF65-F5344CB8AC3E}">
        <p14:creationId xmlns:p14="http://schemas.microsoft.com/office/powerpoint/2010/main" val="3343657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7C49E5B-CE9F-43F2-8D9C-1E05F77F082F}"/>
              </a:ext>
            </a:extLst>
          </p:cNvPr>
          <p:cNvSpPr>
            <a:spLocks noGrp="1"/>
          </p:cNvSpPr>
          <p:nvPr>
            <p:ph type="body" sz="quarter" idx="10"/>
          </p:nvPr>
        </p:nvSpPr>
        <p:spPr/>
        <p:txBody>
          <a:bodyPr/>
          <a:lstStyle/>
          <a:p>
            <a:r>
              <a:rPr lang="en-GB"/>
              <a:t>Partnership working</a:t>
            </a:r>
            <a:endParaRPr lang="en-GB" sz="2000"/>
          </a:p>
        </p:txBody>
      </p:sp>
      <p:sp>
        <p:nvSpPr>
          <p:cNvPr id="3" name="Content Placeholder 2">
            <a:extLst>
              <a:ext uri="{FF2B5EF4-FFF2-40B4-BE49-F238E27FC236}">
                <a16:creationId xmlns:a16="http://schemas.microsoft.com/office/drawing/2014/main" id="{99D616E9-53F4-4147-A09B-4AEF731F5A6F}"/>
              </a:ext>
            </a:extLst>
          </p:cNvPr>
          <p:cNvSpPr>
            <a:spLocks noGrp="1"/>
          </p:cNvSpPr>
          <p:nvPr>
            <p:ph sz="quarter" idx="12"/>
          </p:nvPr>
        </p:nvSpPr>
        <p:spPr/>
        <p:txBody>
          <a:bodyPr/>
          <a:lstStyle/>
          <a:p>
            <a:r>
              <a:rPr lang="en-GB" sz="1800">
                <a:effectLst/>
                <a:latin typeface="Krub" panose="00000500000000000000" pitchFamily="2" charset="-34"/>
                <a:ea typeface="Krub" panose="00000500000000000000" pitchFamily="2" charset="-34"/>
                <a:cs typeface="Krub" panose="00000500000000000000" pitchFamily="2" charset="-34"/>
              </a:rPr>
              <a:t>We propose:</a:t>
            </a:r>
          </a:p>
          <a:p>
            <a:endParaRPr lang="en-GB" sz="1800">
              <a:latin typeface="Krub" panose="00000500000000000000" pitchFamily="2" charset="-34"/>
              <a:ea typeface="Krub" panose="00000500000000000000" pitchFamily="2" charset="-34"/>
              <a:cs typeface="Krub" panose="00000500000000000000" pitchFamily="2" charset="-34"/>
            </a:endParaRPr>
          </a:p>
          <a:p>
            <a:r>
              <a:rPr lang="en-GB" sz="1800">
                <a:effectLst/>
                <a:latin typeface="Krub" panose="00000500000000000000" pitchFamily="2" charset="-34"/>
                <a:ea typeface="Krub" panose="00000500000000000000" pitchFamily="2" charset="-34"/>
                <a:cs typeface="Krub" panose="00000500000000000000" pitchFamily="2" charset="-34"/>
              </a:rPr>
              <a:t>Companies can also include phosphorus reduced by working in partnership where phosphorus is not directly measured, where agreed by the Environment Agency or Natural Resources Wales. </a:t>
            </a:r>
          </a:p>
          <a:p>
            <a:endParaRPr lang="en-GB" sz="1800">
              <a:latin typeface="Krub" panose="00000500000000000000" pitchFamily="2" charset="-34"/>
              <a:ea typeface="Krub" panose="00000500000000000000" pitchFamily="2" charset="-34"/>
              <a:cs typeface="Krub" panose="00000500000000000000" pitchFamily="2" charset="-34"/>
            </a:endParaRPr>
          </a:p>
          <a:p>
            <a:r>
              <a:rPr lang="en-GB" sz="1800">
                <a:effectLst/>
                <a:latin typeface="Krub" panose="00000500000000000000" pitchFamily="2" charset="-34"/>
                <a:ea typeface="Krub" panose="00000500000000000000" pitchFamily="2" charset="-34"/>
                <a:cs typeface="Krub" panose="00000500000000000000" pitchFamily="2" charset="-34"/>
              </a:rPr>
              <a:t>The method to estimate the reduction in phosphorus that can be attributed to the company must be agreed with the Environment Agency or Natural Resources Wales and assurance provided by an appropriately qualified third party.</a:t>
            </a:r>
          </a:p>
          <a:p>
            <a:endParaRPr lang="en-GB" sz="1800">
              <a:latin typeface="Krub" panose="00000500000000000000" pitchFamily="2" charset="-34"/>
              <a:ea typeface="Krub" panose="00000500000000000000" pitchFamily="2" charset="-34"/>
              <a:cs typeface="Krub" panose="00000500000000000000" pitchFamily="2" charset="-34"/>
            </a:endParaRPr>
          </a:p>
          <a:p>
            <a:r>
              <a:rPr lang="en-GB" sz="1800" b="1">
                <a:latin typeface="Krub" panose="00000500000000000000" pitchFamily="2" charset="-34"/>
                <a:ea typeface="Krub" panose="00000500000000000000" pitchFamily="2" charset="-34"/>
                <a:cs typeface="Krub" panose="00000500000000000000" pitchFamily="2" charset="-34"/>
              </a:rPr>
              <a:t>Any comments?</a:t>
            </a:r>
          </a:p>
          <a:p>
            <a:endParaRPr lang="en-GB" sz="1800">
              <a:effectLst/>
              <a:latin typeface="Krub" panose="00000500000000000000" pitchFamily="2" charset="-34"/>
              <a:ea typeface="Krub" panose="00000500000000000000" pitchFamily="2" charset="-34"/>
              <a:cs typeface="Krub" panose="00000500000000000000" pitchFamily="2" charset="-34"/>
            </a:endParaRPr>
          </a:p>
          <a:p>
            <a:r>
              <a:rPr lang="en-GB" sz="1800">
                <a:latin typeface="Krub" panose="00000500000000000000" pitchFamily="2" charset="-34"/>
                <a:ea typeface="Krub" panose="00000500000000000000" pitchFamily="2" charset="-34"/>
                <a:cs typeface="Krub" panose="00000500000000000000" pitchFamily="2" charset="-34"/>
              </a:rPr>
              <a:t>The following slides consider the approach at treatment works that have phosphorus consents.</a:t>
            </a:r>
            <a:endParaRPr lang="en-GB" sz="1800">
              <a:effectLst/>
              <a:latin typeface="Krub" panose="00000500000000000000" pitchFamily="2" charset="-34"/>
              <a:ea typeface="Krub" panose="00000500000000000000" pitchFamily="2" charset="-34"/>
              <a:cs typeface="Krub" panose="00000500000000000000" pitchFamily="2" charset="-34"/>
            </a:endParaRPr>
          </a:p>
        </p:txBody>
      </p:sp>
    </p:spTree>
    <p:extLst>
      <p:ext uri="{BB962C8B-B14F-4D97-AF65-F5344CB8AC3E}">
        <p14:creationId xmlns:p14="http://schemas.microsoft.com/office/powerpoint/2010/main" val="3557285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D3F5841-36C1-4117-8A3D-BBF01980E766}"/>
              </a:ext>
            </a:extLst>
          </p:cNvPr>
          <p:cNvSpPr>
            <a:spLocks noGrp="1"/>
          </p:cNvSpPr>
          <p:nvPr>
            <p:ph type="body" sz="quarter" idx="10"/>
          </p:nvPr>
        </p:nvSpPr>
        <p:spPr/>
        <p:txBody>
          <a:bodyPr/>
          <a:lstStyle/>
          <a:p>
            <a:r>
              <a:rPr lang="en-GB"/>
              <a:t>Treatment works</a:t>
            </a:r>
          </a:p>
        </p:txBody>
      </p:sp>
      <p:sp>
        <p:nvSpPr>
          <p:cNvPr id="6" name="TextBox 5">
            <a:extLst>
              <a:ext uri="{FF2B5EF4-FFF2-40B4-BE49-F238E27FC236}">
                <a16:creationId xmlns:a16="http://schemas.microsoft.com/office/drawing/2014/main" id="{315606EA-C201-4772-8A86-B396357DBFCB}"/>
              </a:ext>
            </a:extLst>
          </p:cNvPr>
          <p:cNvSpPr txBox="1"/>
          <p:nvPr/>
        </p:nvSpPr>
        <p:spPr>
          <a:xfrm>
            <a:off x="719999" y="1045029"/>
            <a:ext cx="8206287" cy="3877985"/>
          </a:xfrm>
          <a:prstGeom prst="rect">
            <a:avLst/>
          </a:prstGeom>
          <a:noFill/>
        </p:spPr>
        <p:txBody>
          <a:bodyPr wrap="square" lIns="0" tIns="0" rIns="0" bIns="0" rtlCol="0">
            <a:spAutoFit/>
          </a:bodyPr>
          <a:lstStyle/>
          <a:p>
            <a:r>
              <a:rPr lang="en-GB">
                <a:solidFill>
                  <a:schemeClr val="bg1"/>
                </a:solidFill>
              </a:rPr>
              <a:t>Phosphorus at treatment works will be less than consents (on average over the company). It can be lower (or reduce) because</a:t>
            </a:r>
          </a:p>
          <a:p>
            <a:endParaRPr lang="en-GB">
              <a:solidFill>
                <a:schemeClr val="bg1"/>
              </a:solidFill>
            </a:endParaRPr>
          </a:p>
          <a:p>
            <a:r>
              <a:rPr lang="en-GB" b="1">
                <a:solidFill>
                  <a:schemeClr val="bg1"/>
                </a:solidFill>
              </a:rPr>
              <a:t>A </a:t>
            </a:r>
            <a:r>
              <a:rPr lang="en-GB">
                <a:solidFill>
                  <a:schemeClr val="bg1"/>
                </a:solidFill>
              </a:rPr>
              <a:t>Risk attitude by company to compliance </a:t>
            </a:r>
          </a:p>
          <a:p>
            <a:r>
              <a:rPr lang="en-GB" b="1">
                <a:solidFill>
                  <a:schemeClr val="bg1"/>
                </a:solidFill>
              </a:rPr>
              <a:t>B </a:t>
            </a:r>
            <a:r>
              <a:rPr lang="en-GB">
                <a:solidFill>
                  <a:schemeClr val="bg1"/>
                </a:solidFill>
              </a:rPr>
              <a:t>Investment in new process to reduce phosphorus (for new consent)/ Spare capacity included during previous investment for future growth</a:t>
            </a:r>
          </a:p>
          <a:p>
            <a:r>
              <a:rPr lang="en-GB" b="1">
                <a:solidFill>
                  <a:schemeClr val="bg1"/>
                </a:solidFill>
              </a:rPr>
              <a:t>C</a:t>
            </a:r>
            <a:r>
              <a:rPr lang="en-GB">
                <a:solidFill>
                  <a:schemeClr val="bg1"/>
                </a:solidFill>
              </a:rPr>
              <a:t> Company operates plant to be purposefully be below consent to improve river water quality.</a:t>
            </a:r>
          </a:p>
          <a:p>
            <a:pPr marL="285750" indent="-285750">
              <a:buFontTx/>
              <a:buChar char="-"/>
            </a:pPr>
            <a:endParaRPr lang="en-GB">
              <a:solidFill>
                <a:schemeClr val="bg1"/>
              </a:solidFill>
            </a:endParaRPr>
          </a:p>
          <a:p>
            <a:r>
              <a:rPr lang="en-GB">
                <a:solidFill>
                  <a:schemeClr val="bg1"/>
                </a:solidFill>
              </a:rPr>
              <a:t>Outperformance of consents is likely to reduce over time due to growth.</a:t>
            </a:r>
          </a:p>
          <a:p>
            <a:endParaRPr lang="en-GB">
              <a:solidFill>
                <a:schemeClr val="bg1"/>
              </a:solidFill>
            </a:endParaRPr>
          </a:p>
          <a:p>
            <a:endParaRPr lang="en-GB">
              <a:solidFill>
                <a:schemeClr val="bg1"/>
              </a:solidFill>
            </a:endParaRPr>
          </a:p>
          <a:p>
            <a:endParaRPr lang="en-GB">
              <a:solidFill>
                <a:schemeClr val="bg1"/>
              </a:solidFill>
            </a:endParaRPr>
          </a:p>
          <a:p>
            <a:endParaRPr lang="en-GB">
              <a:solidFill>
                <a:schemeClr val="bg1"/>
              </a:solidFill>
            </a:endParaRPr>
          </a:p>
        </p:txBody>
      </p:sp>
      <p:cxnSp>
        <p:nvCxnSpPr>
          <p:cNvPr id="8" name="Straight Connector 7">
            <a:extLst>
              <a:ext uri="{FF2B5EF4-FFF2-40B4-BE49-F238E27FC236}">
                <a16:creationId xmlns:a16="http://schemas.microsoft.com/office/drawing/2014/main" id="{A27C3592-8C51-44A3-8519-4C6989DD3FBA}"/>
              </a:ext>
            </a:extLst>
          </p:cNvPr>
          <p:cNvCxnSpPr/>
          <p:nvPr/>
        </p:nvCxnSpPr>
        <p:spPr>
          <a:xfrm>
            <a:off x="1834243" y="4283529"/>
            <a:ext cx="1300842"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EAF68D7-9854-4F21-9215-07D7AC6BB1C1}"/>
              </a:ext>
            </a:extLst>
          </p:cNvPr>
          <p:cNvCxnSpPr/>
          <p:nvPr/>
        </p:nvCxnSpPr>
        <p:spPr>
          <a:xfrm>
            <a:off x="1805078" y="5659013"/>
            <a:ext cx="13591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655E2383-0CF7-493C-B575-134C46594FD7}"/>
              </a:ext>
            </a:extLst>
          </p:cNvPr>
          <p:cNvSpPr txBox="1"/>
          <p:nvPr/>
        </p:nvSpPr>
        <p:spPr>
          <a:xfrm>
            <a:off x="3434443" y="5398343"/>
            <a:ext cx="2819400" cy="553998"/>
          </a:xfrm>
          <a:prstGeom prst="rect">
            <a:avLst/>
          </a:prstGeom>
          <a:noFill/>
        </p:spPr>
        <p:txBody>
          <a:bodyPr wrap="square" lIns="0" tIns="0" rIns="0" bIns="0" rtlCol="0">
            <a:spAutoFit/>
          </a:bodyPr>
          <a:lstStyle/>
          <a:p>
            <a:r>
              <a:rPr lang="en-GB">
                <a:solidFill>
                  <a:schemeClr val="bg1"/>
                </a:solidFill>
              </a:rPr>
              <a:t>Potential to </a:t>
            </a:r>
          </a:p>
          <a:p>
            <a:r>
              <a:rPr lang="en-GB">
                <a:solidFill>
                  <a:schemeClr val="bg1"/>
                </a:solidFill>
              </a:rPr>
              <a:t>outperform</a:t>
            </a:r>
          </a:p>
        </p:txBody>
      </p:sp>
      <p:sp>
        <p:nvSpPr>
          <p:cNvPr id="13" name="TextBox 12">
            <a:extLst>
              <a:ext uri="{FF2B5EF4-FFF2-40B4-BE49-F238E27FC236}">
                <a16:creationId xmlns:a16="http://schemas.microsoft.com/office/drawing/2014/main" id="{CB1ABA02-C1D1-4996-9453-2F2836462513}"/>
              </a:ext>
            </a:extLst>
          </p:cNvPr>
          <p:cNvSpPr txBox="1"/>
          <p:nvPr/>
        </p:nvSpPr>
        <p:spPr>
          <a:xfrm>
            <a:off x="1834243" y="4337957"/>
            <a:ext cx="1110342" cy="276998"/>
          </a:xfrm>
          <a:prstGeom prst="rect">
            <a:avLst/>
          </a:prstGeom>
          <a:solidFill>
            <a:schemeClr val="accent5">
              <a:lumMod val="20000"/>
              <a:lumOff val="80000"/>
            </a:schemeClr>
          </a:solidFill>
        </p:spPr>
        <p:txBody>
          <a:bodyPr wrap="square" lIns="0" tIns="0" rIns="0" bIns="0" rtlCol="0">
            <a:spAutoFit/>
          </a:bodyPr>
          <a:lstStyle/>
          <a:p>
            <a:pPr algn="ctr"/>
            <a:r>
              <a:rPr lang="en-GB">
                <a:solidFill>
                  <a:schemeClr val="bg1"/>
                </a:solidFill>
              </a:rPr>
              <a:t>A</a:t>
            </a:r>
          </a:p>
        </p:txBody>
      </p:sp>
      <p:sp>
        <p:nvSpPr>
          <p:cNvPr id="15" name="TextBox 14">
            <a:extLst>
              <a:ext uri="{FF2B5EF4-FFF2-40B4-BE49-F238E27FC236}">
                <a16:creationId xmlns:a16="http://schemas.microsoft.com/office/drawing/2014/main" id="{B905020D-D2B4-4A3C-AD37-3AFF25EFE247}"/>
              </a:ext>
            </a:extLst>
          </p:cNvPr>
          <p:cNvSpPr txBox="1"/>
          <p:nvPr/>
        </p:nvSpPr>
        <p:spPr>
          <a:xfrm>
            <a:off x="1834243" y="4569918"/>
            <a:ext cx="1110342" cy="558634"/>
          </a:xfrm>
          <a:prstGeom prst="rect">
            <a:avLst/>
          </a:prstGeom>
          <a:solidFill>
            <a:schemeClr val="accent1">
              <a:lumMod val="20000"/>
              <a:lumOff val="80000"/>
            </a:schemeClr>
          </a:solidFill>
        </p:spPr>
        <p:txBody>
          <a:bodyPr wrap="square" lIns="0" tIns="0" rIns="0" bIns="0" rtlCol="0" anchor="ctr" anchorCtr="0">
            <a:noAutofit/>
          </a:bodyPr>
          <a:lstStyle/>
          <a:p>
            <a:pPr algn="ctr">
              <a:spcBef>
                <a:spcPts val="1200"/>
              </a:spcBef>
              <a:spcAft>
                <a:spcPts val="1200"/>
              </a:spcAft>
            </a:pPr>
            <a:r>
              <a:rPr lang="en-GB">
                <a:solidFill>
                  <a:schemeClr val="bg1"/>
                </a:solidFill>
              </a:rPr>
              <a:t>B</a:t>
            </a:r>
          </a:p>
        </p:txBody>
      </p:sp>
      <p:sp>
        <p:nvSpPr>
          <p:cNvPr id="17" name="TextBox 16">
            <a:extLst>
              <a:ext uri="{FF2B5EF4-FFF2-40B4-BE49-F238E27FC236}">
                <a16:creationId xmlns:a16="http://schemas.microsoft.com/office/drawing/2014/main" id="{78E7E335-FC7E-4C9F-8F22-CB2E1FFDCD59}"/>
              </a:ext>
            </a:extLst>
          </p:cNvPr>
          <p:cNvSpPr txBox="1"/>
          <p:nvPr/>
        </p:nvSpPr>
        <p:spPr>
          <a:xfrm>
            <a:off x="1834243" y="5128552"/>
            <a:ext cx="1110342" cy="479272"/>
          </a:xfrm>
          <a:prstGeom prst="rect">
            <a:avLst/>
          </a:prstGeom>
          <a:solidFill>
            <a:schemeClr val="accent4">
              <a:lumMod val="20000"/>
              <a:lumOff val="80000"/>
            </a:schemeClr>
          </a:solidFill>
        </p:spPr>
        <p:txBody>
          <a:bodyPr wrap="square" lIns="0" tIns="0" rIns="0" bIns="0" rtlCol="0" anchor="ctr" anchorCtr="0">
            <a:noAutofit/>
          </a:bodyPr>
          <a:lstStyle/>
          <a:p>
            <a:pPr algn="ctr">
              <a:spcBef>
                <a:spcPts val="1200"/>
              </a:spcBef>
              <a:spcAft>
                <a:spcPts val="1200"/>
              </a:spcAft>
            </a:pPr>
            <a:r>
              <a:rPr lang="en-GB">
                <a:solidFill>
                  <a:schemeClr val="bg1"/>
                </a:solidFill>
              </a:rPr>
              <a:t>C</a:t>
            </a:r>
          </a:p>
        </p:txBody>
      </p:sp>
      <p:sp>
        <p:nvSpPr>
          <p:cNvPr id="18" name="Arrow: Down 17">
            <a:extLst>
              <a:ext uri="{FF2B5EF4-FFF2-40B4-BE49-F238E27FC236}">
                <a16:creationId xmlns:a16="http://schemas.microsoft.com/office/drawing/2014/main" id="{32B1D761-2CF4-41B7-905B-AC8DE42D3C8C}"/>
              </a:ext>
            </a:extLst>
          </p:cNvPr>
          <p:cNvSpPr/>
          <p:nvPr/>
        </p:nvSpPr>
        <p:spPr>
          <a:xfrm>
            <a:off x="179614" y="4212771"/>
            <a:ext cx="1164772" cy="18777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GB"/>
              <a:t>Reducing phosphorus</a:t>
            </a:r>
          </a:p>
        </p:txBody>
      </p:sp>
      <p:sp>
        <p:nvSpPr>
          <p:cNvPr id="19" name="TextBox 18">
            <a:extLst>
              <a:ext uri="{FF2B5EF4-FFF2-40B4-BE49-F238E27FC236}">
                <a16:creationId xmlns:a16="http://schemas.microsoft.com/office/drawing/2014/main" id="{1EA3BC6F-DD35-4564-9652-292E9B61B3E2}"/>
              </a:ext>
            </a:extLst>
          </p:cNvPr>
          <p:cNvSpPr txBox="1"/>
          <p:nvPr/>
        </p:nvSpPr>
        <p:spPr>
          <a:xfrm>
            <a:off x="3341914" y="4004337"/>
            <a:ext cx="2334985" cy="830997"/>
          </a:xfrm>
          <a:prstGeom prst="rect">
            <a:avLst/>
          </a:prstGeom>
          <a:noFill/>
        </p:spPr>
        <p:txBody>
          <a:bodyPr wrap="square" lIns="0" tIns="0" rIns="0" bIns="0" rtlCol="0">
            <a:spAutoFit/>
          </a:bodyPr>
          <a:lstStyle/>
          <a:p>
            <a:r>
              <a:rPr lang="en-GB">
                <a:solidFill>
                  <a:schemeClr val="bg1"/>
                </a:solidFill>
              </a:rPr>
              <a:t>Phosphorus removed </a:t>
            </a:r>
          </a:p>
          <a:p>
            <a:r>
              <a:rPr lang="en-GB">
                <a:solidFill>
                  <a:schemeClr val="bg1"/>
                </a:solidFill>
              </a:rPr>
              <a:t>if consent level met exactly</a:t>
            </a:r>
          </a:p>
        </p:txBody>
      </p:sp>
    </p:spTree>
    <p:extLst>
      <p:ext uri="{BB962C8B-B14F-4D97-AF65-F5344CB8AC3E}">
        <p14:creationId xmlns:p14="http://schemas.microsoft.com/office/powerpoint/2010/main" val="4156758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D3F5841-36C1-4117-8A3D-BBF01980E766}"/>
              </a:ext>
            </a:extLst>
          </p:cNvPr>
          <p:cNvSpPr>
            <a:spLocks noGrp="1"/>
          </p:cNvSpPr>
          <p:nvPr>
            <p:ph type="body" sz="quarter" idx="10"/>
          </p:nvPr>
        </p:nvSpPr>
        <p:spPr/>
        <p:txBody>
          <a:bodyPr/>
          <a:lstStyle/>
          <a:p>
            <a:r>
              <a:rPr lang="en-GB"/>
              <a:t>Treatment works – option A</a:t>
            </a:r>
          </a:p>
        </p:txBody>
      </p:sp>
      <p:sp>
        <p:nvSpPr>
          <p:cNvPr id="16" name="TextBox 15">
            <a:extLst>
              <a:ext uri="{FF2B5EF4-FFF2-40B4-BE49-F238E27FC236}">
                <a16:creationId xmlns:a16="http://schemas.microsoft.com/office/drawing/2014/main" id="{3C0164F9-B6D0-4025-96F3-EF55034617E1}"/>
              </a:ext>
            </a:extLst>
          </p:cNvPr>
          <p:cNvSpPr txBox="1"/>
          <p:nvPr/>
        </p:nvSpPr>
        <p:spPr>
          <a:xfrm>
            <a:off x="1200240" y="1443841"/>
            <a:ext cx="4143373" cy="3970318"/>
          </a:xfrm>
          <a:prstGeom prst="rect">
            <a:avLst/>
          </a:prstGeom>
          <a:noFill/>
        </p:spPr>
        <p:txBody>
          <a:bodyPr wrap="square">
            <a:spAutoFit/>
          </a:bodyPr>
          <a:lstStyle/>
          <a:p>
            <a:r>
              <a:rPr lang="en-GB" sz="1800">
                <a:solidFill>
                  <a:schemeClr val="bg1"/>
                </a:solidFill>
                <a:effectLst/>
                <a:latin typeface="Krub" panose="00000500000000000000" pitchFamily="2" charset="-34"/>
                <a:ea typeface="Krub" panose="00000500000000000000" pitchFamily="2" charset="-34"/>
                <a:cs typeface="Times New Roman" panose="02020603050405020304" pitchFamily="18" charset="0"/>
              </a:rPr>
              <a:t>Average concentration from samples taken at the works multiplied by the average volume when samples taken. This is summed across the company area.</a:t>
            </a:r>
          </a:p>
          <a:p>
            <a:endParaRPr lang="en-GB">
              <a:solidFill>
                <a:schemeClr val="bg1"/>
              </a:solidFill>
              <a:latin typeface="Krub" panose="00000500000000000000" pitchFamily="2" charset="-34"/>
              <a:cs typeface="Times New Roman" panose="02020603050405020304" pitchFamily="18" charset="0"/>
            </a:endParaRPr>
          </a:p>
          <a:p>
            <a:r>
              <a:rPr lang="en-GB">
                <a:solidFill>
                  <a:schemeClr val="bg1"/>
                </a:solidFill>
                <a:latin typeface="Krub" panose="00000500000000000000" pitchFamily="2" charset="-34"/>
                <a:cs typeface="Times New Roman" panose="02020603050405020304" pitchFamily="18" charset="0"/>
              </a:rPr>
              <a:t>Any change in performance at a treatment works affects the PC. Provides an incentive to reduce phosphorus at any treatment works where cost is less than ODI rate (taking account of impact of other PC/ODIs on biodiversity and operational GHG emissions).</a:t>
            </a:r>
            <a:endParaRPr lang="en-GB">
              <a:solidFill>
                <a:schemeClr val="bg1"/>
              </a:solidFill>
            </a:endParaRPr>
          </a:p>
        </p:txBody>
      </p:sp>
      <p:cxnSp>
        <p:nvCxnSpPr>
          <p:cNvPr id="9" name="Straight Connector 8">
            <a:extLst>
              <a:ext uri="{FF2B5EF4-FFF2-40B4-BE49-F238E27FC236}">
                <a16:creationId xmlns:a16="http://schemas.microsoft.com/office/drawing/2014/main" id="{092E3A74-98A8-4A2E-B302-9BA41E55B675}"/>
              </a:ext>
            </a:extLst>
          </p:cNvPr>
          <p:cNvCxnSpPr/>
          <p:nvPr/>
        </p:nvCxnSpPr>
        <p:spPr>
          <a:xfrm>
            <a:off x="6257335" y="2360642"/>
            <a:ext cx="13591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8524A1B1-8AB6-49F5-BF64-276BF28FC4A5}"/>
              </a:ext>
            </a:extLst>
          </p:cNvPr>
          <p:cNvSpPr txBox="1"/>
          <p:nvPr/>
        </p:nvSpPr>
        <p:spPr>
          <a:xfrm>
            <a:off x="7630885" y="1709845"/>
            <a:ext cx="1670957" cy="1107996"/>
          </a:xfrm>
          <a:prstGeom prst="rect">
            <a:avLst/>
          </a:prstGeom>
          <a:noFill/>
        </p:spPr>
        <p:txBody>
          <a:bodyPr wrap="square" lIns="0" tIns="0" rIns="0" bIns="0" rtlCol="0">
            <a:spAutoFit/>
          </a:bodyPr>
          <a:lstStyle/>
          <a:p>
            <a:r>
              <a:rPr lang="en-GB">
                <a:solidFill>
                  <a:schemeClr val="bg1"/>
                </a:solidFill>
              </a:rPr>
              <a:t>Performance across treatment works</a:t>
            </a:r>
          </a:p>
        </p:txBody>
      </p:sp>
      <p:sp>
        <p:nvSpPr>
          <p:cNvPr id="13" name="TextBox 12">
            <a:extLst>
              <a:ext uri="{FF2B5EF4-FFF2-40B4-BE49-F238E27FC236}">
                <a16:creationId xmlns:a16="http://schemas.microsoft.com/office/drawing/2014/main" id="{A3CDBE01-DEE9-43B3-88F5-1C293B2CA520}"/>
              </a:ext>
            </a:extLst>
          </p:cNvPr>
          <p:cNvSpPr txBox="1"/>
          <p:nvPr/>
        </p:nvSpPr>
        <p:spPr>
          <a:xfrm>
            <a:off x="6406243" y="740229"/>
            <a:ext cx="1110342" cy="1592560"/>
          </a:xfrm>
          <a:prstGeom prst="rect">
            <a:avLst/>
          </a:prstGeom>
          <a:solidFill>
            <a:schemeClr val="accent5">
              <a:lumMod val="20000"/>
              <a:lumOff val="80000"/>
            </a:schemeClr>
          </a:solidFill>
        </p:spPr>
        <p:txBody>
          <a:bodyPr wrap="square" lIns="0" tIns="0" rIns="0" bIns="0" rtlCol="0" anchor="ctr" anchorCtr="0">
            <a:noAutofit/>
          </a:bodyPr>
          <a:lstStyle/>
          <a:p>
            <a:pPr algn="ctr">
              <a:spcBef>
                <a:spcPts val="1200"/>
              </a:spcBef>
              <a:spcAft>
                <a:spcPts val="1200"/>
              </a:spcAft>
            </a:pPr>
            <a:r>
              <a:rPr lang="en-GB" sz="1400">
                <a:solidFill>
                  <a:schemeClr val="bg1"/>
                </a:solidFill>
              </a:rPr>
              <a:t>Under performance</a:t>
            </a:r>
          </a:p>
        </p:txBody>
      </p:sp>
      <p:sp>
        <p:nvSpPr>
          <p:cNvPr id="15" name="TextBox 14">
            <a:extLst>
              <a:ext uri="{FF2B5EF4-FFF2-40B4-BE49-F238E27FC236}">
                <a16:creationId xmlns:a16="http://schemas.microsoft.com/office/drawing/2014/main" id="{91565AC0-058A-409E-9128-852CF225C78C}"/>
              </a:ext>
            </a:extLst>
          </p:cNvPr>
          <p:cNvSpPr txBox="1"/>
          <p:nvPr/>
        </p:nvSpPr>
        <p:spPr>
          <a:xfrm>
            <a:off x="6406243" y="2376971"/>
            <a:ext cx="1110342" cy="1592560"/>
          </a:xfrm>
          <a:prstGeom prst="rect">
            <a:avLst/>
          </a:prstGeom>
          <a:solidFill>
            <a:schemeClr val="accent4">
              <a:lumMod val="20000"/>
              <a:lumOff val="80000"/>
            </a:schemeClr>
          </a:solidFill>
        </p:spPr>
        <p:txBody>
          <a:bodyPr wrap="square" lIns="0" tIns="0" rIns="0" bIns="0" rtlCol="0" anchor="ctr" anchorCtr="0">
            <a:noAutofit/>
          </a:bodyPr>
          <a:lstStyle/>
          <a:p>
            <a:pPr algn="ctr"/>
            <a:r>
              <a:rPr lang="en-GB" sz="1400">
                <a:solidFill>
                  <a:schemeClr val="bg1"/>
                </a:solidFill>
              </a:rPr>
              <a:t>Out</a:t>
            </a:r>
          </a:p>
          <a:p>
            <a:pPr algn="ctr"/>
            <a:r>
              <a:rPr lang="en-GB" sz="1400">
                <a:solidFill>
                  <a:schemeClr val="bg1"/>
                </a:solidFill>
              </a:rPr>
              <a:t>performance</a:t>
            </a:r>
          </a:p>
        </p:txBody>
      </p:sp>
    </p:spTree>
    <p:extLst>
      <p:ext uri="{BB962C8B-B14F-4D97-AF65-F5344CB8AC3E}">
        <p14:creationId xmlns:p14="http://schemas.microsoft.com/office/powerpoint/2010/main" val="229214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D3F5841-36C1-4117-8A3D-BBF01980E766}"/>
              </a:ext>
            </a:extLst>
          </p:cNvPr>
          <p:cNvSpPr>
            <a:spLocks noGrp="1"/>
          </p:cNvSpPr>
          <p:nvPr>
            <p:ph type="body" sz="quarter" idx="10"/>
          </p:nvPr>
        </p:nvSpPr>
        <p:spPr/>
        <p:txBody>
          <a:bodyPr/>
          <a:lstStyle/>
          <a:p>
            <a:r>
              <a:rPr lang="en-GB"/>
              <a:t>Treatment works – option A comments</a:t>
            </a:r>
          </a:p>
        </p:txBody>
      </p:sp>
      <p:sp>
        <p:nvSpPr>
          <p:cNvPr id="6" name="TextBox 5">
            <a:extLst>
              <a:ext uri="{FF2B5EF4-FFF2-40B4-BE49-F238E27FC236}">
                <a16:creationId xmlns:a16="http://schemas.microsoft.com/office/drawing/2014/main" id="{315606EA-C201-4772-8A86-B396357DBFCB}"/>
              </a:ext>
            </a:extLst>
          </p:cNvPr>
          <p:cNvSpPr txBox="1"/>
          <p:nvPr/>
        </p:nvSpPr>
        <p:spPr>
          <a:xfrm>
            <a:off x="226650" y="740229"/>
            <a:ext cx="5793150" cy="6647974"/>
          </a:xfrm>
          <a:prstGeom prst="rect">
            <a:avLst/>
          </a:prstGeom>
          <a:noFill/>
        </p:spPr>
        <p:txBody>
          <a:bodyPr wrap="square" lIns="0" tIns="0" rIns="0" bIns="0" rtlCol="0">
            <a:spAutoFit/>
          </a:bodyPr>
          <a:lstStyle/>
          <a:p>
            <a:r>
              <a:rPr lang="en-GB" sz="1200" b="1">
                <a:solidFill>
                  <a:schemeClr val="bg1"/>
                </a:solidFill>
              </a:rPr>
              <a:t>Alternatives in setting the PCL</a:t>
            </a:r>
          </a:p>
          <a:p>
            <a:pPr marL="285750" indent="-285750">
              <a:buFont typeface="Arial" panose="020B0604020202020204" pitchFamily="34" charset="0"/>
              <a:buChar char="•"/>
            </a:pPr>
            <a:r>
              <a:rPr lang="en-GB" sz="1200">
                <a:solidFill>
                  <a:schemeClr val="bg1"/>
                </a:solidFill>
              </a:rPr>
              <a:t>Based on own historical performance</a:t>
            </a:r>
          </a:p>
          <a:p>
            <a:r>
              <a:rPr lang="en-GB" sz="1200">
                <a:solidFill>
                  <a:schemeClr val="bg1"/>
                </a:solidFill>
              </a:rPr>
              <a:t>– would incentivise reductions in phosphorous</a:t>
            </a:r>
          </a:p>
          <a:p>
            <a:r>
              <a:rPr lang="en-GB" sz="1200">
                <a:solidFill>
                  <a:schemeClr val="bg1"/>
                </a:solidFill>
              </a:rPr>
              <a:t>– companies that have been outperforming consents could be disadvantaged</a:t>
            </a:r>
          </a:p>
          <a:p>
            <a:r>
              <a:rPr lang="en-GB" sz="1200">
                <a:solidFill>
                  <a:schemeClr val="bg1"/>
                </a:solidFill>
              </a:rPr>
              <a:t>-Without a deadband companies could underperform while meeting the consent</a:t>
            </a:r>
          </a:p>
          <a:p>
            <a:r>
              <a:rPr lang="en-GB" sz="1200">
                <a:solidFill>
                  <a:schemeClr val="bg1"/>
                </a:solidFill>
              </a:rPr>
              <a:t> -With a deadband a company may have limited incentive to improve against a stretching PCL</a:t>
            </a:r>
          </a:p>
          <a:p>
            <a:r>
              <a:rPr lang="en-GB" sz="1200">
                <a:solidFill>
                  <a:schemeClr val="bg1"/>
                </a:solidFill>
              </a:rPr>
              <a:t>-difficult to take account of changing consents</a:t>
            </a:r>
          </a:p>
          <a:p>
            <a:endParaRPr lang="en-GB" sz="1200">
              <a:solidFill>
                <a:schemeClr val="bg1"/>
              </a:solidFill>
            </a:endParaRPr>
          </a:p>
          <a:p>
            <a:pPr marL="285750" indent="-285750">
              <a:buFont typeface="Arial" panose="020B0604020202020204" pitchFamily="34" charset="0"/>
              <a:buChar char="•"/>
            </a:pPr>
            <a:r>
              <a:rPr lang="en-GB" sz="1200">
                <a:solidFill>
                  <a:schemeClr val="bg1"/>
                </a:solidFill>
              </a:rPr>
              <a:t>Based on industry median performance </a:t>
            </a:r>
          </a:p>
          <a:p>
            <a:pPr marL="171450" indent="-171450">
              <a:buFontTx/>
              <a:buChar char="-"/>
            </a:pPr>
            <a:r>
              <a:rPr lang="en-GB" sz="1200">
                <a:solidFill>
                  <a:schemeClr val="bg1"/>
                </a:solidFill>
              </a:rPr>
              <a:t>Companies that have been outperforming consents would benefit</a:t>
            </a:r>
          </a:p>
          <a:p>
            <a:pPr marL="171450" indent="-171450">
              <a:buFontTx/>
              <a:buChar char="-"/>
            </a:pPr>
            <a:r>
              <a:rPr lang="en-GB" sz="1200">
                <a:solidFill>
                  <a:schemeClr val="bg1"/>
                </a:solidFill>
              </a:rPr>
              <a:t>Companies in areas of higher growth may have more headroom and so may outperform because of this.</a:t>
            </a:r>
          </a:p>
          <a:p>
            <a:pPr marL="171450" indent="-171450">
              <a:buFontTx/>
              <a:buChar char="-"/>
            </a:pPr>
            <a:r>
              <a:rPr lang="en-GB" sz="1200">
                <a:solidFill>
                  <a:schemeClr val="bg1"/>
                </a:solidFill>
              </a:rPr>
              <a:t>Companies closest to consents would face underperformance without improvement.</a:t>
            </a:r>
          </a:p>
          <a:p>
            <a:pPr marL="171450" indent="-171450">
              <a:buFontTx/>
              <a:buChar char="-"/>
            </a:pPr>
            <a:r>
              <a:rPr lang="en-GB" sz="1200">
                <a:solidFill>
                  <a:schemeClr val="bg1"/>
                </a:solidFill>
              </a:rPr>
              <a:t>Complicated to set PCLs.</a:t>
            </a:r>
          </a:p>
          <a:p>
            <a:endParaRPr lang="en-GB" sz="1200">
              <a:solidFill>
                <a:schemeClr val="bg1"/>
              </a:solidFill>
            </a:endParaRPr>
          </a:p>
          <a:p>
            <a:pPr marL="171450" indent="-171450">
              <a:buFont typeface="Arial" panose="020B0604020202020204" pitchFamily="34" charset="0"/>
              <a:buChar char="•"/>
            </a:pPr>
            <a:r>
              <a:rPr lang="en-GB" sz="1200">
                <a:solidFill>
                  <a:schemeClr val="bg1"/>
                </a:solidFill>
              </a:rPr>
              <a:t>Based on consents</a:t>
            </a:r>
          </a:p>
          <a:p>
            <a:r>
              <a:rPr lang="en-GB" sz="1200">
                <a:solidFill>
                  <a:schemeClr val="bg1"/>
                </a:solidFill>
              </a:rPr>
              <a:t>-Companies likely to perform below consents and so would represent a windfall gain to companies.</a:t>
            </a:r>
          </a:p>
          <a:p>
            <a:pPr marL="285750" indent="-285750">
              <a:buFont typeface="Arial" panose="020B0604020202020204" pitchFamily="34" charset="0"/>
              <a:buChar char="•"/>
            </a:pPr>
            <a:endParaRPr lang="en-GB" sz="1200">
              <a:solidFill>
                <a:schemeClr val="bg1"/>
              </a:solidFill>
            </a:endParaRPr>
          </a:p>
          <a:p>
            <a:r>
              <a:rPr lang="en-GB" sz="1200" b="1">
                <a:solidFill>
                  <a:schemeClr val="bg1"/>
                </a:solidFill>
              </a:rPr>
              <a:t>Risk of short term behaviour</a:t>
            </a:r>
          </a:p>
          <a:p>
            <a:pPr marL="171450" indent="-171450">
              <a:buFont typeface="Arial" panose="020B0604020202020204" pitchFamily="34" charset="0"/>
              <a:buChar char="•"/>
            </a:pPr>
            <a:r>
              <a:rPr lang="en-GB" sz="1200">
                <a:solidFill>
                  <a:schemeClr val="bg1"/>
                </a:solidFill>
              </a:rPr>
              <a:t>Companies may be able to reduce phosphorus in the short term, but it does not mean it will be reduced in the longer term. </a:t>
            </a:r>
          </a:p>
          <a:p>
            <a:pPr marL="171450" indent="-171450">
              <a:buFont typeface="Arial" panose="020B0604020202020204" pitchFamily="34" charset="0"/>
              <a:buChar char="•"/>
            </a:pPr>
            <a:r>
              <a:rPr lang="en-GB" sz="1200">
                <a:solidFill>
                  <a:schemeClr val="bg1"/>
                </a:solidFill>
              </a:rPr>
              <a:t>If we do not properly calibrate phosphorus PC and operational GHG emission PC, companies may use chemicals where this leads to more harm than benefit.</a:t>
            </a:r>
          </a:p>
          <a:p>
            <a:pPr marL="171450" indent="-171450">
              <a:buFont typeface="Arial" panose="020B0604020202020204" pitchFamily="34" charset="0"/>
              <a:buChar char="•"/>
            </a:pPr>
            <a:r>
              <a:rPr lang="en-GB" sz="1200">
                <a:solidFill>
                  <a:schemeClr val="bg1"/>
                </a:solidFill>
              </a:rPr>
              <a:t>This could be mitigated by only providing outperformance to the extent it is driven by “sustainable treatment”</a:t>
            </a:r>
          </a:p>
          <a:p>
            <a:endParaRPr lang="en-GB" sz="1200">
              <a:solidFill>
                <a:schemeClr val="bg1"/>
              </a:solidFill>
            </a:endParaRPr>
          </a:p>
          <a:p>
            <a:endParaRPr lang="en-GB" sz="1200">
              <a:solidFill>
                <a:schemeClr val="bg1"/>
              </a:solidFill>
            </a:endParaRPr>
          </a:p>
          <a:p>
            <a:endParaRPr lang="en-GB" sz="1200">
              <a:solidFill>
                <a:schemeClr val="bg1"/>
              </a:solidFill>
            </a:endParaRPr>
          </a:p>
          <a:p>
            <a:endParaRPr lang="en-GB" sz="1200">
              <a:solidFill>
                <a:schemeClr val="bg1"/>
              </a:solidFill>
            </a:endParaRPr>
          </a:p>
          <a:p>
            <a:endParaRPr lang="en-GB" sz="1200">
              <a:solidFill>
                <a:schemeClr val="bg1"/>
              </a:solidFill>
            </a:endParaRPr>
          </a:p>
          <a:p>
            <a:endParaRPr lang="en-GB" sz="1200">
              <a:solidFill>
                <a:schemeClr val="bg1"/>
              </a:solidFill>
            </a:endParaRPr>
          </a:p>
        </p:txBody>
      </p:sp>
      <p:cxnSp>
        <p:nvCxnSpPr>
          <p:cNvPr id="10" name="Straight Connector 9">
            <a:extLst>
              <a:ext uri="{FF2B5EF4-FFF2-40B4-BE49-F238E27FC236}">
                <a16:creationId xmlns:a16="http://schemas.microsoft.com/office/drawing/2014/main" id="{DEAF68D7-9854-4F21-9215-07D7AC6BB1C1}"/>
              </a:ext>
            </a:extLst>
          </p:cNvPr>
          <p:cNvCxnSpPr/>
          <p:nvPr/>
        </p:nvCxnSpPr>
        <p:spPr>
          <a:xfrm>
            <a:off x="6257335" y="2360642"/>
            <a:ext cx="13591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655E2383-0CF7-493C-B575-134C46594FD7}"/>
              </a:ext>
            </a:extLst>
          </p:cNvPr>
          <p:cNvSpPr txBox="1"/>
          <p:nvPr/>
        </p:nvSpPr>
        <p:spPr>
          <a:xfrm>
            <a:off x="7630885" y="1709845"/>
            <a:ext cx="1670957" cy="1107996"/>
          </a:xfrm>
          <a:prstGeom prst="rect">
            <a:avLst/>
          </a:prstGeom>
          <a:noFill/>
        </p:spPr>
        <p:txBody>
          <a:bodyPr wrap="square" lIns="0" tIns="0" rIns="0" bIns="0" rtlCol="0">
            <a:spAutoFit/>
          </a:bodyPr>
          <a:lstStyle/>
          <a:p>
            <a:r>
              <a:rPr lang="en-GB">
                <a:solidFill>
                  <a:schemeClr val="bg1"/>
                </a:solidFill>
              </a:rPr>
              <a:t>Performance across treatment works</a:t>
            </a:r>
          </a:p>
        </p:txBody>
      </p:sp>
      <p:sp>
        <p:nvSpPr>
          <p:cNvPr id="17" name="TextBox 16">
            <a:extLst>
              <a:ext uri="{FF2B5EF4-FFF2-40B4-BE49-F238E27FC236}">
                <a16:creationId xmlns:a16="http://schemas.microsoft.com/office/drawing/2014/main" id="{78E7E335-FC7E-4C9F-8F22-CB2E1FFDCD59}"/>
              </a:ext>
            </a:extLst>
          </p:cNvPr>
          <p:cNvSpPr txBox="1"/>
          <p:nvPr/>
        </p:nvSpPr>
        <p:spPr>
          <a:xfrm>
            <a:off x="6406243" y="740229"/>
            <a:ext cx="1110342" cy="1592560"/>
          </a:xfrm>
          <a:prstGeom prst="rect">
            <a:avLst/>
          </a:prstGeom>
          <a:solidFill>
            <a:schemeClr val="accent5">
              <a:lumMod val="20000"/>
              <a:lumOff val="80000"/>
            </a:schemeClr>
          </a:solidFill>
        </p:spPr>
        <p:txBody>
          <a:bodyPr wrap="square" lIns="0" tIns="0" rIns="0" bIns="0" rtlCol="0" anchor="ctr" anchorCtr="0">
            <a:noAutofit/>
          </a:bodyPr>
          <a:lstStyle/>
          <a:p>
            <a:pPr algn="ctr">
              <a:spcBef>
                <a:spcPts val="1200"/>
              </a:spcBef>
              <a:spcAft>
                <a:spcPts val="1200"/>
              </a:spcAft>
            </a:pPr>
            <a:r>
              <a:rPr lang="en-GB" sz="1400">
                <a:solidFill>
                  <a:schemeClr val="bg1"/>
                </a:solidFill>
              </a:rPr>
              <a:t>Under performance</a:t>
            </a:r>
          </a:p>
        </p:txBody>
      </p:sp>
      <p:sp>
        <p:nvSpPr>
          <p:cNvPr id="14" name="TextBox 13">
            <a:extLst>
              <a:ext uri="{FF2B5EF4-FFF2-40B4-BE49-F238E27FC236}">
                <a16:creationId xmlns:a16="http://schemas.microsoft.com/office/drawing/2014/main" id="{B66A1725-2BB3-46CC-AEFD-5FCEA8FB7EAB}"/>
              </a:ext>
            </a:extLst>
          </p:cNvPr>
          <p:cNvSpPr txBox="1"/>
          <p:nvPr/>
        </p:nvSpPr>
        <p:spPr>
          <a:xfrm>
            <a:off x="6406243" y="2376971"/>
            <a:ext cx="1110342" cy="1592560"/>
          </a:xfrm>
          <a:prstGeom prst="rect">
            <a:avLst/>
          </a:prstGeom>
          <a:solidFill>
            <a:schemeClr val="accent4">
              <a:lumMod val="20000"/>
              <a:lumOff val="80000"/>
            </a:schemeClr>
          </a:solidFill>
        </p:spPr>
        <p:txBody>
          <a:bodyPr wrap="square" lIns="0" tIns="0" rIns="0" bIns="0" rtlCol="0" anchor="ctr" anchorCtr="0">
            <a:noAutofit/>
          </a:bodyPr>
          <a:lstStyle/>
          <a:p>
            <a:pPr algn="ctr"/>
            <a:r>
              <a:rPr lang="en-GB" sz="1400">
                <a:solidFill>
                  <a:schemeClr val="bg1"/>
                </a:solidFill>
              </a:rPr>
              <a:t>Out</a:t>
            </a:r>
          </a:p>
          <a:p>
            <a:pPr algn="ctr"/>
            <a:r>
              <a:rPr lang="en-GB" sz="1400">
                <a:solidFill>
                  <a:schemeClr val="bg1"/>
                </a:solidFill>
              </a:rPr>
              <a:t>performance</a:t>
            </a:r>
          </a:p>
        </p:txBody>
      </p:sp>
    </p:spTree>
    <p:extLst>
      <p:ext uri="{BB962C8B-B14F-4D97-AF65-F5344CB8AC3E}">
        <p14:creationId xmlns:p14="http://schemas.microsoft.com/office/powerpoint/2010/main" val="501363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D3F5841-36C1-4117-8A3D-BBF01980E766}"/>
              </a:ext>
            </a:extLst>
          </p:cNvPr>
          <p:cNvSpPr>
            <a:spLocks noGrp="1"/>
          </p:cNvSpPr>
          <p:nvPr>
            <p:ph type="body" sz="quarter" idx="10"/>
          </p:nvPr>
        </p:nvSpPr>
        <p:spPr/>
        <p:txBody>
          <a:bodyPr/>
          <a:lstStyle/>
          <a:p>
            <a:r>
              <a:rPr lang="en-GB"/>
              <a:t>Treatment works – option B</a:t>
            </a:r>
          </a:p>
        </p:txBody>
      </p:sp>
      <p:sp>
        <p:nvSpPr>
          <p:cNvPr id="6" name="TextBox 5">
            <a:extLst>
              <a:ext uri="{FF2B5EF4-FFF2-40B4-BE49-F238E27FC236}">
                <a16:creationId xmlns:a16="http://schemas.microsoft.com/office/drawing/2014/main" id="{315606EA-C201-4772-8A86-B396357DBFCB}"/>
              </a:ext>
            </a:extLst>
          </p:cNvPr>
          <p:cNvSpPr txBox="1"/>
          <p:nvPr/>
        </p:nvSpPr>
        <p:spPr>
          <a:xfrm>
            <a:off x="719999" y="1045029"/>
            <a:ext cx="8206287" cy="1107996"/>
          </a:xfrm>
          <a:prstGeom prst="rect">
            <a:avLst/>
          </a:prstGeom>
          <a:noFill/>
        </p:spPr>
        <p:txBody>
          <a:bodyPr wrap="square" lIns="0" tIns="0" rIns="0" bIns="0" rtlCol="0">
            <a:spAutoFit/>
          </a:bodyPr>
          <a:lstStyle/>
          <a:p>
            <a:endParaRPr lang="en-GB">
              <a:solidFill>
                <a:schemeClr val="bg1"/>
              </a:solidFill>
            </a:endParaRPr>
          </a:p>
          <a:p>
            <a:endParaRPr lang="en-GB">
              <a:solidFill>
                <a:schemeClr val="bg1"/>
              </a:solidFill>
            </a:endParaRPr>
          </a:p>
          <a:p>
            <a:endParaRPr lang="en-GB">
              <a:solidFill>
                <a:schemeClr val="bg1"/>
              </a:solidFill>
            </a:endParaRPr>
          </a:p>
          <a:p>
            <a:endParaRPr lang="en-GB">
              <a:solidFill>
                <a:schemeClr val="bg1"/>
              </a:solidFill>
            </a:endParaRPr>
          </a:p>
        </p:txBody>
      </p:sp>
      <p:sp>
        <p:nvSpPr>
          <p:cNvPr id="16" name="TextBox 15">
            <a:extLst>
              <a:ext uri="{FF2B5EF4-FFF2-40B4-BE49-F238E27FC236}">
                <a16:creationId xmlns:a16="http://schemas.microsoft.com/office/drawing/2014/main" id="{3C0164F9-B6D0-4025-96F3-EF55034617E1}"/>
              </a:ext>
            </a:extLst>
          </p:cNvPr>
          <p:cNvSpPr txBox="1"/>
          <p:nvPr/>
        </p:nvSpPr>
        <p:spPr>
          <a:xfrm>
            <a:off x="637590" y="1023257"/>
            <a:ext cx="4118880" cy="5047536"/>
          </a:xfrm>
          <a:prstGeom prst="rect">
            <a:avLst/>
          </a:prstGeom>
          <a:noFill/>
        </p:spPr>
        <p:txBody>
          <a:bodyPr wrap="square">
            <a:spAutoFit/>
          </a:bodyPr>
          <a:lstStyle/>
          <a:p>
            <a:r>
              <a:rPr lang="en-GB" sz="1600" u="sng">
                <a:solidFill>
                  <a:schemeClr val="bg1"/>
                </a:solidFill>
                <a:effectLst/>
                <a:latin typeface="Krub" panose="00000500000000000000" pitchFamily="2" charset="-34"/>
                <a:ea typeface="Krub" panose="00000500000000000000" pitchFamily="2" charset="-34"/>
                <a:cs typeface="Times New Roman" panose="02020603050405020304" pitchFamily="18" charset="0"/>
              </a:rPr>
              <a:t>For treatment works with standard consents:</a:t>
            </a:r>
          </a:p>
          <a:p>
            <a:r>
              <a:rPr lang="en-GB" sz="1600">
                <a:solidFill>
                  <a:schemeClr val="bg1"/>
                </a:solidFill>
                <a:effectLst/>
                <a:latin typeface="Krub" panose="00000500000000000000" pitchFamily="2" charset="-34"/>
                <a:ea typeface="Krub" panose="00000500000000000000" pitchFamily="2" charset="-34"/>
                <a:cs typeface="Times New Roman" panose="02020603050405020304" pitchFamily="18" charset="0"/>
              </a:rPr>
              <a:t>Consent multiplied by dry weather flow, summed across the area. </a:t>
            </a:r>
          </a:p>
          <a:p>
            <a:endParaRPr lang="en-GB" sz="1600">
              <a:solidFill>
                <a:schemeClr val="bg1"/>
              </a:solidFill>
              <a:latin typeface="Krub" panose="00000500000000000000" pitchFamily="2" charset="-34"/>
              <a:ea typeface="Krub" panose="00000500000000000000" pitchFamily="2" charset="-34"/>
              <a:cs typeface="Times New Roman" panose="02020603050405020304" pitchFamily="18" charset="0"/>
            </a:endParaRPr>
          </a:p>
          <a:p>
            <a:r>
              <a:rPr lang="en-GB" sz="1600" u="sng">
                <a:solidFill>
                  <a:schemeClr val="bg1"/>
                </a:solidFill>
                <a:latin typeface="Krub" panose="00000500000000000000" pitchFamily="2" charset="-34"/>
                <a:ea typeface="Krub" panose="00000500000000000000" pitchFamily="2" charset="-34"/>
                <a:cs typeface="Times New Roman" panose="02020603050405020304" pitchFamily="18" charset="0"/>
              </a:rPr>
              <a:t>Where permits are set on a catchment basis: </a:t>
            </a:r>
          </a:p>
          <a:p>
            <a:r>
              <a:rPr lang="en-GB" sz="1600">
                <a:solidFill>
                  <a:schemeClr val="bg1"/>
                </a:solidFill>
                <a:latin typeface="Krub" panose="00000500000000000000" pitchFamily="2" charset="-34"/>
                <a:ea typeface="Krub" panose="00000500000000000000" pitchFamily="2" charset="-34"/>
                <a:cs typeface="Times New Roman" panose="02020603050405020304" pitchFamily="18" charset="0"/>
              </a:rPr>
              <a:t>Performance will be as measured in the consent with a maximum of the load reduction in the consent.</a:t>
            </a:r>
          </a:p>
          <a:p>
            <a:endParaRPr lang="en-GB" sz="1600">
              <a:solidFill>
                <a:schemeClr val="bg1"/>
              </a:solidFill>
              <a:latin typeface="Krub" panose="00000500000000000000" pitchFamily="2" charset="-34"/>
              <a:ea typeface="Krub" panose="00000500000000000000" pitchFamily="2" charset="-34"/>
              <a:cs typeface="Times New Roman" panose="02020603050405020304" pitchFamily="18" charset="0"/>
            </a:endParaRPr>
          </a:p>
          <a:p>
            <a:r>
              <a:rPr lang="en-GB" sz="1600">
                <a:solidFill>
                  <a:schemeClr val="bg1"/>
                </a:solidFill>
                <a:latin typeface="Krub" panose="00000500000000000000" pitchFamily="2" charset="-34"/>
                <a:cs typeface="Times New Roman" panose="02020603050405020304" pitchFamily="18" charset="0"/>
              </a:rPr>
              <a:t>Change in PC only when a new consent is in place. Provides an incentive to put investment in place to be able to reduce consents and reduce consents by more then anticipated, if agreed by environmental regulator. Further outperformance beyond the consent would not be recognised.</a:t>
            </a:r>
            <a:endParaRPr lang="en-GB" sz="1600">
              <a:solidFill>
                <a:schemeClr val="bg1"/>
              </a:solidFill>
            </a:endParaRPr>
          </a:p>
          <a:p>
            <a:r>
              <a:rPr lang="en-GB" sz="1600">
                <a:solidFill>
                  <a:schemeClr val="bg1"/>
                </a:solidFill>
                <a:effectLst/>
                <a:latin typeface="Krub" panose="00000500000000000000" pitchFamily="2" charset="-34"/>
                <a:ea typeface="Krub" panose="00000500000000000000" pitchFamily="2" charset="-34"/>
                <a:cs typeface="Times New Roman" panose="02020603050405020304" pitchFamily="18" charset="0"/>
              </a:rPr>
              <a:t> </a:t>
            </a:r>
            <a:endParaRPr lang="en-GB" sz="1600">
              <a:solidFill>
                <a:schemeClr val="bg1"/>
              </a:solidFill>
            </a:endParaRPr>
          </a:p>
        </p:txBody>
      </p:sp>
      <p:sp>
        <p:nvSpPr>
          <p:cNvPr id="15" name="TextBox 14">
            <a:extLst>
              <a:ext uri="{FF2B5EF4-FFF2-40B4-BE49-F238E27FC236}">
                <a16:creationId xmlns:a16="http://schemas.microsoft.com/office/drawing/2014/main" id="{62C6E1FC-AD33-4A6F-8CF5-23A1E3D793CB}"/>
              </a:ext>
            </a:extLst>
          </p:cNvPr>
          <p:cNvSpPr txBox="1"/>
          <p:nvPr/>
        </p:nvSpPr>
        <p:spPr>
          <a:xfrm>
            <a:off x="5301343" y="762001"/>
            <a:ext cx="2166257" cy="1592560"/>
          </a:xfrm>
          <a:prstGeom prst="rect">
            <a:avLst/>
          </a:prstGeom>
          <a:solidFill>
            <a:schemeClr val="accent5">
              <a:lumMod val="20000"/>
              <a:lumOff val="80000"/>
            </a:schemeClr>
          </a:solidFill>
        </p:spPr>
        <p:txBody>
          <a:bodyPr wrap="square" lIns="0" tIns="0" rIns="0" bIns="0" rtlCol="0" anchor="ctr" anchorCtr="0">
            <a:noAutofit/>
          </a:bodyPr>
          <a:lstStyle/>
          <a:p>
            <a:pPr algn="ctr">
              <a:spcBef>
                <a:spcPts val="1200"/>
              </a:spcBef>
              <a:spcAft>
                <a:spcPts val="1200"/>
              </a:spcAft>
            </a:pPr>
            <a:r>
              <a:rPr lang="en-GB" sz="1400">
                <a:solidFill>
                  <a:schemeClr val="bg1"/>
                </a:solidFill>
              </a:rPr>
              <a:t>Consents are not changed as expected at PR24</a:t>
            </a:r>
          </a:p>
          <a:p>
            <a:pPr algn="ctr">
              <a:spcBef>
                <a:spcPts val="1200"/>
              </a:spcBef>
              <a:spcAft>
                <a:spcPts val="1200"/>
              </a:spcAft>
            </a:pPr>
            <a:r>
              <a:rPr lang="en-GB" sz="1400">
                <a:solidFill>
                  <a:schemeClr val="bg1"/>
                </a:solidFill>
              </a:rPr>
              <a:t>Do not meet catchment level  targets in consents</a:t>
            </a:r>
          </a:p>
        </p:txBody>
      </p:sp>
      <p:cxnSp>
        <p:nvCxnSpPr>
          <p:cNvPr id="18" name="Straight Connector 17">
            <a:extLst>
              <a:ext uri="{FF2B5EF4-FFF2-40B4-BE49-F238E27FC236}">
                <a16:creationId xmlns:a16="http://schemas.microsoft.com/office/drawing/2014/main" id="{A0BCA4D3-4A7D-44DE-8484-94902AB856F5}"/>
              </a:ext>
            </a:extLst>
          </p:cNvPr>
          <p:cNvCxnSpPr>
            <a:cxnSpLocks/>
          </p:cNvCxnSpPr>
          <p:nvPr/>
        </p:nvCxnSpPr>
        <p:spPr>
          <a:xfrm>
            <a:off x="5193257" y="2376333"/>
            <a:ext cx="2339658"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D5A27E69-E369-457B-9C4C-1261D7CCA790}"/>
              </a:ext>
            </a:extLst>
          </p:cNvPr>
          <p:cNvSpPr txBox="1"/>
          <p:nvPr/>
        </p:nvSpPr>
        <p:spPr>
          <a:xfrm>
            <a:off x="5257800" y="2398742"/>
            <a:ext cx="2209800" cy="1592560"/>
          </a:xfrm>
          <a:prstGeom prst="rect">
            <a:avLst/>
          </a:prstGeom>
          <a:solidFill>
            <a:schemeClr val="accent4">
              <a:lumMod val="20000"/>
              <a:lumOff val="80000"/>
            </a:schemeClr>
          </a:solidFill>
        </p:spPr>
        <p:txBody>
          <a:bodyPr wrap="square" lIns="0" tIns="0" rIns="0" bIns="0" rtlCol="0" anchor="ctr" anchorCtr="0">
            <a:noAutofit/>
          </a:bodyPr>
          <a:lstStyle/>
          <a:p>
            <a:pPr algn="ctr"/>
            <a:r>
              <a:rPr lang="en-GB" sz="1400">
                <a:solidFill>
                  <a:schemeClr val="bg1"/>
                </a:solidFill>
              </a:rPr>
              <a:t>Consents are changed to be tighter than expected at PR24</a:t>
            </a:r>
          </a:p>
        </p:txBody>
      </p:sp>
      <p:sp>
        <p:nvSpPr>
          <p:cNvPr id="20" name="TextBox 19">
            <a:extLst>
              <a:ext uri="{FF2B5EF4-FFF2-40B4-BE49-F238E27FC236}">
                <a16:creationId xmlns:a16="http://schemas.microsoft.com/office/drawing/2014/main" id="{B22D84F2-001A-4DA5-84F9-5FDA7050AA02}"/>
              </a:ext>
            </a:extLst>
          </p:cNvPr>
          <p:cNvSpPr txBox="1"/>
          <p:nvPr/>
        </p:nvSpPr>
        <p:spPr>
          <a:xfrm>
            <a:off x="7800202" y="1881620"/>
            <a:ext cx="1627414" cy="1107996"/>
          </a:xfrm>
          <a:prstGeom prst="rect">
            <a:avLst/>
          </a:prstGeom>
          <a:noFill/>
        </p:spPr>
        <p:txBody>
          <a:bodyPr wrap="square" lIns="0" tIns="0" rIns="0" bIns="0" rtlCol="0">
            <a:spAutoFit/>
          </a:bodyPr>
          <a:lstStyle/>
          <a:p>
            <a:r>
              <a:rPr lang="en-GB">
                <a:solidFill>
                  <a:schemeClr val="bg1"/>
                </a:solidFill>
              </a:rPr>
              <a:t>Consents across treatment works</a:t>
            </a:r>
          </a:p>
        </p:txBody>
      </p:sp>
    </p:spTree>
    <p:extLst>
      <p:ext uri="{BB962C8B-B14F-4D97-AF65-F5344CB8AC3E}">
        <p14:creationId xmlns:p14="http://schemas.microsoft.com/office/powerpoint/2010/main" val="4223376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D3F5841-36C1-4117-8A3D-BBF01980E766}"/>
              </a:ext>
            </a:extLst>
          </p:cNvPr>
          <p:cNvSpPr>
            <a:spLocks noGrp="1"/>
          </p:cNvSpPr>
          <p:nvPr>
            <p:ph type="body" sz="quarter" idx="10"/>
          </p:nvPr>
        </p:nvSpPr>
        <p:spPr/>
        <p:txBody>
          <a:bodyPr/>
          <a:lstStyle/>
          <a:p>
            <a:r>
              <a:rPr lang="en-GB"/>
              <a:t>Treatment works – option B comments</a:t>
            </a:r>
          </a:p>
        </p:txBody>
      </p:sp>
      <p:sp>
        <p:nvSpPr>
          <p:cNvPr id="3" name="TextBox 2">
            <a:extLst>
              <a:ext uri="{FF2B5EF4-FFF2-40B4-BE49-F238E27FC236}">
                <a16:creationId xmlns:a16="http://schemas.microsoft.com/office/drawing/2014/main" id="{66A19116-70F9-4328-874B-C8663C4AA3D5}"/>
              </a:ext>
            </a:extLst>
          </p:cNvPr>
          <p:cNvSpPr txBox="1"/>
          <p:nvPr/>
        </p:nvSpPr>
        <p:spPr>
          <a:xfrm>
            <a:off x="444160" y="789215"/>
            <a:ext cx="4222115" cy="5663089"/>
          </a:xfrm>
          <a:prstGeom prst="rect">
            <a:avLst/>
          </a:prstGeom>
          <a:noFill/>
        </p:spPr>
        <p:txBody>
          <a:bodyPr wrap="square" lIns="0" tIns="0" rIns="0" bIns="0" rtlCol="0">
            <a:spAutoFit/>
          </a:bodyPr>
          <a:lstStyle/>
          <a:p>
            <a:r>
              <a:rPr lang="en-GB" sz="1600">
                <a:solidFill>
                  <a:schemeClr val="bg1"/>
                </a:solidFill>
                <a:latin typeface="+mj-lt"/>
              </a:rPr>
              <a:t>PC would be reliant on environmental regulation. </a:t>
            </a:r>
            <a:r>
              <a:rPr lang="en-GB" sz="1600">
                <a:solidFill>
                  <a:schemeClr val="bg1"/>
                </a:solidFill>
              </a:rPr>
              <a:t>Outperformance only possible if Environmental regulator changes the consent.</a:t>
            </a:r>
          </a:p>
          <a:p>
            <a:endParaRPr lang="en-GB" sz="1600">
              <a:solidFill>
                <a:schemeClr val="bg1"/>
              </a:solidFill>
            </a:endParaRPr>
          </a:p>
          <a:p>
            <a:r>
              <a:rPr lang="en-GB" sz="1600" b="1">
                <a:solidFill>
                  <a:schemeClr val="bg1"/>
                </a:solidFill>
              </a:rPr>
              <a:t>PCL would be in line with expectations at PR24 </a:t>
            </a:r>
            <a:r>
              <a:rPr lang="en-GB" sz="1600">
                <a:solidFill>
                  <a:schemeClr val="bg1"/>
                </a:solidFill>
              </a:rPr>
              <a:t>on how consents should change and expenditure allowed.</a:t>
            </a:r>
          </a:p>
          <a:p>
            <a:endParaRPr lang="en-GB" sz="1600">
              <a:solidFill>
                <a:schemeClr val="bg1"/>
              </a:solidFill>
            </a:endParaRPr>
          </a:p>
          <a:p>
            <a:r>
              <a:rPr lang="en-GB" sz="1600">
                <a:solidFill>
                  <a:schemeClr val="bg1"/>
                </a:solidFill>
                <a:latin typeface="+mj-lt"/>
              </a:rPr>
              <a:t>Reduced short term incentives. </a:t>
            </a:r>
            <a:r>
              <a:rPr lang="en-GB" sz="1600">
                <a:solidFill>
                  <a:schemeClr val="bg1"/>
                </a:solidFill>
              </a:rPr>
              <a:t>Would not provide incentives to optimise treatment works performance unless specified in the consent.</a:t>
            </a:r>
          </a:p>
          <a:p>
            <a:endParaRPr lang="en-GB" sz="1600">
              <a:solidFill>
                <a:schemeClr val="bg1"/>
              </a:solidFill>
            </a:endParaRPr>
          </a:p>
          <a:p>
            <a:r>
              <a:rPr lang="en-GB" sz="1600" b="1">
                <a:solidFill>
                  <a:schemeClr val="bg1"/>
                </a:solidFill>
              </a:rPr>
              <a:t>Protection</a:t>
            </a:r>
            <a:r>
              <a:rPr lang="en-GB" sz="1600">
                <a:solidFill>
                  <a:schemeClr val="bg1"/>
                </a:solidFill>
              </a:rPr>
              <a:t> against any potential ‘unwanted’ outperformance as Environment Regulator needs to change consents.</a:t>
            </a:r>
          </a:p>
          <a:p>
            <a:endParaRPr lang="en-GB" sz="1600">
              <a:solidFill>
                <a:schemeClr val="bg1"/>
              </a:solidFill>
            </a:endParaRPr>
          </a:p>
          <a:p>
            <a:r>
              <a:rPr lang="en-GB" sz="1600">
                <a:solidFill>
                  <a:schemeClr val="bg1"/>
                </a:solidFill>
                <a:latin typeface="+mj-lt"/>
              </a:rPr>
              <a:t>Permanent benefits. </a:t>
            </a:r>
            <a:r>
              <a:rPr lang="en-GB" sz="1600">
                <a:solidFill>
                  <a:schemeClr val="bg1"/>
                </a:solidFill>
              </a:rPr>
              <a:t>Outperformance would be captured in consents and so be sustained.</a:t>
            </a:r>
          </a:p>
          <a:p>
            <a:endParaRPr lang="en-GB" sz="1600">
              <a:solidFill>
                <a:schemeClr val="bg1"/>
              </a:solidFill>
            </a:endParaRPr>
          </a:p>
          <a:p>
            <a:endParaRPr lang="en-GB" sz="1600">
              <a:solidFill>
                <a:schemeClr val="bg1"/>
              </a:solidFill>
            </a:endParaRPr>
          </a:p>
        </p:txBody>
      </p:sp>
      <p:sp>
        <p:nvSpPr>
          <p:cNvPr id="8" name="TextBox 7">
            <a:extLst>
              <a:ext uri="{FF2B5EF4-FFF2-40B4-BE49-F238E27FC236}">
                <a16:creationId xmlns:a16="http://schemas.microsoft.com/office/drawing/2014/main" id="{5D5C6CF4-8497-48B4-88D8-597C157694A7}"/>
              </a:ext>
            </a:extLst>
          </p:cNvPr>
          <p:cNvSpPr txBox="1"/>
          <p:nvPr/>
        </p:nvSpPr>
        <p:spPr>
          <a:xfrm>
            <a:off x="5301343" y="762001"/>
            <a:ext cx="2166257" cy="1592560"/>
          </a:xfrm>
          <a:prstGeom prst="rect">
            <a:avLst/>
          </a:prstGeom>
          <a:solidFill>
            <a:schemeClr val="accent5">
              <a:lumMod val="20000"/>
              <a:lumOff val="80000"/>
            </a:schemeClr>
          </a:solidFill>
        </p:spPr>
        <p:txBody>
          <a:bodyPr wrap="square" lIns="0" tIns="0" rIns="0" bIns="0" rtlCol="0" anchor="ctr" anchorCtr="0">
            <a:noAutofit/>
          </a:bodyPr>
          <a:lstStyle/>
          <a:p>
            <a:pPr algn="ctr">
              <a:spcBef>
                <a:spcPts val="1200"/>
              </a:spcBef>
              <a:spcAft>
                <a:spcPts val="1200"/>
              </a:spcAft>
            </a:pPr>
            <a:r>
              <a:rPr lang="en-GB" sz="1400">
                <a:solidFill>
                  <a:schemeClr val="bg1"/>
                </a:solidFill>
              </a:rPr>
              <a:t>Consents are not changed as expected at PR24</a:t>
            </a:r>
          </a:p>
          <a:p>
            <a:pPr algn="ctr">
              <a:spcBef>
                <a:spcPts val="1200"/>
              </a:spcBef>
              <a:spcAft>
                <a:spcPts val="1200"/>
              </a:spcAft>
            </a:pPr>
            <a:r>
              <a:rPr lang="en-GB" sz="1400">
                <a:solidFill>
                  <a:schemeClr val="bg1"/>
                </a:solidFill>
              </a:rPr>
              <a:t>Do not meet catchment level  targets in consents</a:t>
            </a:r>
          </a:p>
        </p:txBody>
      </p:sp>
      <p:cxnSp>
        <p:nvCxnSpPr>
          <p:cNvPr id="10" name="Straight Connector 9">
            <a:extLst>
              <a:ext uri="{FF2B5EF4-FFF2-40B4-BE49-F238E27FC236}">
                <a16:creationId xmlns:a16="http://schemas.microsoft.com/office/drawing/2014/main" id="{DF0843A0-3B28-4C58-AC9E-BBD307C6B43D}"/>
              </a:ext>
            </a:extLst>
          </p:cNvPr>
          <p:cNvCxnSpPr>
            <a:cxnSpLocks/>
          </p:cNvCxnSpPr>
          <p:nvPr/>
        </p:nvCxnSpPr>
        <p:spPr>
          <a:xfrm>
            <a:off x="5193257" y="2376333"/>
            <a:ext cx="2339658"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0C6B39C6-BD0C-4D2D-8242-EDF76BEA7C6E}"/>
              </a:ext>
            </a:extLst>
          </p:cNvPr>
          <p:cNvSpPr txBox="1"/>
          <p:nvPr/>
        </p:nvSpPr>
        <p:spPr>
          <a:xfrm>
            <a:off x="5257800" y="2398742"/>
            <a:ext cx="2209800" cy="1592560"/>
          </a:xfrm>
          <a:prstGeom prst="rect">
            <a:avLst/>
          </a:prstGeom>
          <a:solidFill>
            <a:schemeClr val="accent4">
              <a:lumMod val="20000"/>
              <a:lumOff val="80000"/>
            </a:schemeClr>
          </a:solidFill>
        </p:spPr>
        <p:txBody>
          <a:bodyPr wrap="square" lIns="0" tIns="0" rIns="0" bIns="0" rtlCol="0" anchor="ctr" anchorCtr="0">
            <a:noAutofit/>
          </a:bodyPr>
          <a:lstStyle/>
          <a:p>
            <a:pPr algn="ctr"/>
            <a:r>
              <a:rPr lang="en-GB" sz="1400">
                <a:solidFill>
                  <a:schemeClr val="bg1"/>
                </a:solidFill>
              </a:rPr>
              <a:t>Consents are changed to be tighter than expected at PR24</a:t>
            </a:r>
          </a:p>
        </p:txBody>
      </p:sp>
      <p:sp>
        <p:nvSpPr>
          <p:cNvPr id="12" name="TextBox 11">
            <a:extLst>
              <a:ext uri="{FF2B5EF4-FFF2-40B4-BE49-F238E27FC236}">
                <a16:creationId xmlns:a16="http://schemas.microsoft.com/office/drawing/2014/main" id="{88D10CE8-0245-49FB-8034-EC631E029A52}"/>
              </a:ext>
            </a:extLst>
          </p:cNvPr>
          <p:cNvSpPr txBox="1"/>
          <p:nvPr/>
        </p:nvSpPr>
        <p:spPr>
          <a:xfrm>
            <a:off x="7800202" y="1881620"/>
            <a:ext cx="1627414" cy="1107996"/>
          </a:xfrm>
          <a:prstGeom prst="rect">
            <a:avLst/>
          </a:prstGeom>
          <a:noFill/>
        </p:spPr>
        <p:txBody>
          <a:bodyPr wrap="square" lIns="0" tIns="0" rIns="0" bIns="0" rtlCol="0">
            <a:spAutoFit/>
          </a:bodyPr>
          <a:lstStyle/>
          <a:p>
            <a:r>
              <a:rPr lang="en-GB">
                <a:solidFill>
                  <a:schemeClr val="bg1"/>
                </a:solidFill>
              </a:rPr>
              <a:t>Consents across treatment works</a:t>
            </a:r>
          </a:p>
        </p:txBody>
      </p:sp>
    </p:spTree>
    <p:extLst>
      <p:ext uri="{BB962C8B-B14F-4D97-AF65-F5344CB8AC3E}">
        <p14:creationId xmlns:p14="http://schemas.microsoft.com/office/powerpoint/2010/main" val="7887077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5635DC2-E10E-464A-A2CD-EB3FE27322B5}"/>
              </a:ext>
            </a:extLst>
          </p:cNvPr>
          <p:cNvSpPr>
            <a:spLocks noGrp="1"/>
          </p:cNvSpPr>
          <p:nvPr>
            <p:ph type="body" sz="quarter" idx="10"/>
          </p:nvPr>
        </p:nvSpPr>
        <p:spPr/>
        <p:txBody>
          <a:bodyPr/>
          <a:lstStyle/>
          <a:p>
            <a:r>
              <a:rPr lang="en-GB"/>
              <a:t>Breakout group 3 – River water quality</a:t>
            </a:r>
          </a:p>
        </p:txBody>
      </p:sp>
      <p:sp>
        <p:nvSpPr>
          <p:cNvPr id="3" name="Content Placeholder 2">
            <a:extLst>
              <a:ext uri="{FF2B5EF4-FFF2-40B4-BE49-F238E27FC236}">
                <a16:creationId xmlns:a16="http://schemas.microsoft.com/office/drawing/2014/main" id="{B7175151-5C9C-408C-AEC7-7A64E0BD8798}"/>
              </a:ext>
            </a:extLst>
          </p:cNvPr>
          <p:cNvSpPr>
            <a:spLocks noGrp="1"/>
          </p:cNvSpPr>
          <p:nvPr>
            <p:ph type="body" sz="quarter" idx="12"/>
          </p:nvPr>
        </p:nvSpPr>
        <p:spPr/>
        <p:txBody>
          <a:bodyPr/>
          <a:lstStyle/>
          <a:p>
            <a:endParaRPr lang="en-GB"/>
          </a:p>
          <a:p>
            <a:pPr marL="285750" indent="-285750">
              <a:buFont typeface="Arial" panose="020B0604020202020204" pitchFamily="34" charset="0"/>
              <a:buChar char="•"/>
            </a:pPr>
            <a:endParaRPr lang="en-GB"/>
          </a:p>
          <a:p>
            <a:endParaRPr lang="en-GB"/>
          </a:p>
        </p:txBody>
      </p:sp>
      <p:sp>
        <p:nvSpPr>
          <p:cNvPr id="4" name="Text Placeholder 3">
            <a:extLst>
              <a:ext uri="{FF2B5EF4-FFF2-40B4-BE49-F238E27FC236}">
                <a16:creationId xmlns:a16="http://schemas.microsoft.com/office/drawing/2014/main" id="{FBABF8D0-ED3E-47BC-984C-059433594F23}"/>
              </a:ext>
            </a:extLst>
          </p:cNvPr>
          <p:cNvSpPr>
            <a:spLocks noGrp="1"/>
          </p:cNvSpPr>
          <p:nvPr>
            <p:ph type="body" sz="quarter" idx="13"/>
          </p:nvPr>
        </p:nvSpPr>
        <p:spPr/>
        <p:txBody>
          <a:bodyPr/>
          <a:lstStyle/>
          <a:p>
            <a:r>
              <a:rPr lang="en-GB"/>
              <a:t>Do you have any comments on how we define the reduction in phosphorus discharged from wider partnership working?</a:t>
            </a:r>
          </a:p>
          <a:p>
            <a:endParaRPr lang="en-GB"/>
          </a:p>
          <a:p>
            <a:r>
              <a:rPr lang="en-GB"/>
              <a:t>Do you consider that option A or option B is the most appropriate approach for treatment works? </a:t>
            </a:r>
          </a:p>
          <a:p>
            <a:endParaRPr lang="en-GB"/>
          </a:p>
        </p:txBody>
      </p:sp>
    </p:spTree>
    <p:extLst>
      <p:ext uri="{BB962C8B-B14F-4D97-AF65-F5344CB8AC3E}">
        <p14:creationId xmlns:p14="http://schemas.microsoft.com/office/powerpoint/2010/main" val="3970052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a:t>Outcomes Working Group</a:t>
            </a:r>
          </a:p>
        </p:txBody>
      </p:sp>
      <p:sp>
        <p:nvSpPr>
          <p:cNvPr id="4" name="Content Placeholder 3">
            <a:extLst>
              <a:ext uri="{FF2B5EF4-FFF2-40B4-BE49-F238E27FC236}">
                <a16:creationId xmlns:a16="http://schemas.microsoft.com/office/drawing/2014/main" id="{1A3CDEED-147F-4ACC-B889-22389ABA4C84}"/>
              </a:ext>
            </a:extLst>
          </p:cNvPr>
          <p:cNvSpPr>
            <a:spLocks noGrp="1"/>
          </p:cNvSpPr>
          <p:nvPr>
            <p:ph sz="quarter" idx="12"/>
          </p:nvPr>
        </p:nvSpPr>
        <p:spPr/>
        <p:txBody>
          <a:bodyPr/>
          <a:lstStyle/>
          <a:p>
            <a:r>
              <a:rPr lang="en-GB" sz="1400">
                <a:solidFill>
                  <a:schemeClr val="bg1"/>
                </a:solidFill>
                <a:ea typeface="Calibri" panose="020F0502020204030204" pitchFamily="34" charset="0"/>
              </a:rPr>
              <a:t>AIM: To consider latest updates from the DWI, as well as the Task and Finish groups </a:t>
            </a:r>
            <a:r>
              <a:rPr lang="en-GB" sz="1400">
                <a:ea typeface="Calibri" panose="020F0502020204030204" pitchFamily="34" charset="0"/>
              </a:rPr>
              <a:t>around PR24 </a:t>
            </a:r>
            <a:r>
              <a:rPr lang="en-GB" sz="1400">
                <a:solidFill>
                  <a:schemeClr val="bg1"/>
                </a:solidFill>
                <a:ea typeface="Calibri" panose="020F0502020204030204" pitchFamily="34" charset="0"/>
              </a:rPr>
              <a:t>performance commitments. </a:t>
            </a:r>
          </a:p>
          <a:p>
            <a:endParaRPr lang="en-GB" sz="1400">
              <a:solidFill>
                <a:schemeClr val="bg1"/>
              </a:solidFill>
              <a:ea typeface="Calibri" panose="020F0502020204030204" pitchFamily="34" charset="0"/>
            </a:endParaRPr>
          </a:p>
          <a:p>
            <a:pPr>
              <a:spcAft>
                <a:spcPts val="600"/>
              </a:spcAft>
            </a:pPr>
            <a:r>
              <a:rPr lang="en-GB" sz="1400">
                <a:solidFill>
                  <a:schemeClr val="bg1"/>
                </a:solidFill>
              </a:rPr>
              <a:t>10:00	Introduction</a:t>
            </a:r>
          </a:p>
          <a:p>
            <a:pPr>
              <a:spcAft>
                <a:spcPts val="600"/>
              </a:spcAft>
            </a:pPr>
            <a:r>
              <a:rPr lang="en-GB" sz="1400"/>
              <a:t>10.05     Operational greenhouse gases</a:t>
            </a:r>
            <a:endParaRPr lang="en-GB" sz="1400">
              <a:solidFill>
                <a:schemeClr val="bg1"/>
              </a:solidFill>
            </a:endParaRPr>
          </a:p>
          <a:p>
            <a:pPr>
              <a:spcAft>
                <a:spcPts val="600"/>
              </a:spcAft>
            </a:pPr>
            <a:r>
              <a:rPr lang="en-GB" sz="1400">
                <a:solidFill>
                  <a:schemeClr val="bg1"/>
                </a:solidFill>
              </a:rPr>
              <a:t>10:15	Breakout session 1</a:t>
            </a:r>
          </a:p>
          <a:p>
            <a:pPr>
              <a:spcAft>
                <a:spcPts val="600"/>
              </a:spcAft>
            </a:pPr>
            <a:r>
              <a:rPr lang="en-GB" sz="1400"/>
              <a:t>10:35	Feedback</a:t>
            </a:r>
            <a:endParaRPr lang="en-GB" sz="1400">
              <a:solidFill>
                <a:schemeClr val="bg1"/>
              </a:solidFill>
            </a:endParaRPr>
          </a:p>
          <a:p>
            <a:pPr>
              <a:spcAft>
                <a:spcPts val="600"/>
              </a:spcAft>
            </a:pPr>
            <a:r>
              <a:rPr lang="en-GB" sz="1400">
                <a:solidFill>
                  <a:schemeClr val="bg1"/>
                </a:solidFill>
              </a:rPr>
              <a:t>10.40	</a:t>
            </a:r>
            <a:r>
              <a:rPr lang="en-GB" sz="1400"/>
              <a:t>Biodiversity</a:t>
            </a:r>
            <a:endParaRPr lang="en-GB" sz="1400">
              <a:solidFill>
                <a:schemeClr val="bg1"/>
              </a:solidFill>
              <a:ea typeface="Calibri" panose="020F0502020204030204" pitchFamily="34" charset="0"/>
            </a:endParaRPr>
          </a:p>
          <a:p>
            <a:pPr>
              <a:spcAft>
                <a:spcPts val="600"/>
              </a:spcAft>
            </a:pPr>
            <a:r>
              <a:rPr lang="en-GB" sz="1400"/>
              <a:t>10.50     </a:t>
            </a:r>
            <a:r>
              <a:rPr lang="en-GB" sz="1400">
                <a:solidFill>
                  <a:schemeClr val="bg1"/>
                </a:solidFill>
              </a:rPr>
              <a:t>Breakout session 2</a:t>
            </a:r>
          </a:p>
          <a:p>
            <a:pPr>
              <a:spcAft>
                <a:spcPts val="600"/>
              </a:spcAft>
            </a:pPr>
            <a:r>
              <a:rPr lang="en-GB" sz="1400"/>
              <a:t>11.05 	Feedback and discussion</a:t>
            </a:r>
            <a:endParaRPr lang="en-GB" sz="1400">
              <a:solidFill>
                <a:schemeClr val="bg1"/>
              </a:solidFill>
            </a:endParaRPr>
          </a:p>
          <a:p>
            <a:pPr lvl="0">
              <a:spcAft>
                <a:spcPts val="600"/>
              </a:spcAft>
            </a:pPr>
            <a:r>
              <a:rPr lang="en-GB" sz="1400">
                <a:solidFill>
                  <a:schemeClr val="bg1"/>
                </a:solidFill>
              </a:rPr>
              <a:t>11.15 	</a:t>
            </a:r>
            <a:r>
              <a:rPr lang="en-GB" sz="1400"/>
              <a:t>River water quality</a:t>
            </a:r>
            <a:endParaRPr lang="en-GB" sz="1400">
              <a:solidFill>
                <a:schemeClr val="bg1"/>
              </a:solidFill>
            </a:endParaRPr>
          </a:p>
          <a:p>
            <a:pPr lvl="0">
              <a:spcAft>
                <a:spcPts val="600"/>
              </a:spcAft>
            </a:pPr>
            <a:r>
              <a:rPr lang="en-GB" sz="1400">
                <a:solidFill>
                  <a:schemeClr val="bg1"/>
                </a:solidFill>
              </a:rPr>
              <a:t>11:30 	Breakout session 3</a:t>
            </a:r>
          </a:p>
          <a:p>
            <a:pPr>
              <a:spcAft>
                <a:spcPts val="600"/>
              </a:spcAft>
            </a:pPr>
            <a:r>
              <a:rPr lang="en-GB" sz="1400">
                <a:solidFill>
                  <a:schemeClr val="bg1"/>
                </a:solidFill>
              </a:rPr>
              <a:t>11:50 	</a:t>
            </a:r>
            <a:r>
              <a:rPr lang="en-GB" sz="1400"/>
              <a:t>Feedback and discussion</a:t>
            </a:r>
          </a:p>
          <a:p>
            <a:pPr>
              <a:spcAft>
                <a:spcPts val="600"/>
              </a:spcAft>
            </a:pPr>
            <a:r>
              <a:rPr lang="en-GB" sz="1400"/>
              <a:t>12:00	Close</a:t>
            </a:r>
            <a:endParaRPr lang="en-GB" sz="1400">
              <a:solidFill>
                <a:schemeClr val="bg1"/>
              </a:solidFill>
            </a:endParaRPr>
          </a:p>
          <a:p>
            <a:pPr lvl="0">
              <a:spcAft>
                <a:spcPts val="600"/>
              </a:spcAft>
            </a:pPr>
            <a:endParaRPr lang="en-GB" sz="1400">
              <a:solidFill>
                <a:schemeClr val="bg1"/>
              </a:solidFill>
            </a:endParaRPr>
          </a:p>
          <a:p>
            <a:endParaRPr lang="en-GB"/>
          </a:p>
        </p:txBody>
      </p:sp>
    </p:spTree>
    <p:extLst>
      <p:ext uri="{BB962C8B-B14F-4D97-AF65-F5344CB8AC3E}">
        <p14:creationId xmlns:p14="http://schemas.microsoft.com/office/powerpoint/2010/main" val="1867554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19DFC2C-ACA4-4180-AEA2-5DAC1E16EBC3}"/>
              </a:ext>
            </a:extLst>
          </p:cNvPr>
          <p:cNvSpPr>
            <a:spLocks noGrp="1"/>
          </p:cNvSpPr>
          <p:nvPr>
            <p:ph type="body" sz="quarter" idx="10"/>
          </p:nvPr>
        </p:nvSpPr>
        <p:spPr/>
        <p:txBody>
          <a:bodyPr/>
          <a:lstStyle/>
          <a:p>
            <a:r>
              <a:rPr lang="en-GB"/>
              <a:t>Operational greenhouse gas PC – Focus</a:t>
            </a:r>
          </a:p>
        </p:txBody>
      </p:sp>
      <p:sp>
        <p:nvSpPr>
          <p:cNvPr id="3" name="Content Placeholder 2">
            <a:extLst>
              <a:ext uri="{FF2B5EF4-FFF2-40B4-BE49-F238E27FC236}">
                <a16:creationId xmlns:a16="http://schemas.microsoft.com/office/drawing/2014/main" id="{F336FEAB-92FB-4C72-9F27-EAC86B592AC7}"/>
              </a:ext>
            </a:extLst>
          </p:cNvPr>
          <p:cNvSpPr>
            <a:spLocks noGrp="1"/>
          </p:cNvSpPr>
          <p:nvPr>
            <p:ph sz="quarter" idx="12"/>
          </p:nvPr>
        </p:nvSpPr>
        <p:spPr>
          <a:xfrm>
            <a:off x="719999" y="1243102"/>
            <a:ext cx="7920000" cy="4371796"/>
          </a:xfrm>
        </p:spPr>
        <p:txBody>
          <a:bodyPr lIns="0" tIns="0" rIns="0" bIns="0" anchor="t"/>
          <a:lstStyle/>
          <a:p>
            <a:r>
              <a:rPr lang="en-GB" sz="1500">
                <a:solidFill>
                  <a:srgbClr val="000000"/>
                </a:solidFill>
              </a:rPr>
              <a:t>I</a:t>
            </a:r>
            <a:r>
              <a:rPr lang="en-GB" sz="1500" b="0" i="0" u="none" strike="noStrike" baseline="0">
                <a:solidFill>
                  <a:srgbClr val="000000"/>
                </a:solidFill>
              </a:rPr>
              <a:t>n our draft methodology, we proposed incentivising water companies to deliver on net zero through the introduction of a common operational greenhouse gas (GHG) emissions performance commitment (PC). 	</a:t>
            </a:r>
          </a:p>
          <a:p>
            <a:endParaRPr lang="en-GB" sz="1500">
              <a:effectLst/>
              <a:ea typeface="Times New Roman" panose="02020603050405020304" pitchFamily="18" charset="0"/>
            </a:endParaRPr>
          </a:p>
          <a:p>
            <a:pPr>
              <a:spcAft>
                <a:spcPts val="600"/>
              </a:spcAft>
            </a:pPr>
            <a:r>
              <a:rPr lang="en-GB" sz="1500">
                <a:ea typeface="Times New Roman" panose="02020603050405020304" pitchFamily="18" charset="0"/>
                <a:cs typeface="Times New Roman"/>
              </a:rPr>
              <a:t>When designing the PC, we need to carefully consider how we incentivise actions that lead to actual organisational reductions in GHG emissions.</a:t>
            </a:r>
          </a:p>
          <a:p>
            <a:pPr>
              <a:spcAft>
                <a:spcPts val="600"/>
              </a:spcAft>
            </a:pPr>
            <a:endParaRPr lang="en-GB" sz="1500">
              <a:ea typeface="Times New Roman" panose="02020603050405020304" pitchFamily="18" charset="0"/>
              <a:cs typeface="Times New Roman" panose="02020603050405020304" pitchFamily="18" charset="0"/>
            </a:endParaRPr>
          </a:p>
          <a:p>
            <a:pPr>
              <a:spcAft>
                <a:spcPts val="600"/>
              </a:spcAft>
            </a:pPr>
            <a:r>
              <a:rPr lang="en-GB" sz="1500" b="0" i="0">
                <a:solidFill>
                  <a:srgbClr val="000000"/>
                </a:solidFill>
                <a:effectLst/>
              </a:rPr>
              <a:t>Companies currently dual report using both market-based and location-based reporting. This covers both scope 1 and 2 emissions and a limited range of scope 3 emissions.</a:t>
            </a:r>
            <a:r>
              <a:rPr lang="en-GB" sz="1500">
                <a:solidFill>
                  <a:srgbClr val="000000"/>
                </a:solidFill>
              </a:rPr>
              <a:t> </a:t>
            </a:r>
            <a:endParaRPr lang="en-GB" sz="1500" b="0" i="0">
              <a:solidFill>
                <a:srgbClr val="000000"/>
              </a:solidFill>
              <a:effectLst/>
              <a:cs typeface="Krub"/>
            </a:endParaRPr>
          </a:p>
          <a:p>
            <a:pPr>
              <a:spcAft>
                <a:spcPts val="600"/>
              </a:spcAft>
            </a:pPr>
            <a:endParaRPr lang="en-GB" sz="1500">
              <a:ea typeface="Times New Roman" panose="02020603050405020304" pitchFamily="18" charset="0"/>
              <a:cs typeface="Times New Roman" panose="02020603050405020304" pitchFamily="18" charset="0"/>
            </a:endParaRPr>
          </a:p>
          <a:p>
            <a:pPr>
              <a:spcAft>
                <a:spcPts val="600"/>
              </a:spcAft>
            </a:pPr>
            <a:r>
              <a:rPr kumimoji="0" lang="en-GB" sz="1500" b="0" i="0" u="none" strike="noStrike" kern="1200" cap="none" spc="0" normalizeH="0" baseline="0" noProof="0">
                <a:ln>
                  <a:noFill/>
                </a:ln>
                <a:solidFill>
                  <a:srgbClr val="000000"/>
                </a:solidFill>
                <a:effectLst/>
                <a:uLnTx/>
                <a:uFillTx/>
                <a:ea typeface="+mn-ea"/>
                <a:cs typeface="+mn-cs"/>
              </a:rPr>
              <a:t>Our annual approach to the reporting of GHG emissions </a:t>
            </a:r>
            <a:r>
              <a:rPr lang="en-GB" sz="1500">
                <a:solidFill>
                  <a:srgbClr val="000000"/>
                </a:solidFill>
              </a:rPr>
              <a:t>currently </a:t>
            </a:r>
            <a:r>
              <a:rPr kumimoji="0" lang="en-GB" sz="1500" b="0" i="0" u="none" strike="noStrike" kern="1200" cap="none" spc="0" normalizeH="0" baseline="0" noProof="0">
                <a:ln>
                  <a:noFill/>
                </a:ln>
                <a:solidFill>
                  <a:srgbClr val="000000"/>
                </a:solidFill>
                <a:effectLst/>
                <a:uLnTx/>
                <a:uFillTx/>
                <a:ea typeface="+mn-ea"/>
                <a:cs typeface="+mn-cs"/>
              </a:rPr>
              <a:t>allows companies to report market as well as location-based emissions data.</a:t>
            </a:r>
            <a:endParaRPr lang="en-GB" sz="1500" b="0" i="0" u="none" strike="noStrike" kern="1200" cap="none" spc="0" normalizeH="0" baseline="0" noProof="0">
              <a:ln>
                <a:noFill/>
              </a:ln>
              <a:solidFill>
                <a:srgbClr val="000000"/>
              </a:solidFill>
              <a:effectLst/>
              <a:uLnTx/>
              <a:uFillTx/>
              <a:cs typeface="Krub"/>
            </a:endParaRPr>
          </a:p>
          <a:p>
            <a:pPr>
              <a:spcAft>
                <a:spcPts val="600"/>
              </a:spcAft>
            </a:pPr>
            <a:endParaRPr lang="en-GB" sz="1500">
              <a:effectLst/>
              <a:ea typeface="Calibri" panose="020F0502020204030204" pitchFamily="34" charset="0"/>
              <a:cs typeface="Arial" panose="020B0604020202020204" pitchFamily="34" charset="0"/>
            </a:endParaRPr>
          </a:p>
          <a:p>
            <a:pPr>
              <a:spcAft>
                <a:spcPts val="600"/>
              </a:spcAft>
            </a:pPr>
            <a:r>
              <a:rPr lang="en-GB" sz="1500">
                <a:ea typeface="Calibri" panose="020F0502020204030204" pitchFamily="34" charset="0"/>
                <a:cs typeface="Arial"/>
              </a:rPr>
              <a:t>Company feedback noted wanting greater clarity on the accounting approach to be used, how to account for grid decarbonisation, and the breadth of reporting in relation to scopes.</a:t>
            </a:r>
            <a:endParaRPr lang="en-GB" sz="1500">
              <a:effectLst/>
              <a:ea typeface="Calibri" panose="020F0502020204030204" pitchFamily="34" charset="0"/>
              <a:cs typeface="Arial"/>
            </a:endParaRPr>
          </a:p>
        </p:txBody>
      </p:sp>
    </p:spTree>
    <p:extLst>
      <p:ext uri="{BB962C8B-B14F-4D97-AF65-F5344CB8AC3E}">
        <p14:creationId xmlns:p14="http://schemas.microsoft.com/office/powerpoint/2010/main" val="4124475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C4B4D8D-BC4D-4BC5-BA10-5D201CF7CB21}"/>
              </a:ext>
            </a:extLst>
          </p:cNvPr>
          <p:cNvSpPr>
            <a:spLocks noGrp="1"/>
          </p:cNvSpPr>
          <p:nvPr>
            <p:ph type="body" sz="quarter" idx="10"/>
          </p:nvPr>
        </p:nvSpPr>
        <p:spPr/>
        <p:txBody>
          <a:bodyPr/>
          <a:lstStyle/>
          <a:p>
            <a:r>
              <a:rPr lang="en-GB"/>
              <a:t>Operational GHG Reporting - feedback</a:t>
            </a:r>
          </a:p>
        </p:txBody>
      </p:sp>
      <p:sp>
        <p:nvSpPr>
          <p:cNvPr id="5" name="Rectangle: Rounded Corners 4">
            <a:extLst>
              <a:ext uri="{FF2B5EF4-FFF2-40B4-BE49-F238E27FC236}">
                <a16:creationId xmlns:a16="http://schemas.microsoft.com/office/drawing/2014/main" id="{C6766E7F-5648-4BC2-AAED-6D95D98C95B0}"/>
              </a:ext>
            </a:extLst>
          </p:cNvPr>
          <p:cNvSpPr/>
          <p:nvPr/>
        </p:nvSpPr>
        <p:spPr>
          <a:xfrm>
            <a:off x="467952" y="1017805"/>
            <a:ext cx="8482407" cy="1851935"/>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solidFill>
                <a:srgbClr val="003595"/>
              </a:solidFill>
              <a:latin typeface="+mj-lt"/>
            </a:endParaRPr>
          </a:p>
          <a:p>
            <a:pPr algn="ctr"/>
            <a:endParaRPr lang="en-GB" sz="1000">
              <a:solidFill>
                <a:srgbClr val="003595"/>
              </a:solidFill>
              <a:latin typeface="+mj-lt"/>
            </a:endParaRPr>
          </a:p>
          <a:p>
            <a:pPr algn="ctr"/>
            <a:endParaRPr lang="en-GB" sz="1000">
              <a:solidFill>
                <a:srgbClr val="003595"/>
              </a:solidFill>
              <a:latin typeface="+mj-lt"/>
            </a:endParaRPr>
          </a:p>
          <a:p>
            <a:pPr algn="ctr"/>
            <a:endParaRPr lang="en-GB" sz="1000">
              <a:solidFill>
                <a:srgbClr val="003595"/>
              </a:solidFill>
              <a:latin typeface="+mj-lt"/>
            </a:endParaRPr>
          </a:p>
          <a:p>
            <a:pPr algn="ctr"/>
            <a:r>
              <a:rPr lang="en-GB" sz="1500">
                <a:solidFill>
                  <a:srgbClr val="003595"/>
                </a:solidFill>
                <a:latin typeface="+mj-lt"/>
              </a:rPr>
              <a:t>Market &amp; Location Based Reporting</a:t>
            </a:r>
          </a:p>
          <a:p>
            <a:pPr marL="171450" indent="-171450">
              <a:buFont typeface="Arial" panose="020B0604020202020204" pitchFamily="34" charset="0"/>
              <a:buChar char="•"/>
            </a:pPr>
            <a:r>
              <a:rPr lang="en-GB" sz="1500">
                <a:solidFill>
                  <a:schemeClr val="bg2"/>
                </a:solidFill>
                <a:latin typeface="Krub" panose="00000500000000000000" pitchFamily="2" charset="-34"/>
              </a:rPr>
              <a:t>M</a:t>
            </a:r>
            <a:r>
              <a:rPr lang="en-GB" sz="1500" b="0" i="0">
                <a:solidFill>
                  <a:schemeClr val="bg2"/>
                </a:solidFill>
                <a:effectLst/>
                <a:latin typeface="Krub" panose="00000500000000000000" pitchFamily="2" charset="-34"/>
              </a:rPr>
              <a:t>arket-based to allow for impact of ‘green’ energy on </a:t>
            </a:r>
            <a:r>
              <a:rPr lang="en-GB" sz="1500">
                <a:solidFill>
                  <a:schemeClr val="bg2"/>
                </a:solidFill>
                <a:latin typeface="Krub" panose="00000500000000000000" pitchFamily="2" charset="-34"/>
              </a:rPr>
              <a:t>emissions to be recorded </a:t>
            </a:r>
          </a:p>
          <a:p>
            <a:pPr marL="171450" indent="-171450">
              <a:buFont typeface="Arial" panose="020B0604020202020204" pitchFamily="34" charset="0"/>
              <a:buChar char="•"/>
            </a:pPr>
            <a:r>
              <a:rPr lang="en-GB" sz="1500">
                <a:solidFill>
                  <a:schemeClr val="bg2"/>
                </a:solidFill>
                <a:effectLst/>
              </a:rPr>
              <a:t>Market-based but PC's common reduction level should exclude grid energy and a transition to green energy to avoid the PC favouring companies who do not currently buy green energy.</a:t>
            </a:r>
          </a:p>
          <a:p>
            <a:pPr marL="171450" indent="-171450">
              <a:buFont typeface="Arial" panose="020B0604020202020204" pitchFamily="34" charset="0"/>
              <a:buChar char="•"/>
            </a:pPr>
            <a:r>
              <a:rPr lang="en-GB" sz="1500">
                <a:solidFill>
                  <a:schemeClr val="bg2"/>
                </a:solidFill>
                <a:effectLst/>
              </a:rPr>
              <a:t>Location-based allows for transparent and fair comparison between companies and pre-empts any changes to REGOs during PR24</a:t>
            </a:r>
            <a:endParaRPr lang="en-GB" sz="1500">
              <a:solidFill>
                <a:schemeClr val="bg2"/>
              </a:solidFill>
              <a:effectLst/>
              <a:latin typeface="Krub" panose="00000500000000000000" pitchFamily="2" charset="-34"/>
              <a:ea typeface="Krub" panose="00000500000000000000" pitchFamily="2" charset="-34"/>
              <a:cs typeface="Krub" panose="00000500000000000000" pitchFamily="2" charset="-34"/>
            </a:endParaRPr>
          </a:p>
          <a:p>
            <a:pPr marL="171450" indent="-171450">
              <a:buFont typeface="Arial" panose="020B0604020202020204" pitchFamily="34" charset="0"/>
              <a:buChar char="•"/>
            </a:pPr>
            <a:endParaRPr lang="en-GB" sz="1600">
              <a:effectLst/>
            </a:endParaRPr>
          </a:p>
          <a:p>
            <a:pPr marL="171450" indent="-171450">
              <a:buFont typeface="Arial" panose="020B0604020202020204" pitchFamily="34" charset="0"/>
              <a:buChar char="•"/>
            </a:pPr>
            <a:endParaRPr lang="en-GB" sz="1600" b="0" i="0">
              <a:solidFill>
                <a:srgbClr val="000000"/>
              </a:solidFill>
              <a:effectLst/>
              <a:latin typeface="Krub" panose="00000500000000000000" pitchFamily="2" charset="-34"/>
            </a:endParaRPr>
          </a:p>
          <a:p>
            <a:pPr marL="171450" indent="-171450">
              <a:buFont typeface="Arial" panose="020B0604020202020204" pitchFamily="34" charset="0"/>
              <a:buChar char="•"/>
            </a:pPr>
            <a:endParaRPr lang="en-GB" sz="1600" b="0" i="0">
              <a:solidFill>
                <a:srgbClr val="000000"/>
              </a:solidFill>
              <a:effectLst/>
              <a:latin typeface="Krub" panose="00000500000000000000" pitchFamily="2" charset="-34"/>
            </a:endParaRPr>
          </a:p>
        </p:txBody>
      </p:sp>
      <p:sp>
        <p:nvSpPr>
          <p:cNvPr id="6" name="Rectangle: Rounded Corners 5">
            <a:extLst>
              <a:ext uri="{FF2B5EF4-FFF2-40B4-BE49-F238E27FC236}">
                <a16:creationId xmlns:a16="http://schemas.microsoft.com/office/drawing/2014/main" id="{C70773EB-48E5-439A-8E65-9C8A664A4D99}"/>
              </a:ext>
            </a:extLst>
          </p:cNvPr>
          <p:cNvSpPr/>
          <p:nvPr/>
        </p:nvSpPr>
        <p:spPr>
          <a:xfrm>
            <a:off x="467953" y="3203545"/>
            <a:ext cx="8482407" cy="2931441"/>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solidFill>
                <a:srgbClr val="003595"/>
              </a:solidFill>
              <a:latin typeface="+mj-lt"/>
            </a:endParaRPr>
          </a:p>
          <a:p>
            <a:pPr algn="ctr"/>
            <a:r>
              <a:rPr lang="en-GB" sz="1500" b="1">
                <a:solidFill>
                  <a:srgbClr val="003595"/>
                </a:solidFill>
              </a:rPr>
              <a:t>Scopes</a:t>
            </a:r>
          </a:p>
          <a:p>
            <a:pPr marL="171450" indent="-171450">
              <a:buFont typeface="Arial" panose="020B0604020202020204" pitchFamily="34" charset="0"/>
              <a:buChar char="•"/>
            </a:pPr>
            <a:r>
              <a:rPr lang="en-GB" sz="1500">
                <a:solidFill>
                  <a:schemeClr val="bg2"/>
                </a:solidFill>
                <a:ea typeface="Calibri" panose="020F0502020204030204" pitchFamily="34" charset="0"/>
                <a:cs typeface="Arial" panose="020B0604020202020204" pitchFamily="34" charset="0"/>
              </a:rPr>
              <a:t>C</a:t>
            </a:r>
            <a:r>
              <a:rPr lang="en-GB" sz="1500">
                <a:solidFill>
                  <a:schemeClr val="bg2"/>
                </a:solidFill>
                <a:effectLst/>
                <a:ea typeface="Calibri" panose="020F0502020204030204" pitchFamily="34" charset="0"/>
                <a:cs typeface="Arial" panose="020B0604020202020204" pitchFamily="34" charset="0"/>
              </a:rPr>
              <a:t>larity on the scopes and categories to report</a:t>
            </a:r>
            <a:endParaRPr lang="en-GB" sz="1500">
              <a:solidFill>
                <a:schemeClr val="bg2"/>
              </a:solidFill>
              <a:ea typeface="Calibri" panose="020F0502020204030204" pitchFamily="34" charset="0"/>
              <a:cs typeface="Arial" panose="020B0604020202020204" pitchFamily="34" charset="0"/>
            </a:endParaRPr>
          </a:p>
          <a:p>
            <a:pPr marL="171450" indent="-171450">
              <a:buFont typeface="Arial" panose="020B0604020202020204" pitchFamily="34" charset="0"/>
              <a:buChar char="•"/>
            </a:pPr>
            <a:r>
              <a:rPr lang="en-GB" sz="1500">
                <a:solidFill>
                  <a:schemeClr val="bg2"/>
                </a:solidFill>
              </a:rPr>
              <a:t>N</a:t>
            </a:r>
            <a:r>
              <a:rPr lang="en-GB" sz="1500">
                <a:solidFill>
                  <a:schemeClr val="bg2"/>
                </a:solidFill>
                <a:effectLst/>
              </a:rPr>
              <a:t>eed to ensure robust and consistent emissions reporting particularly for Scope 3</a:t>
            </a:r>
            <a:endParaRPr lang="en-GB" sz="1500">
              <a:solidFill>
                <a:schemeClr val="bg2"/>
              </a:solidFill>
              <a:effectLst/>
              <a:ea typeface="Calibri" panose="020F0502020204030204" pitchFamily="34" charset="0"/>
              <a:cs typeface="Arial" panose="020B0604020202020204" pitchFamily="34" charset="0"/>
            </a:endParaRPr>
          </a:p>
          <a:p>
            <a:pPr marL="171450" indent="-171450">
              <a:buFont typeface="Arial" panose="020B0604020202020204" pitchFamily="34" charset="0"/>
              <a:buChar char="•"/>
            </a:pPr>
            <a:r>
              <a:rPr lang="en-GB" sz="1500">
                <a:solidFill>
                  <a:schemeClr val="bg2"/>
                </a:solidFill>
                <a:cs typeface="Arial" panose="020B0604020202020204" pitchFamily="34" charset="0"/>
              </a:rPr>
              <a:t>Alignment with the GHG protocol, particularly in relation to scope 3 emissions</a:t>
            </a:r>
          </a:p>
          <a:p>
            <a:pPr marL="171450" indent="-171450">
              <a:buFont typeface="Arial" panose="020B0604020202020204" pitchFamily="34" charset="0"/>
              <a:buChar char="•"/>
            </a:pPr>
            <a:r>
              <a:rPr lang="en-GB" sz="1500">
                <a:solidFill>
                  <a:schemeClr val="bg2"/>
                </a:solidFill>
                <a:cs typeface="Arial" panose="020B0604020202020204" pitchFamily="34" charset="0"/>
              </a:rPr>
              <a:t>Suggested scope 3 emissions to reporting include business travel, fuel and energy related activities, transportation and distribution (upstream and downstream), waste generated in operations. </a:t>
            </a:r>
            <a:endParaRPr lang="en-GB" sz="1500">
              <a:solidFill>
                <a:schemeClr val="bg2"/>
              </a:solidFill>
              <a:effectLst/>
            </a:endParaRPr>
          </a:p>
          <a:p>
            <a:pPr marL="171450" indent="-171450">
              <a:buFont typeface="Arial" panose="020B0604020202020204" pitchFamily="34" charset="0"/>
              <a:buChar char="•"/>
            </a:pPr>
            <a:r>
              <a:rPr lang="en-GB" sz="1500">
                <a:solidFill>
                  <a:schemeClr val="bg2"/>
                </a:solidFill>
                <a:effectLst/>
              </a:rPr>
              <a:t>Need to consider whether focus on operational can lead to perverse impacts on embedded emissions and how this can be managed</a:t>
            </a:r>
          </a:p>
          <a:p>
            <a:pPr marL="171450" indent="-171450">
              <a:buFont typeface="Arial" panose="020B0604020202020204" pitchFamily="34" charset="0"/>
              <a:buChar char="•"/>
            </a:pPr>
            <a:r>
              <a:rPr lang="en-GB" sz="1500">
                <a:solidFill>
                  <a:schemeClr val="bg2"/>
                </a:solidFill>
                <a:effectLst/>
              </a:rPr>
              <a:t>Both operational and embedded should be considered and incentivised but need to be dealt with separately. </a:t>
            </a:r>
            <a:endParaRPr lang="en-GB" sz="1500">
              <a:solidFill>
                <a:schemeClr val="bg2"/>
              </a:solidFill>
              <a:effectLst/>
              <a:latin typeface="Krub" panose="00000500000000000000" pitchFamily="2" charset="-34"/>
              <a:ea typeface="Krub" panose="00000500000000000000" pitchFamily="2" charset="-34"/>
              <a:cs typeface="Krub" panose="00000500000000000000" pitchFamily="2" charset="-34"/>
            </a:endParaRPr>
          </a:p>
          <a:p>
            <a:pPr marL="171450" indent="-171450">
              <a:buFont typeface="Arial" panose="020B0604020202020204" pitchFamily="34" charset="0"/>
              <a:buChar char="•"/>
            </a:pPr>
            <a:endParaRPr lang="en-GB" sz="1400">
              <a:effectLst/>
            </a:endParaRPr>
          </a:p>
          <a:p>
            <a:pPr marL="171450" indent="-171450">
              <a:buFont typeface="Arial" panose="020B0604020202020204" pitchFamily="34" charset="0"/>
              <a:buChar char="•"/>
            </a:pPr>
            <a:endParaRPr lang="en-GB" sz="1400">
              <a:solidFill>
                <a:srgbClr val="003595"/>
              </a:solidFill>
            </a:endParaRPr>
          </a:p>
        </p:txBody>
      </p:sp>
    </p:spTree>
    <p:extLst>
      <p:ext uri="{BB962C8B-B14F-4D97-AF65-F5344CB8AC3E}">
        <p14:creationId xmlns:p14="http://schemas.microsoft.com/office/powerpoint/2010/main" val="1083598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0FAAEA8-7E97-4A30-B165-D0CE8A5AF3D5}"/>
              </a:ext>
            </a:extLst>
          </p:cNvPr>
          <p:cNvSpPr>
            <a:spLocks noGrp="1"/>
          </p:cNvSpPr>
          <p:nvPr>
            <p:ph type="body" sz="quarter" idx="10"/>
          </p:nvPr>
        </p:nvSpPr>
        <p:spPr/>
        <p:txBody>
          <a:bodyPr/>
          <a:lstStyle/>
          <a:p>
            <a:r>
              <a:rPr lang="en-GB"/>
              <a:t>Breakout group questions</a:t>
            </a:r>
          </a:p>
        </p:txBody>
      </p:sp>
      <p:sp>
        <p:nvSpPr>
          <p:cNvPr id="4" name="Text Placeholder 3">
            <a:extLst>
              <a:ext uri="{FF2B5EF4-FFF2-40B4-BE49-F238E27FC236}">
                <a16:creationId xmlns:a16="http://schemas.microsoft.com/office/drawing/2014/main" id="{980A1822-953C-4992-BBB6-233F6E8F706E}"/>
              </a:ext>
            </a:extLst>
          </p:cNvPr>
          <p:cNvSpPr>
            <a:spLocks noGrp="1"/>
          </p:cNvSpPr>
          <p:nvPr>
            <p:ph type="body" sz="quarter" idx="12"/>
          </p:nvPr>
        </p:nvSpPr>
        <p:spPr>
          <a:xfrm>
            <a:off x="1436914" y="1940106"/>
            <a:ext cx="2444621" cy="1232302"/>
          </a:xfrm>
        </p:spPr>
        <p:txBody>
          <a:bodyPr/>
          <a:lstStyle/>
          <a:p>
            <a:r>
              <a:rPr lang="en-GB" sz="1500" b="1">
                <a:latin typeface="+mn-lt"/>
              </a:rPr>
              <a:t>With regard to incentivising reductions in operational GHG emissions, what difficulties do you envisage with the following approaches? </a:t>
            </a:r>
            <a:endParaRPr lang="en-GB" sz="1500">
              <a:latin typeface="+mn-lt"/>
            </a:endParaRPr>
          </a:p>
        </p:txBody>
      </p:sp>
      <p:sp>
        <p:nvSpPr>
          <p:cNvPr id="5" name="Text Placeholder 4">
            <a:extLst>
              <a:ext uri="{FF2B5EF4-FFF2-40B4-BE49-F238E27FC236}">
                <a16:creationId xmlns:a16="http://schemas.microsoft.com/office/drawing/2014/main" id="{A6B07AB6-0356-4A3E-BFE1-D0E8BBEBF185}"/>
              </a:ext>
            </a:extLst>
          </p:cNvPr>
          <p:cNvSpPr>
            <a:spLocks noGrp="1"/>
          </p:cNvSpPr>
          <p:nvPr>
            <p:ph type="body" sz="quarter" idx="13"/>
          </p:nvPr>
        </p:nvSpPr>
        <p:spPr>
          <a:xfrm>
            <a:off x="4073372" y="1961986"/>
            <a:ext cx="3443750" cy="2934027"/>
          </a:xfrm>
        </p:spPr>
        <p:txBody>
          <a:bodyPr/>
          <a:lstStyle/>
          <a:p>
            <a:pPr marL="257175" indent="-257175">
              <a:buFont typeface="+mj-lt"/>
              <a:buAutoNum type="arabicPeriod"/>
            </a:pPr>
            <a:r>
              <a:rPr lang="en-GB" sz="1500">
                <a:solidFill>
                  <a:schemeClr val="bg1"/>
                </a:solidFill>
                <a:effectLst/>
                <a:latin typeface="+mn-lt"/>
                <a:ea typeface="Calibri" panose="020F0502020204030204" pitchFamily="34" charset="0"/>
              </a:rPr>
              <a:t>If we were to </a:t>
            </a:r>
            <a:r>
              <a:rPr lang="en-GB" sz="1500">
                <a:solidFill>
                  <a:schemeClr val="bg1"/>
                </a:solidFill>
                <a:latin typeface="+mn-lt"/>
                <a:ea typeface="Calibri" panose="020F0502020204030204" pitchFamily="34" charset="0"/>
              </a:rPr>
              <a:t>adopt a market-based approach?</a:t>
            </a:r>
          </a:p>
          <a:p>
            <a:pPr marL="257175" indent="-257175">
              <a:buFont typeface="+mj-lt"/>
              <a:buAutoNum type="arabicPeriod"/>
            </a:pPr>
            <a:endParaRPr lang="en-GB" sz="1500">
              <a:solidFill>
                <a:schemeClr val="bg1"/>
              </a:solidFill>
              <a:effectLst/>
              <a:latin typeface="+mn-lt"/>
              <a:ea typeface="Calibri" panose="020F0502020204030204" pitchFamily="34" charset="0"/>
            </a:endParaRPr>
          </a:p>
          <a:p>
            <a:pPr marL="257175" indent="-257175">
              <a:buFont typeface="+mj-lt"/>
              <a:buAutoNum type="arabicPeriod"/>
            </a:pPr>
            <a:r>
              <a:rPr lang="en-GB" sz="1500">
                <a:solidFill>
                  <a:schemeClr val="bg1"/>
                </a:solidFill>
                <a:latin typeface="+mn-lt"/>
                <a:ea typeface="Calibri" panose="020F0502020204030204" pitchFamily="34" charset="0"/>
              </a:rPr>
              <a:t>If we were to adopt a net location-based approach that takes account of grid decarbonisation?</a:t>
            </a:r>
          </a:p>
          <a:p>
            <a:pPr marL="257175" indent="-257175">
              <a:buFont typeface="+mj-lt"/>
              <a:buAutoNum type="arabicPeriod"/>
            </a:pPr>
            <a:endParaRPr lang="en-GB" sz="1500">
              <a:solidFill>
                <a:schemeClr val="bg1"/>
              </a:solidFill>
              <a:latin typeface="+mn-lt"/>
              <a:ea typeface="Calibri" panose="020F0502020204030204" pitchFamily="34" charset="0"/>
            </a:endParaRPr>
          </a:p>
          <a:p>
            <a:pPr marL="257175" indent="-257175">
              <a:buFont typeface="+mj-lt"/>
              <a:buAutoNum type="arabicPeriod"/>
            </a:pPr>
            <a:r>
              <a:rPr lang="en-GB" sz="1500">
                <a:solidFill>
                  <a:srgbClr val="000000"/>
                </a:solidFill>
                <a:latin typeface="Krub" panose="00000500000000000000" pitchFamily="2" charset="-34"/>
              </a:rPr>
              <a:t>If all</a:t>
            </a:r>
            <a:r>
              <a:rPr lang="en-GB" sz="1500" b="0" i="0">
                <a:solidFill>
                  <a:srgbClr val="000000"/>
                </a:solidFill>
                <a:effectLst/>
                <a:latin typeface="Krub" panose="00000500000000000000" pitchFamily="2" charset="-34"/>
              </a:rPr>
              <a:t> companies were to report in line with scopes as detailed in the APR?</a:t>
            </a:r>
          </a:p>
          <a:p>
            <a:pPr marL="257175" indent="-257175">
              <a:buFont typeface="+mj-lt"/>
              <a:buAutoNum type="arabicPeriod"/>
            </a:pPr>
            <a:endParaRPr lang="en-GB" sz="1500">
              <a:solidFill>
                <a:srgbClr val="000000"/>
              </a:solidFill>
              <a:latin typeface="Krub" panose="00000500000000000000" pitchFamily="2" charset="-34"/>
            </a:endParaRPr>
          </a:p>
          <a:p>
            <a:pPr marL="257175" indent="-257175">
              <a:buFont typeface="+mj-lt"/>
              <a:buAutoNum type="arabicPeriod"/>
            </a:pPr>
            <a:r>
              <a:rPr lang="en-GB" sz="1500" b="0" i="0">
                <a:solidFill>
                  <a:srgbClr val="000000"/>
                </a:solidFill>
                <a:effectLst/>
                <a:latin typeface="Krub" panose="00000500000000000000" pitchFamily="2" charset="-34"/>
              </a:rPr>
              <a:t>All companies report in line with scopes detailed in APR plus a more comprehensive set of GHG protocol scope 3 emissions?</a:t>
            </a:r>
          </a:p>
          <a:p>
            <a:pPr marL="257175" indent="-257175">
              <a:buFont typeface="+mj-lt"/>
              <a:buAutoNum type="arabicPeriod"/>
            </a:pPr>
            <a:endParaRPr lang="en-GB" sz="1500">
              <a:solidFill>
                <a:schemeClr val="bg1"/>
              </a:solidFill>
              <a:latin typeface="+mn-lt"/>
              <a:ea typeface="Calibri" panose="020F0502020204030204" pitchFamily="34" charset="0"/>
            </a:endParaRPr>
          </a:p>
          <a:p>
            <a:r>
              <a:rPr lang="en-GB" sz="1500">
                <a:solidFill>
                  <a:schemeClr val="bg1"/>
                </a:solidFill>
                <a:effectLst/>
                <a:latin typeface="+mn-lt"/>
                <a:ea typeface="Calibri" panose="020F0502020204030204" pitchFamily="34" charset="0"/>
              </a:rPr>
              <a:t>Are there any other adjustments we could make to address concerns?</a:t>
            </a:r>
          </a:p>
          <a:p>
            <a:pPr marL="257175" indent="-257175">
              <a:buFont typeface="+mj-lt"/>
              <a:buAutoNum type="arabicPeriod"/>
            </a:pPr>
            <a:endParaRPr lang="en-GB" sz="1500">
              <a:solidFill>
                <a:schemeClr val="bg1"/>
              </a:solidFill>
              <a:effectLst/>
              <a:latin typeface="+mn-lt"/>
              <a:ea typeface="Calibri" panose="020F0502020204030204" pitchFamily="34" charset="0"/>
            </a:endParaRPr>
          </a:p>
          <a:p>
            <a:endParaRPr lang="en-GB">
              <a:solidFill>
                <a:schemeClr val="bg1"/>
              </a:solidFill>
              <a:latin typeface="+mn-lt"/>
            </a:endParaRPr>
          </a:p>
          <a:p>
            <a:pPr marL="257175" indent="-257175">
              <a:buFont typeface="+mj-lt"/>
              <a:buAutoNum type="arabicPeriod"/>
            </a:pPr>
            <a:endParaRPr lang="en-GB">
              <a:solidFill>
                <a:schemeClr val="bg1"/>
              </a:solidFill>
              <a:latin typeface="+mn-lt"/>
            </a:endParaRPr>
          </a:p>
          <a:p>
            <a:endParaRPr lang="en-GB">
              <a:solidFill>
                <a:schemeClr val="bg1"/>
              </a:solidFill>
              <a:latin typeface="+mn-lt"/>
            </a:endParaRPr>
          </a:p>
        </p:txBody>
      </p:sp>
    </p:spTree>
    <p:extLst>
      <p:ext uri="{BB962C8B-B14F-4D97-AF65-F5344CB8AC3E}">
        <p14:creationId xmlns:p14="http://schemas.microsoft.com/office/powerpoint/2010/main" val="3092548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BFDE803-5B2D-4498-91A9-02176191D5B6}"/>
              </a:ext>
            </a:extLst>
          </p:cNvPr>
          <p:cNvSpPr>
            <a:spLocks noGrp="1"/>
          </p:cNvSpPr>
          <p:nvPr>
            <p:ph type="body" sz="quarter" idx="10"/>
          </p:nvPr>
        </p:nvSpPr>
        <p:spPr/>
        <p:txBody>
          <a:bodyPr/>
          <a:lstStyle/>
          <a:p>
            <a:r>
              <a:rPr lang="en-GB"/>
              <a:t>Biodiversity</a:t>
            </a:r>
          </a:p>
        </p:txBody>
      </p:sp>
      <p:sp>
        <p:nvSpPr>
          <p:cNvPr id="3" name="Content Placeholder 2">
            <a:extLst>
              <a:ext uri="{FF2B5EF4-FFF2-40B4-BE49-F238E27FC236}">
                <a16:creationId xmlns:a16="http://schemas.microsoft.com/office/drawing/2014/main" id="{D0A29999-71C2-40A4-A902-839122BCF880}"/>
              </a:ext>
            </a:extLst>
          </p:cNvPr>
          <p:cNvSpPr>
            <a:spLocks noGrp="1"/>
          </p:cNvSpPr>
          <p:nvPr>
            <p:ph sz="quarter" idx="12"/>
          </p:nvPr>
        </p:nvSpPr>
        <p:spPr>
          <a:xfrm>
            <a:off x="719998" y="684000"/>
            <a:ext cx="7920000" cy="5553182"/>
          </a:xfrm>
        </p:spPr>
        <p:txBody>
          <a:bodyPr/>
          <a:lstStyle/>
          <a:p>
            <a:r>
              <a:rPr kumimoji="0" lang="en-GB" sz="1100" b="0" i="0" u="none" strike="noStrike" kern="1200" cap="none" spc="0" normalizeH="0" baseline="0">
                <a:ln>
                  <a:noFill/>
                </a:ln>
                <a:solidFill>
                  <a:srgbClr val="003595"/>
                </a:solidFill>
                <a:effectLst/>
                <a:uLnTx/>
                <a:uFillTx/>
                <a:latin typeface="+mj-lt"/>
                <a:ea typeface="+mn-ea"/>
                <a:cs typeface="+mn-cs"/>
              </a:rPr>
              <a:t>Our draft methodology proposal </a:t>
            </a:r>
          </a:p>
          <a:p>
            <a:r>
              <a:rPr lang="en-GB" sz="1100">
                <a:effectLst/>
                <a:latin typeface="Krub" panose="00000500000000000000" pitchFamily="2" charset="-34"/>
                <a:ea typeface="Times New Roman" panose="02020603050405020304" pitchFamily="18" charset="0"/>
                <a:cs typeface="Times New Roman" panose="02020603050405020304" pitchFamily="18" charset="0"/>
              </a:rPr>
              <a:t>We proposed a PC that measures the change in biodiversity on company owned land and third-party land on which they are working in partnership as part of their statutory functions. We proposed this should be measured by people with relevant experience and qualifications conducting site visits every four years and using the baseline pre intervention assessment of the biodiversity metric 3.1 for each visit and that all sites should be surveyed by 2028. We wanted to be confident that outperformance was when there was a net increase in biodiversity across the company area and have a clear baseline to further promote biodiversity at PR29. </a:t>
            </a:r>
          </a:p>
          <a:p>
            <a:endParaRPr lang="en-GB" sz="1100"/>
          </a:p>
          <a:p>
            <a:r>
              <a:rPr lang="en-GB" sz="1100">
                <a:solidFill>
                  <a:srgbClr val="003595"/>
                </a:solidFill>
                <a:latin typeface="+mj-lt"/>
              </a:rPr>
              <a:t>Key feedback</a:t>
            </a:r>
          </a:p>
          <a:p>
            <a:endParaRPr lang="en-GB" sz="1100">
              <a:solidFill>
                <a:srgbClr val="003595"/>
              </a:solidFill>
              <a:latin typeface="+mj-lt"/>
            </a:endParaRPr>
          </a:p>
          <a:p>
            <a:endParaRPr lang="en-GB" sz="1100">
              <a:solidFill>
                <a:srgbClr val="003595"/>
              </a:solidFill>
              <a:latin typeface="+mj-lt"/>
            </a:endParaRPr>
          </a:p>
          <a:p>
            <a:endParaRPr lang="en-GB" sz="1100">
              <a:solidFill>
                <a:srgbClr val="003595"/>
              </a:solidFill>
              <a:latin typeface="+mj-lt"/>
            </a:endParaRPr>
          </a:p>
          <a:p>
            <a:endParaRPr lang="en-GB" sz="1100">
              <a:solidFill>
                <a:srgbClr val="003595"/>
              </a:solidFill>
              <a:latin typeface="+mj-lt"/>
            </a:endParaRPr>
          </a:p>
          <a:p>
            <a:endParaRPr lang="en-GB" sz="1100">
              <a:solidFill>
                <a:srgbClr val="003595"/>
              </a:solidFill>
              <a:latin typeface="+mj-lt"/>
            </a:endParaRPr>
          </a:p>
          <a:p>
            <a:endParaRPr lang="en-GB" sz="1100">
              <a:solidFill>
                <a:srgbClr val="003595"/>
              </a:solidFill>
              <a:latin typeface="+mj-lt"/>
            </a:endParaRPr>
          </a:p>
          <a:p>
            <a:endParaRPr lang="en-GB" sz="1100">
              <a:solidFill>
                <a:srgbClr val="003595"/>
              </a:solidFill>
              <a:latin typeface="+mj-lt"/>
            </a:endParaRPr>
          </a:p>
          <a:p>
            <a:endParaRPr lang="en-GB" sz="1100">
              <a:solidFill>
                <a:srgbClr val="003595"/>
              </a:solidFill>
              <a:latin typeface="+mj-lt"/>
            </a:endParaRPr>
          </a:p>
          <a:p>
            <a:endParaRPr lang="en-GB" sz="1100">
              <a:solidFill>
                <a:srgbClr val="003595"/>
              </a:solidFill>
              <a:latin typeface="+mj-lt"/>
            </a:endParaRPr>
          </a:p>
          <a:p>
            <a:endParaRPr lang="en-GB" sz="1100">
              <a:solidFill>
                <a:srgbClr val="003595"/>
              </a:solidFill>
              <a:latin typeface="+mj-lt"/>
            </a:endParaRPr>
          </a:p>
          <a:p>
            <a:endParaRPr lang="en-GB" sz="1100">
              <a:solidFill>
                <a:srgbClr val="003595"/>
              </a:solidFill>
              <a:latin typeface="+mj-lt"/>
            </a:endParaRPr>
          </a:p>
          <a:p>
            <a:endParaRPr lang="en-GB" sz="1100">
              <a:solidFill>
                <a:srgbClr val="003595"/>
              </a:solidFill>
              <a:latin typeface="+mj-lt"/>
            </a:endParaRPr>
          </a:p>
          <a:p>
            <a:endParaRPr lang="en-GB" sz="1100">
              <a:solidFill>
                <a:srgbClr val="003595"/>
              </a:solidFill>
              <a:latin typeface="+mj-lt"/>
            </a:endParaRPr>
          </a:p>
          <a:p>
            <a:endParaRPr lang="en-GB" sz="1100">
              <a:solidFill>
                <a:srgbClr val="003595"/>
              </a:solidFill>
              <a:latin typeface="+mj-lt"/>
            </a:endParaRPr>
          </a:p>
          <a:p>
            <a:endParaRPr lang="en-GB" sz="1100">
              <a:solidFill>
                <a:srgbClr val="003595"/>
              </a:solidFill>
              <a:latin typeface="+mj-lt"/>
            </a:endParaRPr>
          </a:p>
          <a:p>
            <a:endParaRPr lang="en-GB" sz="1100">
              <a:solidFill>
                <a:srgbClr val="003595"/>
              </a:solidFill>
              <a:latin typeface="+mj-lt"/>
            </a:endParaRPr>
          </a:p>
          <a:p>
            <a:endParaRPr lang="en-GB" sz="1100">
              <a:solidFill>
                <a:srgbClr val="003595"/>
              </a:solidFill>
              <a:latin typeface="+mj-lt"/>
            </a:endParaRPr>
          </a:p>
          <a:p>
            <a:endParaRPr lang="en-GB" sz="1100">
              <a:solidFill>
                <a:srgbClr val="003595"/>
              </a:solidFill>
              <a:latin typeface="+mj-lt"/>
            </a:endParaRPr>
          </a:p>
          <a:p>
            <a:endParaRPr lang="en-GB" sz="1100">
              <a:solidFill>
                <a:srgbClr val="003595"/>
              </a:solidFill>
              <a:latin typeface="+mj-lt"/>
            </a:endParaRPr>
          </a:p>
          <a:p>
            <a:endParaRPr lang="en-GB" sz="1100">
              <a:solidFill>
                <a:srgbClr val="003595"/>
              </a:solidFill>
              <a:latin typeface="+mj-lt"/>
            </a:endParaRPr>
          </a:p>
          <a:p>
            <a:endParaRPr lang="en-GB" sz="1100">
              <a:solidFill>
                <a:srgbClr val="003595"/>
              </a:solidFill>
              <a:latin typeface="+mj-lt"/>
            </a:endParaRPr>
          </a:p>
          <a:p>
            <a:endParaRPr lang="en-GB" sz="1100">
              <a:solidFill>
                <a:srgbClr val="003595"/>
              </a:solidFill>
              <a:latin typeface="+mj-lt"/>
            </a:endParaRPr>
          </a:p>
          <a:p>
            <a:endParaRPr lang="en-GB" sz="1100">
              <a:solidFill>
                <a:srgbClr val="003595"/>
              </a:solidFill>
              <a:latin typeface="+mj-lt"/>
            </a:endParaRPr>
          </a:p>
          <a:p>
            <a:endParaRPr lang="en-GB" sz="1100">
              <a:solidFill>
                <a:srgbClr val="003595"/>
              </a:solidFill>
              <a:latin typeface="+mj-lt"/>
            </a:endParaRPr>
          </a:p>
          <a:p>
            <a:endParaRPr lang="en-GB" sz="1100">
              <a:solidFill>
                <a:srgbClr val="003595"/>
              </a:solidFill>
              <a:latin typeface="+mj-lt"/>
            </a:endParaRPr>
          </a:p>
          <a:p>
            <a:endParaRPr lang="en-GB" sz="1100">
              <a:solidFill>
                <a:srgbClr val="003595"/>
              </a:solidFill>
              <a:latin typeface="+mj-lt"/>
            </a:endParaRPr>
          </a:p>
          <a:p>
            <a:endParaRPr lang="en-GB" sz="1100">
              <a:solidFill>
                <a:srgbClr val="003595"/>
              </a:solidFill>
              <a:latin typeface="+mj-lt"/>
            </a:endParaRPr>
          </a:p>
          <a:p>
            <a:endParaRPr lang="en-GB" sz="1100"/>
          </a:p>
          <a:p>
            <a:endParaRPr lang="en-GB" sz="1100"/>
          </a:p>
          <a:p>
            <a:endParaRPr lang="en-GB" sz="1100"/>
          </a:p>
          <a:p>
            <a:endParaRPr lang="en-GB" sz="1100"/>
          </a:p>
          <a:p>
            <a:endParaRPr lang="en-GB" sz="1100"/>
          </a:p>
          <a:p>
            <a:endParaRPr lang="en-GB" sz="1100"/>
          </a:p>
          <a:p>
            <a:endParaRPr lang="en-GB" sz="1100"/>
          </a:p>
          <a:p>
            <a:endParaRPr lang="en-GB" sz="1100"/>
          </a:p>
          <a:p>
            <a:endParaRPr lang="en-GB" sz="1100"/>
          </a:p>
          <a:p>
            <a:endParaRPr lang="en-GB" sz="1100"/>
          </a:p>
          <a:p>
            <a:endParaRPr lang="en-GB" sz="1100"/>
          </a:p>
          <a:p>
            <a:endParaRPr lang="en-GB" sz="1100"/>
          </a:p>
          <a:p>
            <a:endParaRPr lang="en-GB" sz="1100"/>
          </a:p>
          <a:p>
            <a:endParaRPr lang="en-GB" sz="1100">
              <a:solidFill>
                <a:srgbClr val="003595"/>
              </a:solidFill>
              <a:latin typeface="Krub SemiBold" panose="00000700000000000000" pitchFamily="2" charset="-34"/>
            </a:endParaRPr>
          </a:p>
          <a:p>
            <a:endParaRPr lang="en-GB" sz="1100" b="0" i="0" u="none" strike="noStrike">
              <a:solidFill>
                <a:srgbClr val="003595"/>
              </a:solidFill>
              <a:effectLst/>
              <a:latin typeface="Krub SemiBold" panose="00000700000000000000" pitchFamily="2" charset="-34"/>
            </a:endParaRPr>
          </a:p>
          <a:p>
            <a:endParaRPr lang="en-GB" sz="1100"/>
          </a:p>
          <a:p>
            <a:endParaRPr lang="en-GB" sz="1100">
              <a:solidFill>
                <a:srgbClr val="003595"/>
              </a:solidFill>
              <a:latin typeface="Krub SemiBold" panose="00000700000000000000" pitchFamily="2" charset="-34"/>
            </a:endParaRPr>
          </a:p>
          <a:p>
            <a:endParaRPr lang="en-GB" sz="1100" b="0" i="0" u="none" strike="noStrike">
              <a:solidFill>
                <a:srgbClr val="003595"/>
              </a:solidFill>
              <a:effectLst/>
              <a:latin typeface="Krub SemiBold" panose="00000700000000000000" pitchFamily="2" charset="-34"/>
            </a:endParaRPr>
          </a:p>
          <a:p>
            <a:endParaRPr lang="en-GB" sz="1100"/>
          </a:p>
        </p:txBody>
      </p:sp>
      <p:graphicFrame>
        <p:nvGraphicFramePr>
          <p:cNvPr id="4" name="Table 4">
            <a:extLst>
              <a:ext uri="{FF2B5EF4-FFF2-40B4-BE49-F238E27FC236}">
                <a16:creationId xmlns:a16="http://schemas.microsoft.com/office/drawing/2014/main" id="{37282E9A-2A7C-436A-80CB-A4CD4B331E20}"/>
              </a:ext>
            </a:extLst>
          </p:cNvPr>
          <p:cNvGraphicFramePr>
            <a:graphicFrameLocks noGrp="1"/>
          </p:cNvGraphicFramePr>
          <p:nvPr>
            <p:extLst>
              <p:ext uri="{D42A27DB-BD31-4B8C-83A1-F6EECF244321}">
                <p14:modId xmlns:p14="http://schemas.microsoft.com/office/powerpoint/2010/main" val="2892355996"/>
              </p:ext>
            </p:extLst>
          </p:nvPr>
        </p:nvGraphicFramePr>
        <p:xfrm>
          <a:off x="719998" y="2189749"/>
          <a:ext cx="8091987" cy="4180840"/>
        </p:xfrm>
        <a:graphic>
          <a:graphicData uri="http://schemas.openxmlformats.org/drawingml/2006/table">
            <a:tbl>
              <a:tblPr firstRow="1" bandRow="1">
                <a:tableStyleId>{5C22544A-7EE6-4342-B048-85BDC9FD1C3A}</a:tableStyleId>
              </a:tblPr>
              <a:tblGrid>
                <a:gridCol w="4249331">
                  <a:extLst>
                    <a:ext uri="{9D8B030D-6E8A-4147-A177-3AD203B41FA5}">
                      <a16:colId xmlns:a16="http://schemas.microsoft.com/office/drawing/2014/main" val="1788213055"/>
                    </a:ext>
                  </a:extLst>
                </a:gridCol>
                <a:gridCol w="3842656">
                  <a:extLst>
                    <a:ext uri="{9D8B030D-6E8A-4147-A177-3AD203B41FA5}">
                      <a16:colId xmlns:a16="http://schemas.microsoft.com/office/drawing/2014/main" val="1385958056"/>
                    </a:ext>
                  </a:extLst>
                </a:gridCol>
              </a:tblGrid>
              <a:tr h="370840">
                <a:tc>
                  <a:txBody>
                    <a:bodyPr/>
                    <a:lstStyle/>
                    <a:p>
                      <a:r>
                        <a:rPr lang="en-GB" sz="1050" b="0">
                          <a:solidFill>
                            <a:schemeClr val="tx1"/>
                          </a:solidFill>
                          <a:latin typeface="+mj-lt"/>
                        </a:rPr>
                        <a:t>Summary of draft methodology responses</a:t>
                      </a:r>
                    </a:p>
                  </a:txBody>
                  <a:tcPr/>
                </a:tc>
                <a:tc>
                  <a:txBody>
                    <a:bodyPr/>
                    <a:lstStyle/>
                    <a:p>
                      <a:r>
                        <a:rPr lang="en-GB" sz="1050" b="0">
                          <a:solidFill>
                            <a:schemeClr val="tx1"/>
                          </a:solidFill>
                          <a:latin typeface="+mj-lt"/>
                        </a:rPr>
                        <a:t>Response</a:t>
                      </a:r>
                    </a:p>
                  </a:txBody>
                  <a:tcPr/>
                </a:tc>
                <a:extLst>
                  <a:ext uri="{0D108BD9-81ED-4DB2-BD59-A6C34878D82A}">
                    <a16:rowId xmlns:a16="http://schemas.microsoft.com/office/drawing/2014/main" val="2127910855"/>
                  </a:ext>
                </a:extLst>
              </a:tr>
              <a:tr h="370840">
                <a:tc>
                  <a:txBody>
                    <a:bodyPr/>
                    <a:lstStyle/>
                    <a:p>
                      <a:pPr marL="0" indent="0">
                        <a:buFont typeface="Arial" panose="020B0604020202020204" pitchFamily="34" charset="0"/>
                        <a:buNone/>
                      </a:pPr>
                      <a:r>
                        <a:rPr lang="en-GB" sz="1000"/>
                        <a:t>Broad consensus that there should be a biodiversity PC. In England support for basing it broadly on the biodiversity metric. </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000"/>
                        <a:t>We should include a biodiversity PC for PR24.</a:t>
                      </a:r>
                    </a:p>
                  </a:txBody>
                  <a:tcPr/>
                </a:tc>
                <a:extLst>
                  <a:ext uri="{0D108BD9-81ED-4DB2-BD59-A6C34878D82A}">
                    <a16:rowId xmlns:a16="http://schemas.microsoft.com/office/drawing/2014/main" val="2264476255"/>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000"/>
                        <a:t>Most stakeholders in Wales question if the using the biodiversity metric 3.1 is appropriate for Wales. </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000"/>
                        <a:t>We will continue to engage with Welsh stakeholders to understand the differences relevant to the design of this PC. </a:t>
                      </a:r>
                      <a:endParaRPr lang="en-GB" sz="1000">
                        <a:solidFill>
                          <a:schemeClr val="bg1"/>
                        </a:solidFill>
                      </a:endParaRPr>
                    </a:p>
                  </a:txBody>
                  <a:tcPr/>
                </a:tc>
                <a:extLst>
                  <a:ext uri="{0D108BD9-81ED-4DB2-BD59-A6C34878D82A}">
                    <a16:rowId xmlns:a16="http://schemas.microsoft.com/office/drawing/2014/main" val="373380193"/>
                  </a:ext>
                </a:extLst>
              </a:tr>
              <a:tr h="13106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000"/>
                        <a:t>Strong disagreement that all sites are surveyed independently every four years, both on cost and not enough surveyors. Some question whether </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t>the PC should cover all sites; </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t>only survey where improvements are planned to be delivered;</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t>if there should be a minimum area for a site.</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t>Sites are surveyed less than 4 years (5 or 6 years suggested) as habitat takes a long time to develop.</a:t>
                      </a:r>
                    </a:p>
                  </a:txBody>
                  <a:tcPr>
                    <a:solidFill>
                      <a:schemeClr val="accent3">
                        <a:lumMod val="20000"/>
                        <a:lumOff val="80000"/>
                      </a:schemeClr>
                    </a:solidFill>
                  </a:tcPr>
                </a:tc>
                <a:tc>
                  <a:txBody>
                    <a:bodyPr/>
                    <a:lstStyle/>
                    <a:p>
                      <a:r>
                        <a:rPr lang="en-GB" sz="1000"/>
                        <a:t>In this session we will discuss options to address this issue.</a:t>
                      </a:r>
                    </a:p>
                  </a:txBody>
                  <a:tcPr anchor="ctr">
                    <a:solidFill>
                      <a:schemeClr val="accent3">
                        <a:lumMod val="20000"/>
                        <a:lumOff val="80000"/>
                      </a:schemeClr>
                    </a:solidFill>
                  </a:tcPr>
                </a:tc>
                <a:extLst>
                  <a:ext uri="{0D108BD9-81ED-4DB2-BD59-A6C34878D82A}">
                    <a16:rowId xmlns:a16="http://schemas.microsoft.com/office/drawing/2014/main" val="2346463672"/>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000"/>
                        <a:t>Some stakeholders consider that we should not normalise according to the area of company land.</a:t>
                      </a:r>
                    </a:p>
                  </a:txBody>
                  <a:tcPr/>
                </a:tc>
                <a:tc>
                  <a:txBody>
                    <a:bodyPr/>
                    <a:lstStyle/>
                    <a:p>
                      <a:r>
                        <a:rPr lang="en-GB" sz="1000"/>
                        <a:t>We will consider comments provided by the task and finish group of the difficulty of having a normalisation that allows for</a:t>
                      </a:r>
                    </a:p>
                  </a:txBody>
                  <a:tcPr anchor="ctr"/>
                </a:tc>
                <a:extLst>
                  <a:ext uri="{0D108BD9-81ED-4DB2-BD59-A6C34878D82A}">
                    <a16:rowId xmlns:a16="http://schemas.microsoft.com/office/drawing/2014/main" val="2325687797"/>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000"/>
                        <a:t>Some stakeholders noted the impact water companies can have on the wider ecology and feel that this should be measured, rather than just considering assets owned or managed by them.</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000" kern="1200">
                          <a:solidFill>
                            <a:schemeClr val="bg1"/>
                          </a:solidFill>
                          <a:latin typeface="+mn-lt"/>
                          <a:ea typeface="+mn-ea"/>
                          <a:cs typeface="+mn-cs"/>
                        </a:rPr>
                        <a:t>The proposal was this covered any land </a:t>
                      </a:r>
                      <a:r>
                        <a:rPr lang="en-GB" sz="1000"/>
                        <a:t>where habitat is improved in the process of a water company carrying out its functions. It would be inappropriate to go beyond this as we set out in our public value principles ”water customers cannot be expected to fund activities that are not related to a water company’s statutory functions.”</a:t>
                      </a:r>
                      <a:endParaRPr lang="en-GB" sz="1000" kern="1200">
                        <a:solidFill>
                          <a:schemeClr val="bg1"/>
                        </a:solidFill>
                        <a:latin typeface="+mn-lt"/>
                        <a:ea typeface="+mn-ea"/>
                        <a:cs typeface="+mn-cs"/>
                      </a:endParaRPr>
                    </a:p>
                  </a:txBody>
                  <a:tcPr/>
                </a:tc>
                <a:extLst>
                  <a:ext uri="{0D108BD9-81ED-4DB2-BD59-A6C34878D82A}">
                    <a16:rowId xmlns:a16="http://schemas.microsoft.com/office/drawing/2014/main" val="99104112"/>
                  </a:ext>
                </a:extLst>
              </a:tr>
            </a:tbl>
          </a:graphicData>
        </a:graphic>
      </p:graphicFrame>
    </p:spTree>
    <p:extLst>
      <p:ext uri="{BB962C8B-B14F-4D97-AF65-F5344CB8AC3E}">
        <p14:creationId xmlns:p14="http://schemas.microsoft.com/office/powerpoint/2010/main" val="4176697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ext Placeholder 50"/>
          <p:cNvSpPr>
            <a:spLocks noGrp="1"/>
          </p:cNvSpPr>
          <p:nvPr>
            <p:ph type="body" sz="quarter" idx="10"/>
          </p:nvPr>
        </p:nvSpPr>
        <p:spPr>
          <a:prstGeom prst="rect">
            <a:avLst/>
          </a:prstGeom>
        </p:spPr>
        <p:txBody>
          <a:bodyPr/>
          <a:lstStyle/>
          <a:p>
            <a:r>
              <a:rPr lang="en-GB"/>
              <a:t>Biodiversity</a:t>
            </a:r>
          </a:p>
        </p:txBody>
      </p:sp>
      <p:graphicFrame>
        <p:nvGraphicFramePr>
          <p:cNvPr id="5" name="Table 4">
            <a:extLst>
              <a:ext uri="{FF2B5EF4-FFF2-40B4-BE49-F238E27FC236}">
                <a16:creationId xmlns:a16="http://schemas.microsoft.com/office/drawing/2014/main" id="{5AA3EBBF-E48C-47A7-B912-33D78D10E6B6}"/>
              </a:ext>
            </a:extLst>
          </p:cNvPr>
          <p:cNvGraphicFramePr>
            <a:graphicFrameLocks/>
          </p:cNvGraphicFramePr>
          <p:nvPr>
            <p:extLst>
              <p:ext uri="{D42A27DB-BD31-4B8C-83A1-F6EECF244321}">
                <p14:modId xmlns:p14="http://schemas.microsoft.com/office/powerpoint/2010/main" val="1443519121"/>
              </p:ext>
            </p:extLst>
          </p:nvPr>
        </p:nvGraphicFramePr>
        <p:xfrm>
          <a:off x="719998" y="1492404"/>
          <a:ext cx="8189959" cy="4377722"/>
        </p:xfrm>
        <a:graphic>
          <a:graphicData uri="http://schemas.openxmlformats.org/drawingml/2006/table">
            <a:tbl>
              <a:tblPr firstRow="1" bandRow="1">
                <a:tableStyleId>{5C22544A-7EE6-4342-B048-85BDC9FD1C3A}</a:tableStyleId>
              </a:tblPr>
              <a:tblGrid>
                <a:gridCol w="2324462">
                  <a:extLst>
                    <a:ext uri="{9D8B030D-6E8A-4147-A177-3AD203B41FA5}">
                      <a16:colId xmlns:a16="http://schemas.microsoft.com/office/drawing/2014/main" val="1740342282"/>
                    </a:ext>
                  </a:extLst>
                </a:gridCol>
                <a:gridCol w="3175459">
                  <a:extLst>
                    <a:ext uri="{9D8B030D-6E8A-4147-A177-3AD203B41FA5}">
                      <a16:colId xmlns:a16="http://schemas.microsoft.com/office/drawing/2014/main" val="894866066"/>
                    </a:ext>
                  </a:extLst>
                </a:gridCol>
                <a:gridCol w="2690038">
                  <a:extLst>
                    <a:ext uri="{9D8B030D-6E8A-4147-A177-3AD203B41FA5}">
                      <a16:colId xmlns:a16="http://schemas.microsoft.com/office/drawing/2014/main" val="864260733"/>
                    </a:ext>
                  </a:extLst>
                </a:gridCol>
              </a:tblGrid>
              <a:tr h="445802">
                <a:tc>
                  <a:txBody>
                    <a:bodyPr/>
                    <a:lstStyle/>
                    <a:p>
                      <a:r>
                        <a:rPr lang="en-GB" b="0"/>
                        <a:t>Option</a:t>
                      </a:r>
                      <a:endParaRPr lang="en-GB" b="0">
                        <a:latin typeface="+mj-lt"/>
                      </a:endParaRPr>
                    </a:p>
                  </a:txBody>
                  <a:tcPr/>
                </a:tc>
                <a:tc>
                  <a:txBody>
                    <a:bodyPr/>
                    <a:lstStyle/>
                    <a:p>
                      <a:r>
                        <a:rPr lang="en-GB" b="0"/>
                        <a:t>Pro</a:t>
                      </a:r>
                      <a:endParaRPr lang="en-GB" b="0">
                        <a:latin typeface="+mj-lt"/>
                      </a:endParaRPr>
                    </a:p>
                  </a:txBody>
                  <a:tcPr/>
                </a:tc>
                <a:tc>
                  <a:txBody>
                    <a:bodyPr/>
                    <a:lstStyle/>
                    <a:p>
                      <a:r>
                        <a:rPr lang="en-GB" b="0"/>
                        <a:t>Con</a:t>
                      </a:r>
                      <a:endParaRPr lang="en-GB" b="0">
                        <a:latin typeface="+mj-lt"/>
                      </a:endParaRPr>
                    </a:p>
                  </a:txBody>
                  <a:tcPr/>
                </a:tc>
                <a:extLst>
                  <a:ext uri="{0D108BD9-81ED-4DB2-BD59-A6C34878D82A}">
                    <a16:rowId xmlns:a16="http://schemas.microsoft.com/office/drawing/2014/main" val="3649933213"/>
                  </a:ext>
                </a:extLst>
              </a:tr>
              <a:tr h="370840">
                <a:tc>
                  <a:txBody>
                    <a:bodyPr/>
                    <a:lstStyle/>
                    <a:p>
                      <a:r>
                        <a:rPr lang="en-GB" sz="1200" b="1"/>
                        <a:t>A  </a:t>
                      </a:r>
                      <a:r>
                        <a:rPr lang="en-GB" sz="1200"/>
                        <a:t>Continue with DM proposal to survey all company land with surveyors by 2028.</a:t>
                      </a:r>
                    </a:p>
                  </a:txBody>
                  <a:tcPr/>
                </a:tc>
                <a:tc>
                  <a:txBody>
                    <a:bodyPr/>
                    <a:lstStyle/>
                    <a:p>
                      <a:pPr marL="171450" indent="-171450">
                        <a:buFont typeface="Arial" panose="020B0604020202020204" pitchFamily="34" charset="0"/>
                        <a:buChar char="•"/>
                      </a:pPr>
                      <a:r>
                        <a:rPr lang="en-GB" sz="1200"/>
                        <a:t>Clear standard in quality of information. </a:t>
                      </a:r>
                    </a:p>
                    <a:p>
                      <a:pPr marL="171450" indent="-171450">
                        <a:buFont typeface="Arial" panose="020B0604020202020204" pitchFamily="34" charset="0"/>
                        <a:buChar char="•"/>
                      </a:pPr>
                      <a:r>
                        <a:rPr lang="en-GB" sz="1200"/>
                        <a:t>Provides some incentive for PR24, but allows for greater incentives at PR29 and beyond as we will have a good baseline to work from.</a:t>
                      </a:r>
                    </a:p>
                  </a:txBody>
                  <a:tcPr/>
                </a:tc>
                <a:tc>
                  <a:txBody>
                    <a:bodyPr/>
                    <a:lstStyle/>
                    <a:p>
                      <a:pPr marL="171450" indent="-171450">
                        <a:buFont typeface="Arial" panose="020B0604020202020204" pitchFamily="34" charset="0"/>
                        <a:buChar char="•"/>
                      </a:pPr>
                      <a:r>
                        <a:rPr lang="en-GB" sz="1200"/>
                        <a:t>Expensive and potentially undeliverable.</a:t>
                      </a:r>
                    </a:p>
                    <a:p>
                      <a:pPr marL="171450" indent="-171450">
                        <a:buFont typeface="Arial" panose="020B0604020202020204" pitchFamily="34" charset="0"/>
                        <a:buChar char="•"/>
                      </a:pPr>
                      <a:r>
                        <a:rPr lang="en-GB" sz="1200"/>
                        <a:t>No driver for innovation in survey methods</a:t>
                      </a:r>
                    </a:p>
                  </a:txBody>
                  <a:tcPr/>
                </a:tc>
                <a:extLst>
                  <a:ext uri="{0D108BD9-81ED-4DB2-BD59-A6C34878D82A}">
                    <a16:rowId xmlns:a16="http://schemas.microsoft.com/office/drawing/2014/main" val="3713083708"/>
                  </a:ext>
                </a:extLst>
              </a:tr>
              <a:tr h="370840">
                <a:tc>
                  <a:txBody>
                    <a:bodyPr/>
                    <a:lstStyle/>
                    <a:p>
                      <a:r>
                        <a:rPr lang="en-GB" sz="1200" b="1"/>
                        <a:t>B  </a:t>
                      </a:r>
                      <a:r>
                        <a:rPr lang="en-GB" sz="1200" b="0"/>
                        <a:t>Allow companies to use a variety of methods (eg satellite imagery) to survey all land. </a:t>
                      </a:r>
                      <a:endParaRPr lang="en-GB" sz="1200" b="1"/>
                    </a:p>
                  </a:txBody>
                  <a:tcPr/>
                </a:tc>
                <a:tc>
                  <a:txBody>
                    <a:bodyPr/>
                    <a:lstStyle/>
                    <a:p>
                      <a:pPr marL="171450" indent="-171450">
                        <a:buFont typeface="Arial" panose="020B0604020202020204" pitchFamily="34" charset="0"/>
                        <a:buChar char="•"/>
                      </a:pPr>
                      <a:r>
                        <a:rPr lang="en-GB" sz="1200"/>
                        <a:t>Reduces costs and time for a full survey.</a:t>
                      </a:r>
                    </a:p>
                    <a:p>
                      <a:pPr marL="171450" indent="-171450">
                        <a:buFont typeface="Arial" panose="020B0604020202020204" pitchFamily="34" charset="0"/>
                        <a:buChar char="•"/>
                      </a:pPr>
                      <a:r>
                        <a:rPr lang="en-GB" sz="1200"/>
                        <a:t>Allows for innovation in survey methods.</a:t>
                      </a:r>
                    </a:p>
                  </a:txBody>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a:t>The PC would provide no incentive for surveys to be of good quality. </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a:t>May provide a baseline for PR29, but we may have reduced confidence in it.</a:t>
                      </a:r>
                    </a:p>
                  </a:txBody>
                  <a:tcPr/>
                </a:tc>
                <a:extLst>
                  <a:ext uri="{0D108BD9-81ED-4DB2-BD59-A6C34878D82A}">
                    <a16:rowId xmlns:a16="http://schemas.microsoft.com/office/drawing/2014/main" val="2393401190"/>
                  </a:ext>
                </a:extLst>
              </a:tr>
              <a:tr h="370840">
                <a:tc>
                  <a:txBody>
                    <a:bodyPr/>
                    <a:lstStyle/>
                    <a:p>
                      <a:r>
                        <a:rPr lang="en-GB" sz="1200" b="1"/>
                        <a:t>C  </a:t>
                      </a:r>
                      <a:r>
                        <a:rPr lang="en-GB" sz="1200" b="0"/>
                        <a:t>Only include a subset of sites in PC, but put in place a requirement to provide assurance that biodiversity is not reducing on other sites (eg no outperformance payments if unable to provide assurance). </a:t>
                      </a:r>
                      <a:endParaRPr lang="en-GB" sz="1200"/>
                    </a:p>
                  </a:txBody>
                  <a:tcPr/>
                </a:tc>
                <a:tc>
                  <a:txBody>
                    <a:bodyPr/>
                    <a:lstStyle/>
                    <a:p>
                      <a:pPr marL="171450" indent="-171450">
                        <a:buFont typeface="Arial" panose="020B0604020202020204" pitchFamily="34" charset="0"/>
                        <a:buChar char="•"/>
                      </a:pPr>
                      <a:r>
                        <a:rPr lang="en-GB" sz="1200"/>
                        <a:t>Allows targeted incentive on good quality data.</a:t>
                      </a:r>
                    </a:p>
                    <a:p>
                      <a:pPr marL="171450" indent="-171450">
                        <a:buFont typeface="Arial" panose="020B0604020202020204" pitchFamily="34" charset="0"/>
                        <a:buChar char="•"/>
                      </a:pPr>
                      <a:r>
                        <a:rPr lang="en-GB" sz="1200"/>
                        <a:t>Starts to build baseline information.</a:t>
                      </a:r>
                    </a:p>
                    <a:p>
                      <a:pPr marL="171450" indent="-171450">
                        <a:buFont typeface="Arial" panose="020B0604020202020204" pitchFamily="34" charset="0"/>
                        <a:buChar char="•"/>
                      </a:pPr>
                      <a:r>
                        <a:rPr lang="en-GB" sz="1200"/>
                        <a:t>Provides some assurance that biodiversity is increasing overall.</a:t>
                      </a:r>
                    </a:p>
                    <a:p>
                      <a:pPr marL="171450" indent="-171450">
                        <a:buFont typeface="Arial" panose="020B0604020202020204" pitchFamily="34" charset="0"/>
                        <a:buChar char="•"/>
                      </a:pPr>
                      <a:r>
                        <a:rPr lang="en-GB" sz="1200"/>
                        <a:t>Allows companies to explore alternative survey techniques for wider assurance. </a:t>
                      </a:r>
                    </a:p>
                  </a:txBody>
                  <a:tcPr/>
                </a:tc>
                <a:tc>
                  <a:txBody>
                    <a:bodyPr/>
                    <a:lstStyle/>
                    <a:p>
                      <a:pPr marL="171450" indent="-171450">
                        <a:buFont typeface="Arial" panose="020B0604020202020204" pitchFamily="34" charset="0"/>
                        <a:buChar char="•"/>
                      </a:pPr>
                      <a:r>
                        <a:rPr lang="en-GB" sz="1200"/>
                        <a:t>Would not lead to a full baseline for PR29, unless we gained confidence that alternative faster and cheaper survey techniques could provide a similar quality of data.</a:t>
                      </a:r>
                    </a:p>
                    <a:p>
                      <a:endParaRPr lang="en-GB" sz="1200"/>
                    </a:p>
                  </a:txBody>
                  <a:tcPr/>
                </a:tc>
                <a:extLst>
                  <a:ext uri="{0D108BD9-81ED-4DB2-BD59-A6C34878D82A}">
                    <a16:rowId xmlns:a16="http://schemas.microsoft.com/office/drawing/2014/main" val="2671315464"/>
                  </a:ext>
                </a:extLst>
              </a:tr>
            </a:tbl>
          </a:graphicData>
        </a:graphic>
      </p:graphicFrame>
    </p:spTree>
    <p:extLst>
      <p:ext uri="{BB962C8B-B14F-4D97-AF65-F5344CB8AC3E}">
        <p14:creationId xmlns:p14="http://schemas.microsoft.com/office/powerpoint/2010/main" val="3917237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5635DC2-E10E-464A-A2CD-EB3FE27322B5}"/>
              </a:ext>
            </a:extLst>
          </p:cNvPr>
          <p:cNvSpPr>
            <a:spLocks noGrp="1"/>
          </p:cNvSpPr>
          <p:nvPr>
            <p:ph type="body" sz="quarter" idx="10"/>
          </p:nvPr>
        </p:nvSpPr>
        <p:spPr/>
        <p:txBody>
          <a:bodyPr/>
          <a:lstStyle/>
          <a:p>
            <a:r>
              <a:rPr lang="en-GB"/>
              <a:t>Breakout group 2 - Biodiversity</a:t>
            </a:r>
          </a:p>
        </p:txBody>
      </p:sp>
      <p:sp>
        <p:nvSpPr>
          <p:cNvPr id="9" name="Text Placeholder 8">
            <a:extLst>
              <a:ext uri="{FF2B5EF4-FFF2-40B4-BE49-F238E27FC236}">
                <a16:creationId xmlns:a16="http://schemas.microsoft.com/office/drawing/2014/main" id="{3C0E4C8C-5C40-48D9-AD2D-DAC838974B1F}"/>
              </a:ext>
            </a:extLst>
          </p:cNvPr>
          <p:cNvSpPr>
            <a:spLocks noGrp="1"/>
          </p:cNvSpPr>
          <p:nvPr>
            <p:ph type="body" sz="quarter" idx="13"/>
          </p:nvPr>
        </p:nvSpPr>
        <p:spPr/>
        <p:txBody>
          <a:bodyPr/>
          <a:lstStyle/>
          <a:p>
            <a:r>
              <a:rPr lang="en-GB"/>
              <a:t>Which option do you consider would provide the greatest incentive to improve biodiversity both in PR24, PR29 and future periods at an appropriate cost?</a:t>
            </a:r>
          </a:p>
          <a:p>
            <a:endParaRPr lang="en-GB"/>
          </a:p>
        </p:txBody>
      </p:sp>
    </p:spTree>
    <p:extLst>
      <p:ext uri="{BB962C8B-B14F-4D97-AF65-F5344CB8AC3E}">
        <p14:creationId xmlns:p14="http://schemas.microsoft.com/office/powerpoint/2010/main" val="3661653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00DDC13-7B23-4223-974C-731B47361839}"/>
              </a:ext>
            </a:extLst>
          </p:cNvPr>
          <p:cNvSpPr>
            <a:spLocks noGrp="1"/>
          </p:cNvSpPr>
          <p:nvPr>
            <p:ph type="body" sz="quarter" idx="10"/>
          </p:nvPr>
        </p:nvSpPr>
        <p:spPr/>
        <p:txBody>
          <a:bodyPr/>
          <a:lstStyle/>
          <a:p>
            <a:r>
              <a:rPr lang="en-GB"/>
              <a:t>River water quality</a:t>
            </a:r>
          </a:p>
        </p:txBody>
      </p:sp>
      <p:sp>
        <p:nvSpPr>
          <p:cNvPr id="3" name="Content Placeholder 2">
            <a:extLst>
              <a:ext uri="{FF2B5EF4-FFF2-40B4-BE49-F238E27FC236}">
                <a16:creationId xmlns:a16="http://schemas.microsoft.com/office/drawing/2014/main" id="{697CFFBC-B2D7-4D97-B183-95942EE3EE5C}"/>
              </a:ext>
            </a:extLst>
          </p:cNvPr>
          <p:cNvSpPr>
            <a:spLocks noGrp="1"/>
          </p:cNvSpPr>
          <p:nvPr>
            <p:ph sz="quarter" idx="12"/>
          </p:nvPr>
        </p:nvSpPr>
        <p:spPr/>
        <p:txBody>
          <a:bodyPr lIns="0" tIns="0" rIns="0" bIns="0" anchor="t"/>
          <a:lstStyle/>
          <a:p>
            <a:pPr algn="l"/>
            <a:endParaRPr lang="en-GB" sz="1200"/>
          </a:p>
          <a:p>
            <a:pPr algn="l"/>
            <a:endParaRPr lang="en-GB" sz="1200"/>
          </a:p>
          <a:p>
            <a:pPr algn="l"/>
            <a:endParaRPr lang="en-GB" sz="1200"/>
          </a:p>
          <a:p>
            <a:pPr algn="l"/>
            <a:endParaRPr lang="en-GB" sz="1200"/>
          </a:p>
          <a:p>
            <a:pPr algn="l"/>
            <a:endParaRPr lang="en-GB" sz="1200"/>
          </a:p>
          <a:p>
            <a:pPr algn="l"/>
            <a:endParaRPr lang="en-GB" sz="1200"/>
          </a:p>
          <a:p>
            <a:pPr algn="l"/>
            <a:endParaRPr lang="en-GB" sz="1200"/>
          </a:p>
          <a:p>
            <a:pPr>
              <a:spcAft>
                <a:spcPts val="600"/>
              </a:spcAft>
            </a:pPr>
            <a:endParaRPr lang="en-GB" sz="1200"/>
          </a:p>
          <a:p>
            <a:pPr>
              <a:spcAft>
                <a:spcPts val="600"/>
              </a:spcAft>
            </a:pPr>
            <a:endParaRPr lang="en-GB" sz="1200"/>
          </a:p>
        </p:txBody>
      </p:sp>
      <p:sp>
        <p:nvSpPr>
          <p:cNvPr id="6" name="TextBox 5">
            <a:extLst>
              <a:ext uri="{FF2B5EF4-FFF2-40B4-BE49-F238E27FC236}">
                <a16:creationId xmlns:a16="http://schemas.microsoft.com/office/drawing/2014/main" id="{A9E496F9-F0EB-4E0C-A0A9-5451BB009C5B}"/>
              </a:ext>
            </a:extLst>
          </p:cNvPr>
          <p:cNvSpPr txBox="1"/>
          <p:nvPr/>
        </p:nvSpPr>
        <p:spPr>
          <a:xfrm>
            <a:off x="504001" y="4874945"/>
            <a:ext cx="7912782" cy="538609"/>
          </a:xfrm>
          <a:prstGeom prst="rect">
            <a:avLst/>
          </a:prstGeom>
          <a:noFill/>
        </p:spPr>
        <p:txBody>
          <a:bodyPr wrap="square">
            <a:spAutoFit/>
          </a:bodyPr>
          <a:lstStyle/>
          <a:p>
            <a:pPr marL="143510" indent="-143510">
              <a:spcBef>
                <a:spcPts val="300"/>
              </a:spcBef>
              <a:spcAft>
                <a:spcPts val="300"/>
              </a:spcAft>
              <a:buFont typeface="Arial" panose="020B0604020202020204" pitchFamily="34" charset="0"/>
              <a:buChar char="•"/>
            </a:pPr>
            <a:endParaRPr lang="en-GB" sz="1200">
              <a:solidFill>
                <a:schemeClr val="bg1"/>
              </a:solidFill>
            </a:endParaRPr>
          </a:p>
          <a:p>
            <a:pPr marL="143510" indent="-143510">
              <a:spcBef>
                <a:spcPts val="300"/>
              </a:spcBef>
              <a:spcAft>
                <a:spcPts val="300"/>
              </a:spcAft>
              <a:buFont typeface="Arial" panose="020B0604020202020204" pitchFamily="34" charset="0"/>
              <a:buChar char="•"/>
            </a:pPr>
            <a:endParaRPr lang="en-GB" sz="1200">
              <a:solidFill>
                <a:srgbClr val="000000"/>
              </a:solidFill>
            </a:endParaRPr>
          </a:p>
        </p:txBody>
      </p:sp>
      <p:sp>
        <p:nvSpPr>
          <p:cNvPr id="5" name="TextBox 4">
            <a:extLst>
              <a:ext uri="{FF2B5EF4-FFF2-40B4-BE49-F238E27FC236}">
                <a16:creationId xmlns:a16="http://schemas.microsoft.com/office/drawing/2014/main" id="{7DE13EEE-1EFC-4933-BD19-04D8296BDFF0}"/>
              </a:ext>
            </a:extLst>
          </p:cNvPr>
          <p:cNvSpPr txBox="1"/>
          <p:nvPr/>
        </p:nvSpPr>
        <p:spPr>
          <a:xfrm>
            <a:off x="760048" y="772886"/>
            <a:ext cx="7839899" cy="5170646"/>
          </a:xfrm>
          <a:prstGeom prst="rect">
            <a:avLst/>
          </a:prstGeom>
          <a:noFill/>
        </p:spPr>
        <p:txBody>
          <a:bodyPr wrap="square" lIns="0" tIns="0" rIns="0" bIns="0" rtlCol="0">
            <a:spAutoFit/>
          </a:bodyPr>
          <a:lstStyle/>
          <a:p>
            <a:r>
              <a:rPr lang="en-GB" sz="1600">
                <a:solidFill>
                  <a:schemeClr val="bg1"/>
                </a:solidFill>
              </a:rPr>
              <a:t>Behaviours we may want to incentivise through the PC:</a:t>
            </a:r>
          </a:p>
          <a:p>
            <a:endParaRPr lang="en-GB" sz="1600">
              <a:solidFill>
                <a:schemeClr val="bg1"/>
              </a:solidFill>
            </a:endParaRPr>
          </a:p>
          <a:p>
            <a:r>
              <a:rPr lang="en-GB" sz="1600">
                <a:solidFill>
                  <a:schemeClr val="bg1"/>
                </a:solidFill>
                <a:latin typeface="+mj-lt"/>
              </a:rPr>
              <a:t>The reduction in the amount of phosphorus discharged at wastewater treatment works</a:t>
            </a:r>
          </a:p>
          <a:p>
            <a:r>
              <a:rPr lang="en-GB" sz="1600">
                <a:solidFill>
                  <a:schemeClr val="bg1"/>
                </a:solidFill>
              </a:rPr>
              <a:t>- Timely delivery of the WINEP and NEP programmes,</a:t>
            </a:r>
          </a:p>
          <a:p>
            <a:r>
              <a:rPr lang="en-GB" sz="1600">
                <a:solidFill>
                  <a:schemeClr val="bg1"/>
                </a:solidFill>
              </a:rPr>
              <a:t>- Consideration how phosphorus can be removed in a best value approach over the long term, taking into account resilience.</a:t>
            </a:r>
          </a:p>
          <a:p>
            <a:r>
              <a:rPr lang="en-GB" sz="1600">
                <a:solidFill>
                  <a:schemeClr val="bg1"/>
                </a:solidFill>
              </a:rPr>
              <a:t>- Operating plants to remove as much phosphorus as possible without substantial increases in GHG (through energy or chemicals) or producing sludge that is difficult to treat.</a:t>
            </a:r>
          </a:p>
          <a:p>
            <a:endParaRPr lang="en-GB" sz="1600">
              <a:solidFill>
                <a:schemeClr val="bg1"/>
              </a:solidFill>
            </a:endParaRPr>
          </a:p>
          <a:p>
            <a:r>
              <a:rPr lang="en-GB" sz="1600">
                <a:solidFill>
                  <a:schemeClr val="bg1"/>
                </a:solidFill>
                <a:latin typeface="+mj-lt"/>
              </a:rPr>
              <a:t>Phosphorous stopped from entering rivers from wider partnership working.</a:t>
            </a:r>
          </a:p>
          <a:p>
            <a:r>
              <a:rPr lang="en-GB" sz="1600">
                <a:solidFill>
                  <a:schemeClr val="bg1"/>
                </a:solidFill>
              </a:rPr>
              <a:t>- nature-based solutions </a:t>
            </a:r>
          </a:p>
          <a:p>
            <a:r>
              <a:rPr lang="en-GB" sz="1600">
                <a:solidFill>
                  <a:schemeClr val="bg1"/>
                </a:solidFill>
              </a:rPr>
              <a:t>- catchment management</a:t>
            </a:r>
          </a:p>
          <a:p>
            <a:endParaRPr lang="en-GB" sz="1600">
              <a:solidFill>
                <a:schemeClr val="bg1"/>
              </a:solidFill>
            </a:endParaRPr>
          </a:p>
          <a:p>
            <a:r>
              <a:rPr lang="en-GB" sz="1600">
                <a:solidFill>
                  <a:schemeClr val="bg1"/>
                </a:solidFill>
              </a:rPr>
              <a:t>The Operational Carbon PC and Biodiversity PC will provide incentives to pursue options that limit/reduce operational carbon emissions and improve biodiversity such as working with stakeholders to deliver NBS and catchment management.</a:t>
            </a:r>
          </a:p>
          <a:p>
            <a:endParaRPr lang="en-GB" sz="1600">
              <a:solidFill>
                <a:schemeClr val="bg1"/>
              </a:solidFill>
            </a:endParaRPr>
          </a:p>
          <a:p>
            <a:r>
              <a:rPr lang="en-GB" sz="1600">
                <a:solidFill>
                  <a:schemeClr val="bg1"/>
                </a:solidFill>
              </a:rPr>
              <a:t>The following slides set out the options of what the PC should measure</a:t>
            </a:r>
          </a:p>
          <a:p>
            <a:endParaRPr lang="en-GB" sz="1600">
              <a:solidFill>
                <a:schemeClr val="bg1"/>
              </a:solidFill>
            </a:endParaRPr>
          </a:p>
        </p:txBody>
      </p:sp>
    </p:spTree>
    <p:extLst>
      <p:ext uri="{BB962C8B-B14F-4D97-AF65-F5344CB8AC3E}">
        <p14:creationId xmlns:p14="http://schemas.microsoft.com/office/powerpoint/2010/main" val="1642568934"/>
      </p:ext>
    </p:extLst>
  </p:cSld>
  <p:clrMapOvr>
    <a:masterClrMapping/>
  </p:clrMapOvr>
</p:sld>
</file>

<file path=ppt/theme/theme1.xml><?xml version="1.0" encoding="utf-8"?>
<a:theme xmlns:a="http://schemas.openxmlformats.org/drawingml/2006/main" name="Ofwat PPT">
  <a:themeElements>
    <a:clrScheme name="Ofwat">
      <a:dk1>
        <a:sysClr val="windowText" lastClr="000000"/>
      </a:dk1>
      <a:lt1>
        <a:sysClr val="window" lastClr="FFFFFF"/>
      </a:lt1>
      <a:dk2>
        <a:srgbClr val="003595"/>
      </a:dk2>
      <a:lt2>
        <a:srgbClr val="DCECF5"/>
      </a:lt2>
      <a:accent1>
        <a:srgbClr val="0071CE"/>
      </a:accent1>
      <a:accent2>
        <a:srgbClr val="63656A"/>
      </a:accent2>
      <a:accent3>
        <a:srgbClr val="FFB81D"/>
      </a:accent3>
      <a:accent4>
        <a:srgbClr val="62A70F"/>
      </a:accent4>
      <a:accent5>
        <a:srgbClr val="FF8772"/>
      </a:accent5>
      <a:accent6>
        <a:srgbClr val="D60037"/>
      </a:accent6>
      <a:hlink>
        <a:srgbClr val="0071CE"/>
      </a:hlink>
      <a:folHlink>
        <a:srgbClr val="94368D"/>
      </a:folHlink>
    </a:clrScheme>
    <a:fontScheme name="Ofwat">
      <a:majorFont>
        <a:latin typeface="Krub SemiBold"/>
        <a:ea typeface=""/>
        <a:cs typeface=""/>
      </a:majorFont>
      <a:minorFont>
        <a:latin typeface="Krub"/>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lIns="0" tIns="0" rIns="0" bIns="0" rtlCol="0">
        <a:spAutoFit/>
      </a:bodyPr>
      <a:lstStyle>
        <a:defPPr>
          <a:defRPr dirty="0" err="1" smtClean="0">
            <a:solidFill>
              <a:schemeClr val="bg1"/>
            </a:solidFill>
          </a:defRPr>
        </a:defPPr>
      </a:lstStyle>
    </a:txDef>
  </a:objectDefaults>
  <a:extraClrSchemeLst/>
  <a:extLst>
    <a:ext uri="{05A4C25C-085E-4340-85A3-A5531E510DB2}">
      <thm15:themeFamily xmlns:thm15="http://schemas.microsoft.com/office/thememl/2012/main" name="Ofwat PPT" id="{D06EF821-5838-42C1-9306-F5FEA921E25C}" vid="{704D4045-0AFB-4F99-9D5F-4111DEAA6D8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Working Document" ma:contentTypeID="0x010100573134B1BDBFC74F8C2DBF70E4CDEAD400E5812F94BE26EB4785373F7C006D3CD1" ma:contentTypeVersion="99" ma:contentTypeDescription="Create a new document" ma:contentTypeScope="" ma:versionID="91479b6b7d3d44faa0ce531508f72524">
  <xsd:schema xmlns:xsd="http://www.w3.org/2001/XMLSchema" xmlns:xs="http://www.w3.org/2001/XMLSchema" xmlns:p="http://schemas.microsoft.com/office/2006/metadata/properties" xmlns:ns1="http://schemas.microsoft.com/sharepoint/v3" xmlns:ns2="7041854e-4853-44f9-9e63-23b7acad5461" targetNamespace="http://schemas.microsoft.com/office/2006/metadata/properties" ma:root="true" ma:fieldsID="36eb2583c631de77ad0ac0f692894a2a" ns1:_="" ns2:_="">
    <xsd:import namespace="http://schemas.microsoft.com/sharepoint/v3"/>
    <xsd:import namespace="7041854e-4853-44f9-9e63-23b7acad5461"/>
    <xsd:element name="properties">
      <xsd:complexType>
        <xsd:sequence>
          <xsd:element name="documentManagement">
            <xsd:complexType>
              <xsd:all>
                <xsd:element ref="ns2:TaxCatchAll" minOccurs="0"/>
                <xsd:element ref="ns2:TaxCatchAllLabel" minOccurs="0"/>
                <xsd:element ref="ns2:oe9d4f963f4c420b8d2b35d038476850" minOccurs="0"/>
                <xsd:element ref="ns2:a9250910d34f4f6d82af870f608babb6" minOccurs="0"/>
                <xsd:element ref="ns2:da4e9ae56afa494a84f353054bd212ec" minOccurs="0"/>
                <xsd:element ref="ns2:j7c77f2a1a924badb0d621542422dc19" minOccurs="0"/>
                <xsd:element ref="ns2:b20f10deb29d4945907115b7b62c5b70" minOccurs="0"/>
                <xsd:element ref="ns2:f8aa492165544285b4c7fe9d1b6ad82c" minOccurs="0"/>
                <xsd:element ref="ns2:j014a7bd3fd34d828fc493e84f684b49" minOccurs="0"/>
                <xsd:element ref="ns2:b2faa34e97554b63aaaf45270201a270" minOccurs="0"/>
                <xsd:element ref="ns2:m279c8e365374608a4eb2bb657f838c2" minOccurs="0"/>
                <xsd:element ref="ns2:b128efbe498d4e38a73555a2e7be12ea" minOccurs="0"/>
                <xsd:element ref="ns1:RelatedItems" minOccurs="0"/>
                <xsd:element ref="ns2:Follow-up"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elatedItems" ma:index="30" nillable="true" ma:displayName="Related Items" ma:internalName="RelatedItems" ma:readOnly="fals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041854e-4853-44f9-9e63-23b7acad5461"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2da52b04-469a-4e7f-bcdd-dd5059019484}" ma:internalName="TaxCatchAll" ma:showField="CatchAllData" ma:web="11354919-975d-48ee-8859-4dc7ad3be72c">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hidden="true" ma:list="{2da52b04-469a-4e7f-bcdd-dd5059019484}" ma:internalName="TaxCatchAllLabel" ma:readOnly="true" ma:showField="CatchAllDataLabel" ma:web="11354919-975d-48ee-8859-4dc7ad3be72c">
      <xsd:complexType>
        <xsd:complexContent>
          <xsd:extension base="dms:MultiChoiceLookup">
            <xsd:sequence>
              <xsd:element name="Value" type="dms:Lookup" maxOccurs="unbounded" minOccurs="0" nillable="true"/>
            </xsd:sequence>
          </xsd:extension>
        </xsd:complexContent>
      </xsd:complexType>
    </xsd:element>
    <xsd:element name="oe9d4f963f4c420b8d2b35d038476850" ma:index="10" nillable="true" ma:taxonomy="true" ma:internalName="oe9d4f963f4c420b8d2b35d038476850" ma:taxonomyFieldName="Project_x0020_Code" ma:displayName="Project Code" ma:readOnly="false" ma:default="" ma:fieldId="{8e9d4f96-3f4c-420b-8d2b-35d038476850}" ma:sspId="e0e5cfab-624c-4e44-8ff4-7cd112c8ab77" ma:termSetId="bc23a541-aea4-4435-a073-083f538ddda8" ma:anchorId="00000000-0000-0000-0000-000000000000" ma:open="false" ma:isKeyword="false">
      <xsd:complexType>
        <xsd:sequence>
          <xsd:element ref="pc:Terms" minOccurs="0" maxOccurs="1"/>
        </xsd:sequence>
      </xsd:complexType>
    </xsd:element>
    <xsd:element name="a9250910d34f4f6d82af870f608babb6" ma:index="12" nillable="true" ma:taxonomy="true" ma:internalName="a9250910d34f4f6d82af870f608babb6" ma:taxonomyFieldName="Stakeholder" ma:displayName="Stakeholder" ma:default="" ma:fieldId="{a9250910-d34f-4f6d-82af-870f608babb6}" ma:sspId="e0e5cfab-624c-4e44-8ff4-7cd112c8ab77" ma:termSetId="ee0aaf81-6a8b-43d1-b9fc-ec03981ffa49" ma:anchorId="00000000-0000-0000-0000-000000000000" ma:open="false" ma:isKeyword="false">
      <xsd:complexType>
        <xsd:sequence>
          <xsd:element ref="pc:Terms" minOccurs="0" maxOccurs="1"/>
        </xsd:sequence>
      </xsd:complexType>
    </xsd:element>
    <xsd:element name="da4e9ae56afa494a84f353054bd212ec" ma:index="14" ma:taxonomy="true" ma:internalName="da4e9ae56afa494a84f353054bd212ec" ma:taxonomyFieldName="Security_x0020_Classification" ma:displayName="Security Classification" ma:readOnly="false" ma:default="21;#OFFICIAL|c2540f30-f875-494b-a43f-ebfb5017a6ad" ma:fieldId="{da4e9ae5-6afa-494a-84f3-53054bd212ec}" ma:sspId="e0e5cfab-624c-4e44-8ff4-7cd112c8ab77" ma:termSetId="7ee735fb-a12e-40a4-910f-35c1a693a535" ma:anchorId="00000000-0000-0000-0000-000000000000" ma:open="false" ma:isKeyword="false">
      <xsd:complexType>
        <xsd:sequence>
          <xsd:element ref="pc:Terms" minOccurs="0" maxOccurs="1"/>
        </xsd:sequence>
      </xsd:complexType>
    </xsd:element>
    <xsd:element name="j7c77f2a1a924badb0d621542422dc19" ma:index="16" nillable="true" ma:taxonomy="true" ma:internalName="j7c77f2a1a924badb0d621542422dc19" ma:taxonomyFieldName="Meeting" ma:displayName="Meeting" ma:default="" ma:fieldId="{37c77f2a-1a92-4bad-b0d6-21542422dc19}" ma:sspId="e0e5cfab-624c-4e44-8ff4-7cd112c8ab77" ma:termSetId="97d639f9-b377-4b4b-8e24-8a2b6f8acfbc" ma:anchorId="00000000-0000-0000-0000-000000000000" ma:open="false" ma:isKeyword="false">
      <xsd:complexType>
        <xsd:sequence>
          <xsd:element ref="pc:Terms" minOccurs="0" maxOccurs="1"/>
        </xsd:sequence>
      </xsd:complexType>
    </xsd:element>
    <xsd:element name="b20f10deb29d4945907115b7b62c5b70" ma:index="18" nillable="true" ma:taxonomy="true" ma:internalName="b20f10deb29d4945907115b7b62c5b70" ma:taxonomyFieldName="Collection" ma:displayName="Collection" ma:default="" ma:fieldId="{b20f10de-b29d-4945-9071-15b7b62c5b70}" ma:sspId="e0e5cfab-624c-4e44-8ff4-7cd112c8ab77" ma:termSetId="c92d14f4-1e6e-460e-8790-d6638fa0f1bd" ma:anchorId="00000000-0000-0000-0000-000000000000" ma:open="false" ma:isKeyword="false">
      <xsd:complexType>
        <xsd:sequence>
          <xsd:element ref="pc:Terms" minOccurs="0" maxOccurs="1"/>
        </xsd:sequence>
      </xsd:complexType>
    </xsd:element>
    <xsd:element name="f8aa492165544285b4c7fe9d1b6ad82c" ma:index="20" nillable="true" ma:taxonomy="true" ma:internalName="f8aa492165544285b4c7fe9d1b6ad82c" ma:taxonomyFieldName="Stakeholder_x0020_2" ma:displayName="Stakeholder 2" ma:default="" ma:fieldId="{f8aa4921-6554-4285-b4c7-fe9d1b6ad82c}" ma:sspId="e0e5cfab-624c-4e44-8ff4-7cd112c8ab77" ma:termSetId="ee0aaf81-6a8b-43d1-b9fc-ec03981ffa49" ma:anchorId="00000000-0000-0000-0000-000000000000" ma:open="false" ma:isKeyword="false">
      <xsd:complexType>
        <xsd:sequence>
          <xsd:element ref="pc:Terms" minOccurs="0" maxOccurs="1"/>
        </xsd:sequence>
      </xsd:complexType>
    </xsd:element>
    <xsd:element name="j014a7bd3fd34d828fc493e84f684b49" ma:index="22" nillable="true" ma:taxonomy="true" ma:internalName="j014a7bd3fd34d828fc493e84f684b49" ma:taxonomyFieldName="Stakeholder_x0020_3" ma:displayName="Stakeholder 3" ma:default="" ma:fieldId="{3014a7bd-3fd3-4d82-8fc4-93e84f684b49}" ma:sspId="e0e5cfab-624c-4e44-8ff4-7cd112c8ab77" ma:termSetId="ee0aaf81-6a8b-43d1-b9fc-ec03981ffa49" ma:anchorId="00000000-0000-0000-0000-000000000000" ma:open="false" ma:isKeyword="false">
      <xsd:complexType>
        <xsd:sequence>
          <xsd:element ref="pc:Terms" minOccurs="0" maxOccurs="1"/>
        </xsd:sequence>
      </xsd:complexType>
    </xsd:element>
    <xsd:element name="b2faa34e97554b63aaaf45270201a270" ma:index="24" nillable="true" ma:taxonomy="true" ma:internalName="b2faa34e97554b63aaaf45270201a270" ma:taxonomyFieldName="Stakeholder_x0020_4" ma:displayName="Stakeholder 4" ma:default="" ma:fieldId="{b2faa34e-9755-4b63-aaaf-45270201a270}" ma:sspId="e0e5cfab-624c-4e44-8ff4-7cd112c8ab77" ma:termSetId="ee0aaf81-6a8b-43d1-b9fc-ec03981ffa49" ma:anchorId="00000000-0000-0000-0000-000000000000" ma:open="false" ma:isKeyword="false">
      <xsd:complexType>
        <xsd:sequence>
          <xsd:element ref="pc:Terms" minOccurs="0" maxOccurs="1"/>
        </xsd:sequence>
      </xsd:complexType>
    </xsd:element>
    <xsd:element name="m279c8e365374608a4eb2bb657f838c2" ma:index="26" nillable="true" ma:taxonomy="true" ma:internalName="m279c8e365374608a4eb2bb657f838c2" ma:taxonomyFieldName="Stakeholder_x0020_5" ma:displayName="Stakeholder 5" ma:default="" ma:fieldId="{6279c8e3-6537-4608-a4eb-2bb657f838c2}" ma:sspId="e0e5cfab-624c-4e44-8ff4-7cd112c8ab77" ma:termSetId="ee0aaf81-6a8b-43d1-b9fc-ec03981ffa49" ma:anchorId="00000000-0000-0000-0000-000000000000" ma:open="false" ma:isKeyword="false">
      <xsd:complexType>
        <xsd:sequence>
          <xsd:element ref="pc:Terms" minOccurs="0" maxOccurs="1"/>
        </xsd:sequence>
      </xsd:complexType>
    </xsd:element>
    <xsd:element name="b128efbe498d4e38a73555a2e7be12ea" ma:index="28" nillable="true" ma:taxonomy="true" ma:internalName="b128efbe498d4e38a73555a2e7be12ea" ma:taxonomyFieldName="Hierarchy" ma:displayName="Hierarchy" ma:readOnly="false" ma:default="" ma:fieldId="{b128efbe-498d-4e38-a735-55a2e7be12ea}" ma:taxonomyMulti="true" ma:sspId="e0e5cfab-624c-4e44-8ff4-7cd112c8ab77" ma:termSetId="810f28d6-fc1d-4797-8929-b08781167f15" ma:anchorId="00000000-0000-0000-0000-000000000000" ma:open="false" ma:isKeyword="false">
      <xsd:complexType>
        <xsd:sequence>
          <xsd:element ref="pc:Terms" minOccurs="0" maxOccurs="1"/>
        </xsd:sequence>
      </xsd:complexType>
    </xsd:element>
    <xsd:element name="Follow-up" ma:index="31" nillable="true" ma:displayName="Priority Flag" ma:default="0" ma:internalName="Follow_x002d_up">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haredContentType xmlns="Microsoft.SharePoint.Taxonomy.ContentTypeSync" SourceId="e0e5cfab-624c-4e44-8ff4-7cd112c8ab77" ContentTypeId="0x010100573134B1BDBFC74F8C2DBF70E4CDEAD4" PreviousValue="false"/>
</file>

<file path=customXml/item4.xml><?xml version="1.0" encoding="utf-8"?>
<p:properties xmlns:p="http://schemas.microsoft.com/office/2006/metadata/properties" xmlns:xsi="http://www.w3.org/2001/XMLSchema-instance" xmlns:pc="http://schemas.microsoft.com/office/infopath/2007/PartnerControls">
  <documentManagement>
    <Follow-up xmlns="7041854e-4853-44f9-9e63-23b7acad5461">false</Follow-up>
    <j7c77f2a1a924badb0d621542422dc19 xmlns="7041854e-4853-44f9-9e63-23b7acad5461">
      <Terms xmlns="http://schemas.microsoft.com/office/infopath/2007/PartnerControls"/>
    </j7c77f2a1a924badb0d621542422dc19>
    <b128efbe498d4e38a73555a2e7be12ea xmlns="7041854e-4853-44f9-9e63-23b7acad5461">
      <Terms xmlns="http://schemas.microsoft.com/office/infopath/2007/PartnerControls"/>
    </b128efbe498d4e38a73555a2e7be12ea>
    <m279c8e365374608a4eb2bb657f838c2 xmlns="7041854e-4853-44f9-9e63-23b7acad5461">
      <Terms xmlns="http://schemas.microsoft.com/office/infopath/2007/PartnerControls"/>
    </m279c8e365374608a4eb2bb657f838c2>
    <a9250910d34f4f6d82af870f608babb6 xmlns="7041854e-4853-44f9-9e63-23b7acad5461">
      <Terms xmlns="http://schemas.microsoft.com/office/infopath/2007/PartnerControls"/>
    </a9250910d34f4f6d82af870f608babb6>
    <oe9d4f963f4c420b8d2b35d038476850 xmlns="7041854e-4853-44f9-9e63-23b7acad5461">
      <Terms xmlns="http://schemas.microsoft.com/office/infopath/2007/PartnerControls">
        <TermInfo xmlns="http://schemas.microsoft.com/office/infopath/2007/PartnerControls">
          <TermName xmlns="http://schemas.microsoft.com/office/infopath/2007/PartnerControls">PR24 policy development</TermName>
          <TermId xmlns="http://schemas.microsoft.com/office/infopath/2007/PartnerControls">60fd7036-82fb-42a0-a747-3db10d29a5a3</TermId>
        </TermInfo>
      </Terms>
    </oe9d4f963f4c420b8d2b35d038476850>
    <f8aa492165544285b4c7fe9d1b6ad82c xmlns="7041854e-4853-44f9-9e63-23b7acad5461">
      <Terms xmlns="http://schemas.microsoft.com/office/infopath/2007/PartnerControls"/>
    </f8aa492165544285b4c7fe9d1b6ad82c>
    <TaxCatchAll xmlns="7041854e-4853-44f9-9e63-23b7acad5461">
      <Value>1900</Value>
      <Value>21</Value>
    </TaxCatchAll>
    <b20f10deb29d4945907115b7b62c5b70 xmlns="7041854e-4853-44f9-9e63-23b7acad5461">
      <Terms xmlns="http://schemas.microsoft.com/office/infopath/2007/PartnerControls"/>
    </b20f10deb29d4945907115b7b62c5b70>
    <j014a7bd3fd34d828fc493e84f684b49 xmlns="7041854e-4853-44f9-9e63-23b7acad5461">
      <Terms xmlns="http://schemas.microsoft.com/office/infopath/2007/PartnerControls"/>
    </j014a7bd3fd34d828fc493e84f684b49>
    <b2faa34e97554b63aaaf45270201a270 xmlns="7041854e-4853-44f9-9e63-23b7acad5461">
      <Terms xmlns="http://schemas.microsoft.com/office/infopath/2007/PartnerControls"/>
    </b2faa34e97554b63aaaf45270201a270>
    <da4e9ae56afa494a84f353054bd212ec xmlns="7041854e-4853-44f9-9e63-23b7acad5461">
      <Terms xmlns="http://schemas.microsoft.com/office/infopath/2007/PartnerControls">
        <TermInfo xmlns="http://schemas.microsoft.com/office/infopath/2007/PartnerControls">
          <TermName xmlns="http://schemas.microsoft.com/office/infopath/2007/PartnerControls">OFFICIAL</TermName>
          <TermId xmlns="http://schemas.microsoft.com/office/infopath/2007/PartnerControls">c2540f30-f875-494b-a43f-ebfb5017a6ad</TermId>
        </TermInfo>
      </Terms>
    </da4e9ae56afa494a84f353054bd212ec>
    <RelatedItems xmlns="http://schemas.microsoft.com/sharepoint/v3" xsi:nil="true"/>
  </documentManagement>
</p:properties>
</file>

<file path=customXml/itemProps1.xml><?xml version="1.0" encoding="utf-8"?>
<ds:datastoreItem xmlns:ds="http://schemas.openxmlformats.org/officeDocument/2006/customXml" ds:itemID="{32E429D0-FFDC-428B-BDF7-CDCF45A02F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041854e-4853-44f9-9e63-23b7acad54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E16BF26-9A7C-4722-9083-155B45AD8AE7}">
  <ds:schemaRefs>
    <ds:schemaRef ds:uri="http://schemas.microsoft.com/sharepoint/v3/contenttype/forms"/>
  </ds:schemaRefs>
</ds:datastoreItem>
</file>

<file path=customXml/itemProps3.xml><?xml version="1.0" encoding="utf-8"?>
<ds:datastoreItem xmlns:ds="http://schemas.openxmlformats.org/officeDocument/2006/customXml" ds:itemID="{AE9B0F92-470A-42FC-9C69-E727B230C543}">
  <ds:schemaRefs>
    <ds:schemaRef ds:uri="Microsoft.SharePoint.Taxonomy.ContentTypeSync"/>
  </ds:schemaRefs>
</ds:datastoreItem>
</file>

<file path=customXml/itemProps4.xml><?xml version="1.0" encoding="utf-8"?>
<ds:datastoreItem xmlns:ds="http://schemas.openxmlformats.org/officeDocument/2006/customXml" ds:itemID="{4ADEF99C-7639-4E51-AE30-8DA7CD9E5E44}">
  <ds:schemaRefs>
    <ds:schemaRef ds:uri="7041854e-4853-44f9-9e63-23b7acad546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Default Theme</Template>
  <Application>Microsoft Office PowerPoint</Application>
  <PresentationFormat>On-screen Show (4:3)</PresentationFormat>
  <Slides>16</Slides>
  <Notes>5</Notes>
  <HiddenSlides>0</HiddenSlide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Ofwat PPT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Ofwat - Water Services Regulation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Jordan</dc:creator>
  <cp:revision>2</cp:revision>
  <dcterms:created xsi:type="dcterms:W3CDTF">2021-05-05T11:08:40Z</dcterms:created>
  <dcterms:modified xsi:type="dcterms:W3CDTF">2023-03-03T15:16:00Z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0x010100573134B1BDBFC74F8C2DBF70E4CDEAD400E5812F94BE26EB4785373F7C006D3CD1</vt:lpwstr>
  </property>
  <property fmtid="{D5CDD505-2E9C-101B-9397-08002B2CF9AE}" pid="3" name="Meeting">
    <vt:lpwstr/>
  </property>
  <property fmtid="{D5CDD505-2E9C-101B-9397-08002B2CF9AE}" pid="4" name="Stakeholder 2">
    <vt:lpwstr/>
  </property>
  <property fmtid="{D5CDD505-2E9C-101B-9397-08002B2CF9AE}" pid="5" name="Hierarchy">
    <vt:lpwstr/>
  </property>
  <property fmtid="{D5CDD505-2E9C-101B-9397-08002B2CF9AE}" pid="6" name="Collection">
    <vt:lpwstr/>
  </property>
  <property fmtid="{D5CDD505-2E9C-101B-9397-08002B2CF9AE}" pid="7" name="Stakeholder 5">
    <vt:lpwstr/>
  </property>
  <property fmtid="{D5CDD505-2E9C-101B-9397-08002B2CF9AE}" pid="8" name="Stakeholder 3">
    <vt:lpwstr/>
  </property>
  <property fmtid="{D5CDD505-2E9C-101B-9397-08002B2CF9AE}" pid="9" name="Project Code">
    <vt:lpwstr>1900;#PR24 policy development|60fd7036-82fb-42a0-a747-3db10d29a5a3</vt:lpwstr>
  </property>
  <property fmtid="{D5CDD505-2E9C-101B-9397-08002B2CF9AE}" pid="10" name="Stakeholder">
    <vt:lpwstr/>
  </property>
  <property fmtid="{D5CDD505-2E9C-101B-9397-08002B2CF9AE}" pid="11" name="Security Classification">
    <vt:lpwstr>21;#OFFICIAL|c2540f30-f875-494b-a43f-ebfb5017a6ad</vt:lpwstr>
  </property>
  <property fmtid="{D5CDD505-2E9C-101B-9397-08002B2CF9AE}" pid="12" name="Stakeholder 4">
    <vt:lpwstr/>
  </property>
  <property fmtid="{D5CDD505-2E9C-101B-9397-08002B2CF9AE}" pid="13" name="SharedWithUsers">
    <vt:lpwstr>74;#Peter Jordan</vt:lpwstr>
  </property>
</Properties>
</file>