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5"/>
    <p:sldMasterId id="2147483726" r:id="rId6"/>
    <p:sldMasterId id="2147483738" r:id="rId7"/>
  </p:sldMasterIdLst>
  <p:notesMasterIdLst>
    <p:notesMasterId r:id="rId27"/>
  </p:notesMasterIdLst>
  <p:sldIdLst>
    <p:sldId id="262" r:id="rId8"/>
    <p:sldId id="265" r:id="rId9"/>
    <p:sldId id="577" r:id="rId10"/>
    <p:sldId id="578" r:id="rId11"/>
    <p:sldId id="580" r:id="rId12"/>
    <p:sldId id="330" r:id="rId13"/>
    <p:sldId id="332" r:id="rId14"/>
    <p:sldId id="334" r:id="rId15"/>
    <p:sldId id="333" r:id="rId16"/>
    <p:sldId id="579" r:id="rId17"/>
    <p:sldId id="651" r:id="rId18"/>
    <p:sldId id="630" r:id="rId19"/>
    <p:sldId id="645" r:id="rId20"/>
    <p:sldId id="648" r:id="rId21"/>
    <p:sldId id="650" r:id="rId22"/>
    <p:sldId id="573" r:id="rId23"/>
    <p:sldId id="391" r:id="rId24"/>
    <p:sldId id="576" r:id="rId25"/>
    <p:sldId id="5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8B347-AD3B-34B2-204F-4154AD6EB66B}" name="Faye Nicholls" initials="FN" userId="S::Faye.Nicholls@ofwat.gov.uk::9e54dced-93f9-4dc5-a9c6-3a9ec4a40fae" providerId="AD"/>
  <p188:author id="{D3ED6D64-0AC6-7C75-3D07-6623D76BBCC4}" name="Jeevan Jones" initials="JJ" userId="S::jeevan.jones@ofwat.gov.uk::dc94cc90-a7e4-4556-b9bb-b423e4829111" providerId="AD"/>
  <p188:author id="{BCC364B7-83F4-57EC-7976-167B12A09F72}" name="Peter Jordan" initials="PJ" userId="S::peter.jordan@ofwat.gov.uk::5ef2f732-8b1b-4068-ad38-597df87d09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1BF81-083C-658B-C509-BD040F285740}" v="5" dt="2022-04-25T07:29:02.158"/>
    <p1510:client id="{79357188-584E-A347-DB22-CE3B0F9DD98E}" v="85" dt="2022-04-25T13:02:03"/>
    <p1510:client id="{85DAD554-2820-47BA-9CA9-1E19BC87131B}" v="16" dt="2022-04-25T07:30:04.845"/>
    <p1510:client id="{A1A1AD99-66DE-4A5D-8BA2-2DC42101987A}" v="195" dt="2022-04-25T10:03:06.230"/>
    <p1510:client id="{DB6B4498-876B-4DE4-A3C2-B9873EB040BA}" v="36" vWet="38" dt="2022-04-25T12:57:47.212"/>
    <p1510:client id="{F999A570-8B90-466B-B55D-8693733D584C}" vWet="2" dt="2022-04-25T09:28:28.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27240-1D7B-454C-B764-63EAC9597E0D}" type="datetimeFigureOut">
              <a:rPr lang="en-GB" smtClean="0"/>
              <a:t>03/03/2023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767F8-4531-4D94-8D60-F5071DB41E4E}" type="slidenum">
              <a:rPr lang="en-GB" smtClean="0"/>
              <a:t>‹#›</a:t>
            </a:fld>
            <a:endParaRPr lang="en-GB"/>
          </a:p>
        </p:txBody>
      </p:sp>
    </p:spTree>
    <p:extLst>
      <p:ext uri="{BB962C8B-B14F-4D97-AF65-F5344CB8AC3E}">
        <p14:creationId xmlns:p14="http://schemas.microsoft.com/office/powerpoint/2010/main" val="86064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4767F8-4531-4D94-8D60-F5071DB41E4E}" type="slidenum">
              <a:rPr lang="en-GB" smtClean="0"/>
              <a:t>1</a:t>
            </a:fld>
            <a:endParaRPr lang="en-GB"/>
          </a:p>
        </p:txBody>
      </p:sp>
    </p:spTree>
    <p:extLst>
      <p:ext uri="{BB962C8B-B14F-4D97-AF65-F5344CB8AC3E}">
        <p14:creationId xmlns:p14="http://schemas.microsoft.com/office/powerpoint/2010/main" val="141673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322E2D-59F0-4B30-B1F5-3D72B0276F7F}" type="slidenum">
              <a:rPr lang="en-GB" smtClean="0"/>
              <a:t>6</a:t>
            </a:fld>
            <a:endParaRPr lang="en-GB"/>
          </a:p>
        </p:txBody>
      </p:sp>
    </p:spTree>
    <p:extLst>
      <p:ext uri="{BB962C8B-B14F-4D97-AF65-F5344CB8AC3E}">
        <p14:creationId xmlns:p14="http://schemas.microsoft.com/office/powerpoint/2010/main" val="107237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322E2D-59F0-4B30-B1F5-3D72B0276F7F}" type="slidenum">
              <a:rPr lang="en-GB" smtClean="0"/>
              <a:t>7</a:t>
            </a:fld>
            <a:endParaRPr lang="en-GB"/>
          </a:p>
        </p:txBody>
      </p:sp>
    </p:spTree>
    <p:extLst>
      <p:ext uri="{BB962C8B-B14F-4D97-AF65-F5344CB8AC3E}">
        <p14:creationId xmlns:p14="http://schemas.microsoft.com/office/powerpoint/2010/main" val="34804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F322E2D-59F0-4B30-B1F5-3D72B0276F7F}" type="slidenum">
              <a:rPr lang="en-GB" smtClean="0"/>
              <a:t>8</a:t>
            </a:fld>
            <a:endParaRPr lang="en-GB"/>
          </a:p>
        </p:txBody>
      </p:sp>
    </p:spTree>
    <p:extLst>
      <p:ext uri="{BB962C8B-B14F-4D97-AF65-F5344CB8AC3E}">
        <p14:creationId xmlns:p14="http://schemas.microsoft.com/office/powerpoint/2010/main" val="107237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0EA786-33C6-46BC-AEAF-997F1BEBA3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93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7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ndard no text">
    <p:spTree>
      <p:nvGrpSpPr>
        <p:cNvPr id="1" name=""/>
        <p:cNvGrpSpPr/>
        <p:nvPr/>
      </p:nvGrpSpPr>
      <p:grpSpPr>
        <a:xfrm>
          <a:off x="0" y="0"/>
          <a:ext cx="0" cy="0"/>
          <a:chOff x="0" y="0"/>
          <a:chExt cx="0" cy="0"/>
        </a:xfrm>
      </p:grpSpPr>
      <p:sp>
        <p:nvSpPr>
          <p:cNvPr id="7"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1" name="TextBox 10"/>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97458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ndard accent 1">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10712"/>
            <a:ext cx="6774701" cy="3447295"/>
          </a:xfrm>
          <a:prstGeom prst="rect">
            <a:avLst/>
          </a:prstGeom>
        </p:spPr>
      </p:pic>
      <p:sp>
        <p:nvSpPr>
          <p:cNvPr id="7"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4" name="TextBox 13"/>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91131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ndard accent 2">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10712"/>
            <a:ext cx="6774701" cy="3447295"/>
          </a:xfrm>
          <a:prstGeom prst="rect">
            <a:avLst/>
          </a:prstGeom>
        </p:spPr>
      </p:pic>
      <p:sp>
        <p:nvSpPr>
          <p:cNvPr id="10"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4"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07038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ndard accent 3">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3236" y="-21343"/>
            <a:ext cx="6778765" cy="3450343"/>
          </a:xfrm>
          <a:prstGeom prst="rect">
            <a:avLst/>
          </a:prstGeom>
        </p:spPr>
      </p:pic>
      <p:sp>
        <p:nvSpPr>
          <p:cNvPr id="8"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1"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5" name="TextBox 14"/>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264818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ndard accent 4">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3236" y="0"/>
            <a:ext cx="6778765" cy="3447295"/>
          </a:xfrm>
          <a:prstGeom prst="rect">
            <a:avLst/>
          </a:prstGeom>
        </p:spPr>
      </p:pic>
      <p:sp>
        <p:nvSpPr>
          <p:cNvPr id="10"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79424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ndard accent 5">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0117" y="3456432"/>
            <a:ext cx="5071883" cy="3401575"/>
          </a:xfrm>
          <a:prstGeom prst="rect">
            <a:avLst/>
          </a:prstGeom>
        </p:spPr>
      </p:pic>
      <p:sp>
        <p:nvSpPr>
          <p:cNvPr id="10"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1350506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ndard accent 6">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0117" y="3457794"/>
            <a:ext cx="5071883" cy="3398851"/>
          </a:xfrm>
          <a:prstGeom prst="rect">
            <a:avLst/>
          </a:prstGeom>
        </p:spPr>
      </p:pic>
      <p:sp>
        <p:nvSpPr>
          <p:cNvPr id="9"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616023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ndard accent 7">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0"/>
            <a:ext cx="5057993" cy="6858000"/>
          </a:xfrm>
          <a:prstGeom prst="rect">
            <a:avLst/>
          </a:prstGeom>
        </p:spPr>
      </p:pic>
      <p:sp>
        <p:nvSpPr>
          <p:cNvPr id="11"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4252265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ndard accent 8">
    <p:spTree>
      <p:nvGrpSpPr>
        <p:cNvPr id="1" name=""/>
        <p:cNvGrpSpPr/>
        <p:nvPr/>
      </p:nvGrpSpPr>
      <p:grpSpPr>
        <a:xfrm>
          <a:off x="0" y="0"/>
          <a:ext cx="0" cy="0"/>
          <a:chOff x="0" y="0"/>
          <a:chExt cx="0" cy="0"/>
        </a:xfrm>
      </p:grpSpPr>
      <p:sp>
        <p:nvSpPr>
          <p:cNvPr id="8" name="Content Placeholder 2"/>
          <p:cNvSpPr>
            <a:spLocks noGrp="1"/>
          </p:cNvSpPr>
          <p:nvPr>
            <p:ph sz="quarter" idx="12"/>
          </p:nvPr>
        </p:nvSpPr>
        <p:spPr>
          <a:xfrm>
            <a:off x="5519996" y="900000"/>
            <a:ext cx="57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5054947" cy="6858000"/>
          </a:xfrm>
          <a:prstGeom prst="rect">
            <a:avLst/>
          </a:prstGeom>
        </p:spPr>
      </p:pic>
      <p:sp>
        <p:nvSpPr>
          <p:cNvPr id="9"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3" name="TextBox 12"/>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682172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1">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0"/>
            <a:ext cx="10109895"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000" y="1623212"/>
            <a:ext cx="5280000" cy="3611583"/>
          </a:xfrm>
          <a:prstGeom prst="rect">
            <a:avLst/>
          </a:prstGeom>
        </p:spPr>
      </p:pic>
      <p:sp>
        <p:nvSpPr>
          <p:cNvPr id="15" name="Text Placeholder 17"/>
          <p:cNvSpPr>
            <a:spLocks noGrp="1"/>
          </p:cNvSpPr>
          <p:nvPr>
            <p:ph type="body" sz="quarter" idx="11"/>
          </p:nvPr>
        </p:nvSpPr>
        <p:spPr>
          <a:xfrm>
            <a:off x="959999" y="900000"/>
            <a:ext cx="5664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17" name="Text Placeholder 11"/>
          <p:cNvSpPr>
            <a:spLocks noGrp="1"/>
          </p:cNvSpPr>
          <p:nvPr>
            <p:ph type="body" sz="quarter" idx="12"/>
          </p:nvPr>
        </p:nvSpPr>
        <p:spPr>
          <a:xfrm>
            <a:off x="7680000" y="2448000"/>
            <a:ext cx="3600000" cy="2088000"/>
          </a:xfrm>
          <a:prstGeom prst="rect">
            <a:avLst/>
          </a:prstGeom>
        </p:spPr>
        <p:txBody>
          <a:bodyPr lIns="0" tIns="0" rIns="0" bIns="0"/>
          <a:lstStyle>
            <a:lvl1pPr marL="0" indent="0">
              <a:lnSpc>
                <a:spcPct val="100000"/>
              </a:lnSpc>
              <a:spcBef>
                <a:spcPts val="0"/>
              </a:spcBef>
              <a:buNone/>
              <a:defRPr sz="1800">
                <a:solidFill>
                  <a:schemeClr val="tx1"/>
                </a:solidFill>
                <a:latin typeface="+mj-lt"/>
              </a:defRPr>
            </a:lvl1pPr>
          </a:lstStyle>
          <a:p>
            <a:pPr lvl="0"/>
            <a:r>
              <a:rPr lang="en-US"/>
              <a:t>Click to edit Master text styles</a:t>
            </a:r>
          </a:p>
        </p:txBody>
      </p:sp>
      <p:sp>
        <p:nvSpPr>
          <p:cNvPr id="9"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9" name="TextBox 18"/>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41357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 y="3"/>
            <a:ext cx="12191999" cy="6858571"/>
          </a:xfrm>
          <a:prstGeom prst="rect">
            <a:avLst/>
          </a:prstGeom>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5666"/>
            <a:ext cx="10752000" cy="5472341"/>
          </a:xfrm>
          <a:prstGeom prst="rect">
            <a:avLst/>
          </a:prstGeom>
        </p:spPr>
      </p:pic>
      <p:sp>
        <p:nvSpPr>
          <p:cNvPr id="10" name="Text Placeholder 9"/>
          <p:cNvSpPr>
            <a:spLocks noGrp="1"/>
          </p:cNvSpPr>
          <p:nvPr>
            <p:ph type="body" sz="quarter" idx="10"/>
          </p:nvPr>
        </p:nvSpPr>
        <p:spPr>
          <a:xfrm>
            <a:off x="1200000" y="2880000"/>
            <a:ext cx="6720000" cy="1152000"/>
          </a:xfrm>
          <a:prstGeom prst="rect">
            <a:avLst/>
          </a:prstGeom>
        </p:spPr>
        <p:txBody>
          <a:bodyPr lIns="0" tIns="0" rIns="0" bIns="0"/>
          <a:lstStyle>
            <a:lvl1pPr marL="0" indent="0">
              <a:lnSpc>
                <a:spcPct val="100000"/>
              </a:lnSpc>
              <a:spcBef>
                <a:spcPts val="0"/>
              </a:spcBef>
              <a:buNone/>
              <a:defRPr sz="2000">
                <a:solidFill>
                  <a:schemeClr val="bg2"/>
                </a:solidFill>
                <a:latin typeface="+mj-lt"/>
              </a:defRPr>
            </a:lvl1pPr>
            <a:lvl2pPr marL="342900" indent="0">
              <a:lnSpc>
                <a:spcPct val="100000"/>
              </a:lnSpc>
              <a:buNone/>
              <a:defRPr sz="3000">
                <a:solidFill>
                  <a:schemeClr val="bg2"/>
                </a:solidFill>
                <a:latin typeface="+mj-lt"/>
              </a:defRPr>
            </a:lvl2pPr>
            <a:lvl3pPr marL="685800" indent="0">
              <a:lnSpc>
                <a:spcPct val="100000"/>
              </a:lnSpc>
              <a:buNone/>
              <a:defRPr sz="3000">
                <a:solidFill>
                  <a:schemeClr val="bg2"/>
                </a:solidFill>
                <a:latin typeface="+mj-lt"/>
              </a:defRPr>
            </a:lvl3pPr>
            <a:lvl4pPr marL="1028700" indent="0">
              <a:lnSpc>
                <a:spcPct val="100000"/>
              </a:lnSpc>
              <a:buNone/>
              <a:defRPr sz="3000">
                <a:solidFill>
                  <a:schemeClr val="bg2"/>
                </a:solidFill>
                <a:latin typeface="+mj-lt"/>
              </a:defRPr>
            </a:lvl4pPr>
            <a:lvl5pPr marL="1371600" indent="0">
              <a:lnSpc>
                <a:spcPct val="100000"/>
              </a:lnSpc>
              <a:buNone/>
              <a:defRPr sz="3000">
                <a:solidFill>
                  <a:schemeClr val="bg2"/>
                </a:solidFill>
                <a:latin typeface="+mj-lt"/>
              </a:defRPr>
            </a:lvl5pPr>
          </a:lstStyle>
          <a:p>
            <a:pPr lvl="0"/>
            <a:r>
              <a:rPr lang="en-US"/>
              <a:t>Click to edit Master text styles</a:t>
            </a:r>
          </a:p>
        </p:txBody>
      </p:sp>
      <p:sp>
        <p:nvSpPr>
          <p:cNvPr id="13" name="Text Placeholder 9"/>
          <p:cNvSpPr>
            <a:spLocks noGrp="1"/>
          </p:cNvSpPr>
          <p:nvPr>
            <p:ph type="body" sz="quarter" idx="11"/>
          </p:nvPr>
        </p:nvSpPr>
        <p:spPr>
          <a:xfrm>
            <a:off x="1200000" y="4320000"/>
            <a:ext cx="6720000" cy="540000"/>
          </a:xfrm>
          <a:prstGeom prst="rect">
            <a:avLst/>
          </a:prstGeom>
        </p:spPr>
        <p:txBody>
          <a:bodyPr lIns="0" tIns="0" rIns="0" bIns="0"/>
          <a:lstStyle>
            <a:lvl1pPr marL="0" indent="0">
              <a:lnSpc>
                <a:spcPct val="100000"/>
              </a:lnSpc>
              <a:spcBef>
                <a:spcPts val="0"/>
              </a:spcBef>
              <a:buNone/>
              <a:defRPr sz="1400">
                <a:solidFill>
                  <a:schemeClr val="bg1"/>
                </a:solidFill>
                <a:latin typeface="+mn-lt"/>
              </a:defRPr>
            </a:lvl1pPr>
            <a:lvl2pPr marL="342900" indent="0">
              <a:lnSpc>
                <a:spcPct val="100000"/>
              </a:lnSpc>
              <a:buNone/>
              <a:defRPr sz="3000">
                <a:solidFill>
                  <a:schemeClr val="bg2"/>
                </a:solidFill>
                <a:latin typeface="+mj-lt"/>
              </a:defRPr>
            </a:lvl2pPr>
            <a:lvl3pPr marL="685800" indent="0">
              <a:lnSpc>
                <a:spcPct val="100000"/>
              </a:lnSpc>
              <a:buNone/>
              <a:defRPr sz="3000">
                <a:solidFill>
                  <a:schemeClr val="bg2"/>
                </a:solidFill>
                <a:latin typeface="+mj-lt"/>
              </a:defRPr>
            </a:lvl3pPr>
            <a:lvl4pPr marL="1028700" indent="0">
              <a:lnSpc>
                <a:spcPct val="100000"/>
              </a:lnSpc>
              <a:buNone/>
              <a:defRPr sz="3000">
                <a:solidFill>
                  <a:schemeClr val="bg2"/>
                </a:solidFill>
                <a:latin typeface="+mj-lt"/>
              </a:defRPr>
            </a:lvl4pPr>
            <a:lvl5pPr marL="1371600" indent="0">
              <a:lnSpc>
                <a:spcPct val="100000"/>
              </a:lnSpc>
              <a:buNone/>
              <a:defRPr sz="3000">
                <a:solidFill>
                  <a:schemeClr val="bg2"/>
                </a:solidFill>
                <a:latin typeface="+mj-lt"/>
              </a:defRPr>
            </a:lvl5pPr>
          </a:lstStyle>
          <a:p>
            <a:pPr lvl="0"/>
            <a:r>
              <a:rPr lang="en-US"/>
              <a:t>Click to edit Master text styles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000" y="5760007"/>
            <a:ext cx="1680000" cy="410935"/>
          </a:xfrm>
          <a:prstGeom prst="rect">
            <a:avLst/>
          </a:prstGeom>
        </p:spPr>
      </p:pic>
    </p:spTree>
    <p:extLst>
      <p:ext uri="{BB962C8B-B14F-4D97-AF65-F5344CB8AC3E}">
        <p14:creationId xmlns:p14="http://schemas.microsoft.com/office/powerpoint/2010/main" val="2420850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61614"/>
            <a:ext cx="6774701" cy="459639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1" y="1980000"/>
            <a:ext cx="1344000" cy="637758"/>
          </a:xfrm>
          <a:prstGeom prst="rect">
            <a:avLst/>
          </a:prstGeom>
        </p:spPr>
      </p:pic>
      <p:sp>
        <p:nvSpPr>
          <p:cNvPr id="10" name="Text Placeholder 17"/>
          <p:cNvSpPr>
            <a:spLocks noGrp="1"/>
          </p:cNvSpPr>
          <p:nvPr>
            <p:ph type="body" sz="quarter" idx="11"/>
          </p:nvPr>
        </p:nvSpPr>
        <p:spPr>
          <a:xfrm>
            <a:off x="6960000" y="900000"/>
            <a:ext cx="4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12" name="Text Placeholder 11"/>
          <p:cNvSpPr>
            <a:spLocks noGrp="1"/>
          </p:cNvSpPr>
          <p:nvPr>
            <p:ph type="body" sz="quarter" idx="12"/>
          </p:nvPr>
        </p:nvSpPr>
        <p:spPr>
          <a:xfrm>
            <a:off x="960000" y="3059999"/>
            <a:ext cx="4080000" cy="2700000"/>
          </a:xfrm>
          <a:prstGeom prst="rect">
            <a:avLst/>
          </a:prstGeom>
        </p:spPr>
        <p:txBody>
          <a:bodyPr lIns="0" tIns="0" rIns="0" bIns="0"/>
          <a:lstStyle>
            <a:lvl1pPr marL="0" indent="0">
              <a:lnSpc>
                <a:spcPct val="100000"/>
              </a:lnSpc>
              <a:spcBef>
                <a:spcPts val="0"/>
              </a:spcBef>
              <a:buNone/>
              <a:defRPr sz="1800">
                <a:solidFill>
                  <a:schemeClr val="bg2"/>
                </a:solidFill>
                <a:latin typeface="+mj-lt"/>
              </a:defRPr>
            </a:lvl1pPr>
          </a:lstStyle>
          <a:p>
            <a:pPr lvl="0"/>
            <a:r>
              <a:rPr lang="en-US"/>
              <a:t>Click to edit Master text styles</a:t>
            </a:r>
          </a:p>
        </p:txBody>
      </p:sp>
      <p:sp>
        <p:nvSpPr>
          <p:cNvPr id="9"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6" name="TextBox 15"/>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290996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61614"/>
            <a:ext cx="6770637" cy="4596393"/>
          </a:xfrm>
          <a:prstGeom prst="rect">
            <a:avLst/>
          </a:prstGeom>
        </p:spPr>
      </p:pic>
      <p:sp>
        <p:nvSpPr>
          <p:cNvPr id="6" name="Text Placeholder 11"/>
          <p:cNvSpPr>
            <a:spLocks noGrp="1"/>
          </p:cNvSpPr>
          <p:nvPr>
            <p:ph type="body" sz="quarter" idx="12"/>
          </p:nvPr>
        </p:nvSpPr>
        <p:spPr>
          <a:xfrm>
            <a:off x="960000" y="3059999"/>
            <a:ext cx="4080000" cy="2700000"/>
          </a:xfrm>
          <a:prstGeom prst="rect">
            <a:avLst/>
          </a:prstGeom>
        </p:spPr>
        <p:txBody>
          <a:bodyPr lIns="0" tIns="0" rIns="0" bIns="0"/>
          <a:lstStyle>
            <a:lvl1pPr marL="0" indent="0">
              <a:lnSpc>
                <a:spcPct val="100000"/>
              </a:lnSpc>
              <a:spcBef>
                <a:spcPts val="0"/>
              </a:spcBef>
              <a:buNone/>
              <a:defRPr sz="1800">
                <a:solidFill>
                  <a:schemeClr val="tx1"/>
                </a:solidFill>
                <a:latin typeface="+mj-lt"/>
              </a:defRPr>
            </a:lvl1pPr>
          </a:lstStyle>
          <a:p>
            <a:pPr lvl="0"/>
            <a:r>
              <a:rPr lang="en-US"/>
              <a:t>Click to edit Master text styles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1" y="1980000"/>
            <a:ext cx="1344000" cy="63775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1" name="Text Placeholder 17"/>
          <p:cNvSpPr>
            <a:spLocks noGrp="1"/>
          </p:cNvSpPr>
          <p:nvPr>
            <p:ph type="body" sz="quarter" idx="11"/>
          </p:nvPr>
        </p:nvSpPr>
        <p:spPr>
          <a:xfrm>
            <a:off x="6960000" y="900000"/>
            <a:ext cx="4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12"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21" name="TextBox 20"/>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tx1"/>
                </a:solidFill>
                <a:latin typeface="Krub SemiBold" panose="00000700000000000000" pitchFamily="2" charset="-34"/>
                <a:cs typeface="Krub SemiBold" panose="00000700000000000000" pitchFamily="2" charset="-34"/>
              </a:rPr>
              <a:t>Improving life through water  |  </a:t>
            </a:r>
            <a:r>
              <a:rPr lang="en-GB" sz="1100" err="1">
                <a:solidFill>
                  <a:schemeClr val="tx1"/>
                </a:solidFill>
                <a:latin typeface="Krub SemiBold" panose="00000700000000000000" pitchFamily="2" charset="-34"/>
                <a:cs typeface="Krub SemiBold" panose="00000700000000000000" pitchFamily="2" charset="-34"/>
              </a:rPr>
              <a:t>Gwella</a:t>
            </a:r>
            <a:r>
              <a:rPr lang="en-GB" sz="1100">
                <a:solidFill>
                  <a:schemeClr val="tx1"/>
                </a:solidFill>
                <a:latin typeface="Krub SemiBold" panose="00000700000000000000" pitchFamily="2" charset="-34"/>
                <a:cs typeface="Krub SemiBold" panose="00000700000000000000" pitchFamily="2" charset="-34"/>
              </a:rPr>
              <a:t> </a:t>
            </a:r>
            <a:r>
              <a:rPr lang="en-GB" sz="1100" err="1">
                <a:solidFill>
                  <a:schemeClr val="tx1"/>
                </a:solidFill>
                <a:latin typeface="Krub SemiBold" panose="00000700000000000000" pitchFamily="2" charset="-34"/>
                <a:cs typeface="Krub SemiBold" panose="00000700000000000000" pitchFamily="2" charset="-34"/>
              </a:rPr>
              <a:t>bywyd</a:t>
            </a:r>
            <a:r>
              <a:rPr lang="en-GB" sz="1100">
                <a:solidFill>
                  <a:schemeClr val="tx1"/>
                </a:solidFill>
                <a:latin typeface="Krub SemiBold" panose="00000700000000000000" pitchFamily="2" charset="-34"/>
                <a:cs typeface="Krub SemiBold" panose="00000700000000000000" pitchFamily="2" charset="-34"/>
              </a:rPr>
              <a:t> </a:t>
            </a:r>
            <a:r>
              <a:rPr lang="en-GB" sz="1100" err="1">
                <a:solidFill>
                  <a:schemeClr val="tx1"/>
                </a:solidFill>
                <a:latin typeface="Krub SemiBold" panose="00000700000000000000" pitchFamily="2" charset="-34"/>
                <a:cs typeface="Krub SemiBold" panose="00000700000000000000" pitchFamily="2" charset="-34"/>
              </a:rPr>
              <a:t>drwy</a:t>
            </a:r>
            <a:r>
              <a:rPr lang="en-GB" sz="1100">
                <a:solidFill>
                  <a:schemeClr val="tx1"/>
                </a:solidFill>
                <a:latin typeface="Krub SemiBold" panose="00000700000000000000" pitchFamily="2" charset="-34"/>
                <a:cs typeface="Krub SemiBold" panose="00000700000000000000" pitchFamily="2" charset="-34"/>
              </a:rPr>
              <a:t> </a:t>
            </a:r>
            <a:r>
              <a:rPr lang="en-GB" sz="1100" err="1">
                <a:solidFill>
                  <a:schemeClr val="tx1"/>
                </a:solidFill>
                <a:latin typeface="Krub SemiBold" panose="00000700000000000000" pitchFamily="2" charset="-34"/>
                <a:cs typeface="Krub SemiBold" panose="00000700000000000000" pitchFamily="2" charset="-34"/>
              </a:rPr>
              <a:t>ddŵr</a:t>
            </a:r>
            <a:r>
              <a:rPr lang="en-GB" sz="1100">
                <a:solidFill>
                  <a:schemeClr val="tx1"/>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tx1"/>
                </a:solidFill>
                <a:latin typeface="Krub SemiBold" panose="00000700000000000000" pitchFamily="2" charset="-34"/>
                <a:cs typeface="Krub SemiBold" panose="00000700000000000000" pitchFamily="2" charset="-34"/>
              </a:rPr>
              <a:pPr algn="just"/>
              <a:t>‹#›</a:t>
            </a:fld>
            <a:endParaRPr lang="en-GB" sz="1100">
              <a:solidFill>
                <a:schemeClr val="tx1"/>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145055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Workshop discussion">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000" y="900000"/>
            <a:ext cx="7680000" cy="52500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0000" y="1152000"/>
            <a:ext cx="1920000" cy="28115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000" y="1440007"/>
            <a:ext cx="3840000" cy="2627921"/>
          </a:xfrm>
          <a:prstGeom prst="rect">
            <a:avLst/>
          </a:prstGeom>
        </p:spPr>
      </p:pic>
      <p:sp>
        <p:nvSpPr>
          <p:cNvPr id="10"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13" name="Text Placeholder 11"/>
          <p:cNvSpPr>
            <a:spLocks noGrp="1"/>
          </p:cNvSpPr>
          <p:nvPr>
            <p:ph type="body" sz="quarter" idx="12"/>
          </p:nvPr>
        </p:nvSpPr>
        <p:spPr>
          <a:xfrm>
            <a:off x="1920000" y="2304000"/>
            <a:ext cx="2976000" cy="1188000"/>
          </a:xfrm>
          <a:prstGeom prst="rect">
            <a:avLst/>
          </a:prstGeom>
        </p:spPr>
        <p:txBody>
          <a:bodyPr lIns="0" tIns="0" rIns="0" bIns="0"/>
          <a:lstStyle>
            <a:lvl1pPr marL="0" indent="0">
              <a:lnSpc>
                <a:spcPct val="100000"/>
              </a:lnSpc>
              <a:spcBef>
                <a:spcPts val="0"/>
              </a:spcBef>
              <a:buNone/>
              <a:defRPr sz="1800">
                <a:solidFill>
                  <a:schemeClr val="tx1"/>
                </a:solidFill>
                <a:latin typeface="+mj-lt"/>
              </a:defRPr>
            </a:lvl1pPr>
          </a:lstStyle>
          <a:p>
            <a:pPr lvl="0"/>
            <a:r>
              <a:rPr lang="en-US"/>
              <a:t>Click to edit Master text styles</a:t>
            </a:r>
          </a:p>
        </p:txBody>
      </p:sp>
      <p:sp>
        <p:nvSpPr>
          <p:cNvPr id="14" name="Text Placeholder 11"/>
          <p:cNvSpPr>
            <a:spLocks noGrp="1"/>
          </p:cNvSpPr>
          <p:nvPr>
            <p:ph type="body" sz="quarter" idx="13"/>
          </p:nvPr>
        </p:nvSpPr>
        <p:spPr>
          <a:xfrm>
            <a:off x="5520000" y="1872000"/>
            <a:ext cx="4032000" cy="3420000"/>
          </a:xfrm>
          <a:prstGeom prst="rect">
            <a:avLst/>
          </a:prstGeom>
        </p:spPr>
        <p:txBody>
          <a:bodyPr lIns="0" tIns="0" rIns="0" bIns="0"/>
          <a:lstStyle>
            <a:lvl1pPr marL="0" indent="0">
              <a:lnSpc>
                <a:spcPct val="100000"/>
              </a:lnSpc>
              <a:spcBef>
                <a:spcPts val="0"/>
              </a:spcBef>
              <a:buNone/>
              <a:defRPr sz="1800">
                <a:solidFill>
                  <a:schemeClr val="bg2"/>
                </a:solidFill>
                <a:latin typeface="+mj-lt"/>
              </a:defRPr>
            </a:lvl1pPr>
          </a:lstStyle>
          <a:p>
            <a:pPr lvl="0"/>
            <a:r>
              <a:rPr lang="en-US"/>
              <a:t>Click to edit Master text styles</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9" name="TextBox 18"/>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809724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ext step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6840" y="1983096"/>
            <a:ext cx="4236621" cy="28738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386" y="1980000"/>
            <a:ext cx="2831617" cy="288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980007"/>
            <a:ext cx="2829920" cy="2879999"/>
          </a:xfrm>
          <a:prstGeom prst="rect">
            <a:avLst/>
          </a:prstGeom>
        </p:spPr>
      </p:pic>
      <p:sp>
        <p:nvSpPr>
          <p:cNvPr id="8"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9"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1" name="TextBox 10"/>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4273793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nal">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5530"/>
            <a:ext cx="10320000" cy="5252470"/>
          </a:xfrm>
          <a:prstGeom prst="rect">
            <a:avLst/>
          </a:prstGeom>
        </p:spPr>
      </p:pic>
      <p:grpSp>
        <p:nvGrpSpPr>
          <p:cNvPr id="3" name="Group 2"/>
          <p:cNvGrpSpPr/>
          <p:nvPr/>
        </p:nvGrpSpPr>
        <p:grpSpPr>
          <a:xfrm>
            <a:off x="2880001" y="5832000"/>
            <a:ext cx="8640004" cy="432000"/>
            <a:chOff x="2160000" y="5832000"/>
            <a:chExt cx="6480003" cy="43200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856" y="5832000"/>
              <a:ext cx="430185" cy="432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892" y="5832908"/>
              <a:ext cx="430185" cy="43018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9928" y="5832908"/>
              <a:ext cx="430185" cy="43018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0000" y="5832908"/>
              <a:ext cx="430185" cy="43018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9964" y="5832908"/>
              <a:ext cx="430185" cy="430185"/>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9818" y="5832908"/>
              <a:ext cx="430185" cy="430185"/>
            </a:xfrm>
            <a:prstGeom prst="rect">
              <a:avLst/>
            </a:prstGeom>
          </p:spPr>
        </p:pic>
      </p:grpSp>
      <p:sp>
        <p:nvSpPr>
          <p:cNvPr id="17" name="Text Placeholder 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stStyle>
          <a:p>
            <a:pPr lvl="0"/>
            <a:r>
              <a:rPr lang="en-US"/>
              <a:t>Click to edit Master text styles</a:t>
            </a:r>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00000" y="1152000"/>
            <a:ext cx="1920000" cy="2811570"/>
          </a:xfrm>
          <a:prstGeom prst="rect">
            <a:avLst/>
          </a:prstGeom>
        </p:spPr>
      </p:pic>
      <p:sp>
        <p:nvSpPr>
          <p:cNvPr id="5" name="Text Placeholder 4"/>
          <p:cNvSpPr>
            <a:spLocks noGrp="1"/>
          </p:cNvSpPr>
          <p:nvPr>
            <p:ph type="body" sz="quarter" idx="11"/>
          </p:nvPr>
        </p:nvSpPr>
        <p:spPr>
          <a:xfrm>
            <a:off x="960000" y="2520000"/>
            <a:ext cx="6480000" cy="140335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20879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tandard accen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065975"/>
            <a:ext cx="5589129" cy="3792025"/>
          </a:xfrm>
          <a:prstGeom prst="rect">
            <a:avLst/>
          </a:prstGeom>
        </p:spPr>
      </p:pic>
      <p:sp>
        <p:nvSpPr>
          <p:cNvPr id="13" name="Content Placeholder 4"/>
          <p:cNvSpPr>
            <a:spLocks noGrp="1"/>
          </p:cNvSpPr>
          <p:nvPr>
            <p:ph sz="quarter" idx="12"/>
          </p:nvPr>
        </p:nvSpPr>
        <p:spPr>
          <a:xfrm>
            <a:off x="1079999" y="900000"/>
            <a:ext cx="10439997"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sp>
        <p:nvSpPr>
          <p:cNvPr id="17" name="Text Placeholder 15"/>
          <p:cNvSpPr>
            <a:spLocks noGrp="1"/>
          </p:cNvSpPr>
          <p:nvPr>
            <p:ph type="body" sz="quarter" idx="13"/>
          </p:nvPr>
        </p:nvSpPr>
        <p:spPr>
          <a:xfrm>
            <a:off x="1080000" y="252000"/>
            <a:ext cx="1111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6300000"/>
            <a:ext cx="360000" cy="360000"/>
          </a:xfrm>
          <a:prstGeom prst="rect">
            <a:avLst/>
          </a:prstGeom>
        </p:spPr>
      </p:pic>
      <p:sp>
        <p:nvSpPr>
          <p:cNvPr id="19" name="TextBox 18"/>
          <p:cNvSpPr txBox="1"/>
          <p:nvPr userDrawn="1"/>
        </p:nvSpPr>
        <p:spPr>
          <a:xfrm>
            <a:off x="108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2538908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EE38-C2E9-4AD5-9B13-B9564835D0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29A9ED-B0A3-4B56-9878-E356F7DA1C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8B2866-26E5-4877-A9D3-8D41D02B21A2}"/>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5" name="Footer Placeholder 4">
            <a:extLst>
              <a:ext uri="{FF2B5EF4-FFF2-40B4-BE49-F238E27FC236}">
                <a16:creationId xmlns:a16="http://schemas.microsoft.com/office/drawing/2014/main" id="{6D32A73E-5006-43BD-B70D-F7CB4FE00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377933-E26D-464E-B92E-92F1CFC7E9FD}"/>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554050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6D80-9304-486B-8AD7-FBD80D4A86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2A2D8-A684-4C86-A573-083957D311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D4C245-AA5D-4EA6-B4CC-2DFA5077562C}"/>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5" name="Footer Placeholder 4">
            <a:extLst>
              <a:ext uri="{FF2B5EF4-FFF2-40B4-BE49-F238E27FC236}">
                <a16:creationId xmlns:a16="http://schemas.microsoft.com/office/drawing/2014/main" id="{199C3E6A-7CF8-49C6-8B74-1D5ED991D8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A2B42B-3206-4C3F-9B47-23FFAD79F541}"/>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158893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DEAB-069B-47EC-8DA1-28CFBAABC0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613C24-3A78-4809-8B53-A37530327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B55D4C-4AD0-47E0-9103-38206E6068EE}"/>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5" name="Footer Placeholder 4">
            <a:extLst>
              <a:ext uri="{FF2B5EF4-FFF2-40B4-BE49-F238E27FC236}">
                <a16:creationId xmlns:a16="http://schemas.microsoft.com/office/drawing/2014/main" id="{CE618C79-2196-439F-A455-44C6ECCA65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8A6FC5-AF35-4AC2-8C2E-FFF79FB80ADA}"/>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1679085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E62F-90FF-49F6-BD62-6EEAEB3FDD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AD3C9D-2697-4987-A088-AA28D6F5E7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B13E13-9828-449E-BA01-1EF8664676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3AEE1-C58F-4D71-8C36-B30FC4A019EE}"/>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6" name="Footer Placeholder 5">
            <a:extLst>
              <a:ext uri="{FF2B5EF4-FFF2-40B4-BE49-F238E27FC236}">
                <a16:creationId xmlns:a16="http://schemas.microsoft.com/office/drawing/2014/main" id="{DC7C5AF3-1322-4B62-B43B-54D55E2B4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72B68E-35B7-4181-8105-0F119B77CD30}"/>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78358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yellow">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 y="0"/>
            <a:ext cx="12187936" cy="6858000"/>
          </a:xfrm>
          <a:prstGeom prst="rect">
            <a:avLst/>
          </a:prstGeom>
        </p:spPr>
      </p:pic>
      <p:sp>
        <p:nvSpPr>
          <p:cNvPr id="4" name="Text Placeholder 10"/>
          <p:cNvSpPr>
            <a:spLocks noGrp="1"/>
          </p:cNvSpPr>
          <p:nvPr>
            <p:ph type="body" sz="quarter" idx="10"/>
          </p:nvPr>
        </p:nvSpPr>
        <p:spPr>
          <a:xfrm>
            <a:off x="1200000" y="2880000"/>
            <a:ext cx="7200000" cy="1440000"/>
          </a:xfrm>
          <a:prstGeom prst="rect">
            <a:avLst/>
          </a:prstGeom>
        </p:spPr>
        <p:txBody>
          <a:bodyPr lIns="0" tIns="0" rIns="0" bIns="0" anchor="ctr" anchorCtr="0"/>
          <a:lstStyle>
            <a:lvl1pPr marL="0" indent="0">
              <a:lnSpc>
                <a:spcPct val="100000"/>
              </a:lnSpc>
              <a:spcBef>
                <a:spcPts val="0"/>
              </a:spcBef>
              <a:buNone/>
              <a:defRPr lang="en-GB" sz="3200" dirty="0" smtClean="0">
                <a:solidFill>
                  <a:schemeClr val="bg2"/>
                </a:solidFill>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2321704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226D-93B4-45B2-9F62-41552696B3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52E041-90E6-40F9-9288-A6FBD892B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C0016C-5E30-40CB-AEDD-083E186B1A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1E05E5-D089-4DE4-8B55-62D106CBB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52BACD-288F-41C3-9C58-F708E6DC0D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3D4081-2368-4CBB-98BE-F4FC4C7D39B2}"/>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8" name="Footer Placeholder 7">
            <a:extLst>
              <a:ext uri="{FF2B5EF4-FFF2-40B4-BE49-F238E27FC236}">
                <a16:creationId xmlns:a16="http://schemas.microsoft.com/office/drawing/2014/main" id="{16F41E7D-A45C-49BA-8A87-DE2DE11C81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26185A-14E8-4E5F-B52E-ED4BD129D90A}"/>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232032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99A5-4F13-4481-B446-1C69BFDC4F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2C9347-4F2B-472F-B95E-225BB209D056}"/>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4" name="Footer Placeholder 3">
            <a:extLst>
              <a:ext uri="{FF2B5EF4-FFF2-40B4-BE49-F238E27FC236}">
                <a16:creationId xmlns:a16="http://schemas.microsoft.com/office/drawing/2014/main" id="{B42554AC-DA59-4257-87CF-640013C513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BF33D2-CAD5-4118-825B-9F4381E0AEF0}"/>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11660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8D213-9C4D-4F04-A3F1-2BF85BD4B371}"/>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3" name="Footer Placeholder 2">
            <a:extLst>
              <a:ext uri="{FF2B5EF4-FFF2-40B4-BE49-F238E27FC236}">
                <a16:creationId xmlns:a16="http://schemas.microsoft.com/office/drawing/2014/main" id="{7F44BAFD-587F-415A-960E-A16B14C226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E8997F-0F58-40D1-8BF5-2F55DC58FBAD}"/>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3812201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B1F3-D2FB-4395-9529-0FD6009AAE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25AE50-3CA3-4401-BE17-8FCCB6C49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3DD312-6C7A-4EB8-A089-08E1E180E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702B82-C679-475B-9913-7E8852F7B935}"/>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6" name="Footer Placeholder 5">
            <a:extLst>
              <a:ext uri="{FF2B5EF4-FFF2-40B4-BE49-F238E27FC236}">
                <a16:creationId xmlns:a16="http://schemas.microsoft.com/office/drawing/2014/main" id="{1074FBE7-76B7-4F08-B923-9673EDD88F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6D901E-A8FB-4B17-A62F-442D4456E52D}"/>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3365547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FD67-9834-4808-BCAE-9602DA9CD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10A765-FB2C-4189-9502-C7F810D69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DE4E5B-E727-4FAF-A153-B5306F23F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A2139C-A9AE-46A6-AD25-67555CA12A64}"/>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6" name="Footer Placeholder 5">
            <a:extLst>
              <a:ext uri="{FF2B5EF4-FFF2-40B4-BE49-F238E27FC236}">
                <a16:creationId xmlns:a16="http://schemas.microsoft.com/office/drawing/2014/main" id="{FE5E9ED2-4A9F-443F-9696-C5F8E85726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3AE6F1-C74A-4DAC-ADA9-16DAD06D1277}"/>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2393243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1EBF-4E22-477B-ADA9-8F5BE36F0E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DD5B2C-C695-4F06-9907-EC9B49BC4E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3BE800-0FE9-43EB-A7E5-B2922401CA86}"/>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5" name="Footer Placeholder 4">
            <a:extLst>
              <a:ext uri="{FF2B5EF4-FFF2-40B4-BE49-F238E27FC236}">
                <a16:creationId xmlns:a16="http://schemas.microsoft.com/office/drawing/2014/main" id="{09D0B78E-E4AF-4645-8A2D-4452B0ABC4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45B62-C612-450E-951F-F0CE2B9BC7C6}"/>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63013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D0389-3425-4AF3-A2E7-3A05CFF011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32042A-7C3A-4935-A8F9-13A935C1D7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13000B-9ECE-41DE-9DE3-240B80CFFEEA}"/>
              </a:ext>
            </a:extLst>
          </p:cNvPr>
          <p:cNvSpPr>
            <a:spLocks noGrp="1"/>
          </p:cNvSpPr>
          <p:nvPr>
            <p:ph type="dt" sz="half" idx="10"/>
          </p:nvPr>
        </p:nvSpPr>
        <p:spPr/>
        <p:txBody>
          <a:bodyPr/>
          <a:lstStyle/>
          <a:p>
            <a:fld id="{362E1253-F20E-4B3F-9359-B5FD0C86E486}" type="datetimeFigureOut">
              <a:rPr lang="en-GB" smtClean="0"/>
              <a:t>03/03/2023</a:t>
            </a:fld>
            <a:endParaRPr lang="en-GB"/>
          </a:p>
        </p:txBody>
      </p:sp>
      <p:sp>
        <p:nvSpPr>
          <p:cNvPr id="5" name="Footer Placeholder 4">
            <a:extLst>
              <a:ext uri="{FF2B5EF4-FFF2-40B4-BE49-F238E27FC236}">
                <a16:creationId xmlns:a16="http://schemas.microsoft.com/office/drawing/2014/main" id="{E0CB7C4C-00A3-40E6-8649-9418C363DB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AEBFB5-4A25-4F22-A489-44BADB0D56BA}"/>
              </a:ext>
            </a:extLst>
          </p:cNvPr>
          <p:cNvSpPr>
            <a:spLocks noGrp="1"/>
          </p:cNvSpPr>
          <p:nvPr>
            <p:ph type="sldNum" sz="quarter" idx="12"/>
          </p:nvPr>
        </p:nvSpPr>
        <p:spPr/>
        <p:txBody>
          <a:bodyPr/>
          <a:lstStyle/>
          <a:p>
            <a:fld id="{C5B89DD0-1347-4CC9-9D27-60BF1EAC4FC8}" type="slidenum">
              <a:rPr lang="en-GB" smtClean="0"/>
              <a:t>‹#›</a:t>
            </a:fld>
            <a:endParaRPr lang="en-GB"/>
          </a:p>
        </p:txBody>
      </p:sp>
    </p:spTree>
    <p:extLst>
      <p:ext uri="{BB962C8B-B14F-4D97-AF65-F5344CB8AC3E}">
        <p14:creationId xmlns:p14="http://schemas.microsoft.com/office/powerpoint/2010/main" val="6337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3F3C54-5E7F-4214-97A6-E861450E3519}" type="datetimeFigureOut">
              <a:rPr lang="en-GB" smtClean="0"/>
              <a:t>03/03/2023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5569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3F3C54-5E7F-4214-97A6-E861450E3519}" type="datetimeFigureOut">
              <a:rPr lang="en-GB" smtClean="0"/>
              <a:t>03/03/2023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118979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3F3C54-5E7F-4214-97A6-E861450E3519}" type="datetimeFigureOut">
              <a:rPr lang="en-GB" smtClean="0"/>
              <a:t>03/03/2023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267186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cor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0"/>
            <a:ext cx="12190984" cy="6858000"/>
          </a:xfrm>
          <a:prstGeom prst="rect">
            <a:avLst/>
          </a:prstGeom>
        </p:spPr>
      </p:pic>
      <p:sp>
        <p:nvSpPr>
          <p:cNvPr id="11" name="Text Placeholder 10"/>
          <p:cNvSpPr>
            <a:spLocks noGrp="1"/>
          </p:cNvSpPr>
          <p:nvPr>
            <p:ph type="body" sz="quarter" idx="10"/>
          </p:nvPr>
        </p:nvSpPr>
        <p:spPr>
          <a:xfrm>
            <a:off x="1200000" y="2880000"/>
            <a:ext cx="7200000" cy="1440000"/>
          </a:xfrm>
          <a:prstGeom prst="rect">
            <a:avLst/>
          </a:prstGeom>
        </p:spPr>
        <p:txBody>
          <a:bodyPr lIns="0" tIns="0" rIns="0" bIns="0" anchor="ctr" anchorCtr="0"/>
          <a:lstStyle>
            <a:lvl1pPr marL="0" indent="0">
              <a:lnSpc>
                <a:spcPct val="100000"/>
              </a:lnSpc>
              <a:spcBef>
                <a:spcPts val="0"/>
              </a:spcBef>
              <a:buNone/>
              <a:defRPr lang="en-GB" sz="3200" dirty="0" smtClean="0">
                <a:solidFill>
                  <a:schemeClr val="bg2"/>
                </a:solidFill>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559172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3F3C54-5E7F-4214-97A6-E861450E3519}" type="datetimeFigureOut">
              <a:rPr lang="en-GB" smtClean="0"/>
              <a:t>03/03/2023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3165831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3F3C54-5E7F-4214-97A6-E861450E3519}" type="datetimeFigureOut">
              <a:rPr lang="en-GB" smtClean="0"/>
              <a:t>03/03/2023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345164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3F3C54-5E7F-4214-97A6-E861450E3519}" type="datetimeFigureOut">
              <a:rPr lang="en-GB" smtClean="0"/>
              <a:t>03/03/2023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1680844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F3C54-5E7F-4214-97A6-E861450E3519}" type="datetimeFigureOut">
              <a:rPr lang="en-GB" smtClean="0"/>
              <a:t>03/03/2023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743288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3F3C54-5E7F-4214-97A6-E861450E3519}" type="datetimeFigureOut">
              <a:rPr lang="en-GB" smtClean="0"/>
              <a:t>03/03/2023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4286115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3F3C54-5E7F-4214-97A6-E861450E3519}" type="datetimeFigureOut">
              <a:rPr lang="en-GB" smtClean="0"/>
              <a:t>03/03/2023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206903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3F3C54-5E7F-4214-97A6-E861450E3519}" type="datetimeFigureOut">
              <a:rPr lang="en-GB" smtClean="0"/>
              <a:t>03/03/2023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1493595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3F3C54-5E7F-4214-97A6-E861450E3519}" type="datetimeFigureOut">
              <a:rPr lang="en-GB" smtClean="0"/>
              <a:t>03/03/2023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F342E0-B288-47A8-AE1E-0EB5E4C9BCFD}" type="slidenum">
              <a:rPr lang="en-GB" smtClean="0"/>
              <a:t>‹#›</a:t>
            </a:fld>
            <a:endParaRPr lang="en-GB"/>
          </a:p>
        </p:txBody>
      </p:sp>
    </p:spTree>
    <p:extLst>
      <p:ext uri="{BB962C8B-B14F-4D97-AF65-F5344CB8AC3E}">
        <p14:creationId xmlns:p14="http://schemas.microsoft.com/office/powerpoint/2010/main" val="113851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2nd blu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1143"/>
            <a:ext cx="12190984" cy="6855714"/>
          </a:xfrm>
          <a:prstGeom prst="rect">
            <a:avLst/>
          </a:prstGeom>
        </p:spPr>
      </p:pic>
      <p:sp>
        <p:nvSpPr>
          <p:cNvPr id="4" name="Text Placeholder 10"/>
          <p:cNvSpPr>
            <a:spLocks noGrp="1"/>
          </p:cNvSpPr>
          <p:nvPr>
            <p:ph type="body" sz="quarter" idx="10"/>
          </p:nvPr>
        </p:nvSpPr>
        <p:spPr>
          <a:xfrm>
            <a:off x="1200000" y="2880000"/>
            <a:ext cx="7200000" cy="1440000"/>
          </a:xfrm>
          <a:prstGeom prst="rect">
            <a:avLst/>
          </a:prstGeom>
        </p:spPr>
        <p:txBody>
          <a:bodyPr lIns="0" tIns="0" rIns="0" bIns="0" anchor="ctr" anchorCtr="0"/>
          <a:lstStyle>
            <a:lvl1pPr marL="0" indent="0">
              <a:lnSpc>
                <a:spcPct val="100000"/>
              </a:lnSpc>
              <a:spcBef>
                <a:spcPts val="0"/>
              </a:spcBef>
              <a:buNone/>
              <a:defRPr lang="en-GB" sz="3200" dirty="0" smtClean="0">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349532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green">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0"/>
            <a:ext cx="12190984" cy="6858000"/>
          </a:xfrm>
          <a:prstGeom prst="rect">
            <a:avLst/>
          </a:prstGeom>
        </p:spPr>
      </p:pic>
      <p:sp>
        <p:nvSpPr>
          <p:cNvPr id="4" name="Text Placeholder 10"/>
          <p:cNvSpPr>
            <a:spLocks noGrp="1"/>
          </p:cNvSpPr>
          <p:nvPr>
            <p:ph type="body" sz="quarter" idx="10"/>
          </p:nvPr>
        </p:nvSpPr>
        <p:spPr>
          <a:xfrm>
            <a:off x="1200000" y="2880000"/>
            <a:ext cx="7200000" cy="1440000"/>
          </a:xfrm>
          <a:prstGeom prst="rect">
            <a:avLst/>
          </a:prstGeom>
        </p:spPr>
        <p:txBody>
          <a:bodyPr lIns="0" tIns="0" rIns="0" bIns="0" anchor="ctr" anchorCtr="0"/>
          <a:lstStyle>
            <a:lvl1pPr marL="0" indent="0">
              <a:lnSpc>
                <a:spcPct val="100000"/>
              </a:lnSpc>
              <a:spcBef>
                <a:spcPts val="0"/>
              </a:spcBef>
              <a:buNone/>
              <a:defRPr lang="en-GB" sz="3200" dirty="0" smtClean="0">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91216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urpl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 y="1143"/>
            <a:ext cx="12190984" cy="6855714"/>
          </a:xfrm>
          <a:prstGeom prst="rect">
            <a:avLst/>
          </a:prstGeom>
        </p:spPr>
      </p:pic>
      <p:sp>
        <p:nvSpPr>
          <p:cNvPr id="4" name="Text Placeholder 10"/>
          <p:cNvSpPr>
            <a:spLocks noGrp="1"/>
          </p:cNvSpPr>
          <p:nvPr>
            <p:ph type="body" sz="quarter" idx="10"/>
          </p:nvPr>
        </p:nvSpPr>
        <p:spPr>
          <a:xfrm>
            <a:off x="1200000" y="2880000"/>
            <a:ext cx="7200000" cy="1440000"/>
          </a:xfrm>
          <a:prstGeom prst="rect">
            <a:avLst/>
          </a:prstGeom>
        </p:spPr>
        <p:txBody>
          <a:bodyPr lIns="0" tIns="0" rIns="0" bIns="0" anchor="ctr" anchorCtr="0"/>
          <a:lstStyle>
            <a:lvl1pPr marL="0" indent="0">
              <a:lnSpc>
                <a:spcPct val="100000"/>
              </a:lnSpc>
              <a:spcBef>
                <a:spcPts val="0"/>
              </a:spcBef>
              <a:buNone/>
              <a:defRPr lang="en-GB" sz="3200" dirty="0" smtClean="0">
                <a:latin typeface="+mj-lt"/>
              </a:defRPr>
            </a:lvl1pPr>
          </a:lstStyle>
          <a:p>
            <a:pPr lvl="0"/>
            <a:r>
              <a:rPr lang="en-US" sz="3000">
                <a:latin typeface="+mj-lt"/>
              </a:rPr>
              <a:t>Click to edit Master text styles</a:t>
            </a:r>
          </a:p>
        </p:txBody>
      </p:sp>
    </p:spTree>
    <p:extLst>
      <p:ext uri="{BB962C8B-B14F-4D97-AF65-F5344CB8AC3E}">
        <p14:creationId xmlns:p14="http://schemas.microsoft.com/office/powerpoint/2010/main" val="388879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or contents">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9332" y="4739906"/>
            <a:ext cx="4392673" cy="2118101"/>
          </a:xfrm>
          <a:prstGeom prst="rect">
            <a:avLst/>
          </a:prstGeom>
        </p:spPr>
      </p:pic>
      <p:sp>
        <p:nvSpPr>
          <p:cNvPr id="16"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5" name="Content Placeholder 4"/>
          <p:cNvSpPr>
            <a:spLocks noGrp="1"/>
          </p:cNvSpPr>
          <p:nvPr>
            <p:ph sz="quarter" idx="12"/>
          </p:nvPr>
        </p:nvSpPr>
        <p:spPr>
          <a:xfrm>
            <a:off x="959997"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lnSpc>
                <a:spcPct val="100000"/>
              </a:lnSpc>
              <a:buNone/>
              <a:defRPr sz="1600">
                <a:solidFill>
                  <a:schemeClr val="bg1"/>
                </a:solidFill>
              </a:defRPr>
            </a:lvl2pPr>
            <a:lvl3pPr marL="685800" indent="0">
              <a:lnSpc>
                <a:spcPct val="100000"/>
              </a:lnSpc>
              <a:buNone/>
              <a:defRPr sz="1600">
                <a:solidFill>
                  <a:schemeClr val="bg1"/>
                </a:solidFill>
              </a:defRPr>
            </a:lvl3pPr>
            <a:lvl4pPr marL="1028700" indent="0">
              <a:lnSpc>
                <a:spcPct val="100000"/>
              </a:lnSpc>
              <a:buNone/>
              <a:defRPr sz="1600">
                <a:solidFill>
                  <a:schemeClr val="bg1"/>
                </a:solidFill>
              </a:defRPr>
            </a:lvl4pPr>
            <a:lvl5pPr marL="1371600" indent="0">
              <a:lnSpc>
                <a:spcPct val="100000"/>
              </a:lnSpc>
              <a:buNone/>
              <a:defRPr sz="1600">
                <a:solidFill>
                  <a:schemeClr val="bg1"/>
                </a:solidFill>
              </a:defRPr>
            </a:lvl5pPr>
          </a:lstStyle>
          <a:p>
            <a:pPr lvl="0"/>
            <a:r>
              <a:rPr lang="en-US"/>
              <a:t>Click to edit Master text styles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4" name="TextBox 13"/>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376345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ndard">
    <p:spTree>
      <p:nvGrpSpPr>
        <p:cNvPr id="1" name=""/>
        <p:cNvGrpSpPr/>
        <p:nvPr/>
      </p:nvGrpSpPr>
      <p:grpSpPr>
        <a:xfrm>
          <a:off x="0" y="0"/>
          <a:ext cx="0" cy="0"/>
          <a:chOff x="0" y="0"/>
          <a:chExt cx="0" cy="0"/>
        </a:xfrm>
      </p:grpSpPr>
      <p:sp>
        <p:nvSpPr>
          <p:cNvPr id="12" name="Text Placeholder 15"/>
          <p:cNvSpPr>
            <a:spLocks noGrp="1"/>
          </p:cNvSpPr>
          <p:nvPr>
            <p:ph type="body" sz="quarter" idx="10"/>
          </p:nvPr>
        </p:nvSpPr>
        <p:spPr>
          <a:xfrm>
            <a:off x="959999" y="252000"/>
            <a:ext cx="11232000" cy="432000"/>
          </a:xfrm>
          <a:prstGeom prst="rect">
            <a:avLst/>
          </a:prstGeom>
          <a:solidFill>
            <a:schemeClr val="bg2"/>
          </a:solidFill>
        </p:spPr>
        <p:txBody>
          <a:bodyPr lIns="72000" tIns="36000" rIns="360000" bIns="36000" anchor="ctr" anchorCtr="0"/>
          <a:lstStyle>
            <a:lvl1pPr marL="0" indent="0">
              <a:lnSpc>
                <a:spcPct val="100000"/>
              </a:lnSpc>
              <a:spcBef>
                <a:spcPts val="0"/>
              </a:spcBef>
              <a:buNone/>
              <a:defRPr sz="2000">
                <a:latin typeface="+mj-lt"/>
              </a:defRPr>
            </a:lvl1pPr>
            <a:lvl2pPr marL="342900" indent="0">
              <a:buNone/>
              <a:defRPr sz="2000">
                <a:latin typeface="+mj-lt"/>
              </a:defRPr>
            </a:lvl2pPr>
            <a:lvl3pPr marL="685800" indent="0">
              <a:buNone/>
              <a:defRPr sz="2000">
                <a:latin typeface="+mj-lt"/>
              </a:defRPr>
            </a:lvl3pPr>
            <a:lvl4pPr marL="1028700" indent="0">
              <a:buNone/>
              <a:defRPr sz="2000">
                <a:latin typeface="+mj-lt"/>
              </a:defRPr>
            </a:lvl4pPr>
            <a:lvl5pPr marL="1371600" indent="0">
              <a:buNone/>
              <a:defRPr sz="2000">
                <a:latin typeface="+mj-lt"/>
              </a:defRPr>
            </a:lvl5pPr>
          </a:lstStyle>
          <a:p>
            <a:pPr lvl="0"/>
            <a:r>
              <a:rPr lang="en-US"/>
              <a:t>Click to edit Master text styles</a:t>
            </a:r>
          </a:p>
        </p:txBody>
      </p:sp>
      <p:sp>
        <p:nvSpPr>
          <p:cNvPr id="3" name="Content Placeholder 2"/>
          <p:cNvSpPr>
            <a:spLocks noGrp="1"/>
          </p:cNvSpPr>
          <p:nvPr>
            <p:ph sz="quarter" idx="12"/>
          </p:nvPr>
        </p:nvSpPr>
        <p:spPr>
          <a:xfrm>
            <a:off x="960000" y="900000"/>
            <a:ext cx="10560000" cy="5040000"/>
          </a:xfrm>
          <a:prstGeom prst="rect">
            <a:avLst/>
          </a:prstGeom>
        </p:spPr>
        <p:txBody>
          <a:bodyPr lIns="0" tIns="0" rIns="0" bIns="0"/>
          <a:lstStyle>
            <a:lvl1pPr marL="0" indent="0">
              <a:lnSpc>
                <a:spcPct val="100000"/>
              </a:lnSpc>
              <a:spcBef>
                <a:spcPts val="0"/>
              </a:spcBef>
              <a:buNone/>
              <a:defRPr sz="16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00" y="6300000"/>
            <a:ext cx="480000" cy="360000"/>
          </a:xfrm>
          <a:prstGeom prst="rect">
            <a:avLst/>
          </a:prstGeom>
        </p:spPr>
      </p:pic>
      <p:sp>
        <p:nvSpPr>
          <p:cNvPr id="10" name="TextBox 9"/>
          <p:cNvSpPr txBox="1"/>
          <p:nvPr/>
        </p:nvSpPr>
        <p:spPr>
          <a:xfrm>
            <a:off x="960000" y="6395369"/>
            <a:ext cx="6240000" cy="169277"/>
          </a:xfrm>
          <a:prstGeom prst="rect">
            <a:avLst/>
          </a:prstGeom>
          <a:noFill/>
        </p:spPr>
        <p:txBody>
          <a:bodyPr wrap="square" lIns="0" tIns="0" rIns="0" bIns="0" rtlCol="0" anchor="ctr" anchorCtr="0">
            <a:spAutoFit/>
          </a:bodyPr>
          <a:lstStyle/>
          <a:p>
            <a:pPr algn="just"/>
            <a:r>
              <a:rPr lang="en-GB" sz="1100">
                <a:solidFill>
                  <a:schemeClr val="bg2"/>
                </a:solidFill>
                <a:latin typeface="Krub SemiBold" panose="00000700000000000000" pitchFamily="2" charset="-34"/>
                <a:cs typeface="Krub SemiBold" panose="00000700000000000000" pitchFamily="2" charset="-34"/>
              </a:rPr>
              <a:t>Improving life through water  |  </a:t>
            </a:r>
            <a:r>
              <a:rPr lang="en-GB" sz="1100" err="1">
                <a:solidFill>
                  <a:schemeClr val="bg2"/>
                </a:solidFill>
                <a:latin typeface="Krub SemiBold" panose="00000700000000000000" pitchFamily="2" charset="-34"/>
                <a:cs typeface="Krub SemiBold" panose="00000700000000000000" pitchFamily="2" charset="-34"/>
              </a:rPr>
              <a:t>Gwella</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bywyd</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drwy</a:t>
            </a:r>
            <a:r>
              <a:rPr lang="en-GB" sz="1100">
                <a:solidFill>
                  <a:schemeClr val="bg2"/>
                </a:solidFill>
                <a:latin typeface="Krub SemiBold" panose="00000700000000000000" pitchFamily="2" charset="-34"/>
                <a:cs typeface="Krub SemiBold" panose="00000700000000000000" pitchFamily="2" charset="-34"/>
              </a:rPr>
              <a:t> </a:t>
            </a:r>
            <a:r>
              <a:rPr lang="en-GB" sz="1100" err="1">
                <a:solidFill>
                  <a:schemeClr val="bg2"/>
                </a:solidFill>
                <a:latin typeface="Krub SemiBold" panose="00000700000000000000" pitchFamily="2" charset="-34"/>
                <a:cs typeface="Krub SemiBold" panose="00000700000000000000" pitchFamily="2" charset="-34"/>
              </a:rPr>
              <a:t>ddŵr</a:t>
            </a:r>
            <a:r>
              <a:rPr lang="en-GB" sz="1100">
                <a:solidFill>
                  <a:schemeClr val="bg2"/>
                </a:solidFill>
                <a:latin typeface="Krub SemiBold" panose="00000700000000000000" pitchFamily="2" charset="-34"/>
                <a:cs typeface="Krub SemiBold" panose="00000700000000000000" pitchFamily="2" charset="-34"/>
              </a:rPr>
              <a:t>  |  </a:t>
            </a:r>
            <a:fld id="{931ABD2F-98A8-4510-BAD8-FE54A5F94C43}" type="slidenum">
              <a:rPr lang="en-GB" sz="1100" smtClean="0">
                <a:solidFill>
                  <a:schemeClr val="bg2"/>
                </a:solidFill>
                <a:latin typeface="Krub SemiBold" panose="00000700000000000000" pitchFamily="2" charset="-34"/>
                <a:cs typeface="Krub SemiBold" panose="00000700000000000000" pitchFamily="2" charset="-34"/>
              </a:rPr>
              <a:pPr algn="just"/>
              <a:t>‹#›</a:t>
            </a:fld>
            <a:endParaRPr lang="en-GB" sz="1100">
              <a:solidFill>
                <a:schemeClr val="bg2"/>
              </a:solidFill>
              <a:latin typeface="Krub SemiBold" panose="00000700000000000000" pitchFamily="2" charset="-34"/>
              <a:cs typeface="Krub SemiBold" panose="00000700000000000000" pitchFamily="2" charset="-34"/>
            </a:endParaRPr>
          </a:p>
        </p:txBody>
      </p:sp>
    </p:spTree>
    <p:extLst>
      <p:ext uri="{BB962C8B-B14F-4D97-AF65-F5344CB8AC3E}">
        <p14:creationId xmlns:p14="http://schemas.microsoft.com/office/powerpoint/2010/main" val="98122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955966"/>
      </p:ext>
    </p:extLst>
  </p:cSld>
  <p:clrMap bg1="dk1" tx1="lt1" bg2="dk2" tx2="lt2" accent1="accent1" accent2="accent2" accent3="accent3" accent4="accent4" accent5="accent5" accent6="accent6" hlink="hlink" folHlink="folHlink"/>
  <p:sldLayoutIdLst>
    <p:sldLayoutId id="2147483706" r:id="rId1"/>
    <p:sldLayoutId id="2147483718" r:id="rId2"/>
    <p:sldLayoutId id="2147483725" r:id="rId3"/>
    <p:sldLayoutId id="2147483700" r:id="rId4"/>
    <p:sldLayoutId id="2147483723" r:id="rId5"/>
    <p:sldLayoutId id="2147483719" r:id="rId6"/>
    <p:sldLayoutId id="2147483724" r:id="rId7"/>
    <p:sldLayoutId id="2147483701" r:id="rId8"/>
    <p:sldLayoutId id="2147483702" r:id="rId9"/>
    <p:sldLayoutId id="2147483717" r:id="rId10"/>
    <p:sldLayoutId id="2147483703" r:id="rId11"/>
    <p:sldLayoutId id="2147483704" r:id="rId12"/>
    <p:sldLayoutId id="2147483705"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22" r:id="rId22"/>
    <p:sldLayoutId id="2147483721" r:id="rId23"/>
    <p:sldLayoutId id="2147483720" r:id="rId24"/>
    <p:sldLayoutId id="2147483750" r:id="rId25"/>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1CBF7-38FB-49D1-86F3-6316687C1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61188B-F360-4C06-8E54-D2DE4ED8E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336A59-FDBB-4668-B3E7-2145206AC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E1253-F20E-4B3F-9359-B5FD0C86E486}" type="datetimeFigureOut">
              <a:rPr lang="en-GB" smtClean="0"/>
              <a:t>03/03/2023</a:t>
            </a:fld>
            <a:endParaRPr lang="en-GB"/>
          </a:p>
        </p:txBody>
      </p:sp>
      <p:sp>
        <p:nvSpPr>
          <p:cNvPr id="5" name="Footer Placeholder 4">
            <a:extLst>
              <a:ext uri="{FF2B5EF4-FFF2-40B4-BE49-F238E27FC236}">
                <a16:creationId xmlns:a16="http://schemas.microsoft.com/office/drawing/2014/main" id="{7E40EE7D-4E91-4A6D-AD72-09D876940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1AB3DC-0458-4B23-8896-D38064070A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89DD0-1347-4CC9-9D27-60BF1EAC4FC8}" type="slidenum">
              <a:rPr lang="en-GB" smtClean="0"/>
              <a:t>‹#›</a:t>
            </a:fld>
            <a:endParaRPr lang="en-GB"/>
          </a:p>
        </p:txBody>
      </p:sp>
    </p:spTree>
    <p:extLst>
      <p:ext uri="{BB962C8B-B14F-4D97-AF65-F5344CB8AC3E}">
        <p14:creationId xmlns:p14="http://schemas.microsoft.com/office/powerpoint/2010/main" val="121664091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F3C54-5E7F-4214-97A6-E861450E3519}" type="datetimeFigureOut">
              <a:rPr lang="en-GB" smtClean="0"/>
              <a:t>03/03/2023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342E0-B288-47A8-AE1E-0EB5E4C9BCFD}" type="slidenum">
              <a:rPr lang="en-GB" smtClean="0"/>
              <a:t>‹#›</a:t>
            </a:fld>
            <a:endParaRPr lang="en-GB"/>
          </a:p>
        </p:txBody>
      </p:sp>
    </p:spTree>
    <p:extLst>
      <p:ext uri="{BB962C8B-B14F-4D97-AF65-F5344CB8AC3E}">
        <p14:creationId xmlns:p14="http://schemas.microsoft.com/office/powerpoint/2010/main" val="9500714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8.xml"/><Relationship Id="rId5" Type="http://schemas.openxmlformats.org/officeDocument/2006/relationships/image" Target="../media/image40.jpeg"/><Relationship Id="rId4" Type="http://schemas.openxmlformats.org/officeDocument/2006/relationships/hyperlink" Target="http://www.pngall.com/save-water-p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https://www.ofwat.gov.uk/publication/a-joint-ofwat-and-environment-agency-open-letter-from-rachel-fletcher-and-harvey-bradshaw-delivering-greater-water-efficiency-in-the-business-sector/"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a:t>Outcomes Working Group </a:t>
            </a:r>
          </a:p>
          <a:p>
            <a:r>
              <a:rPr lang="en-GB"/>
              <a:t>Reducing water demand</a:t>
            </a:r>
          </a:p>
        </p:txBody>
      </p:sp>
      <p:sp>
        <p:nvSpPr>
          <p:cNvPr id="2" name="Text Placeholder 1"/>
          <p:cNvSpPr>
            <a:spLocks noGrp="1"/>
          </p:cNvSpPr>
          <p:nvPr>
            <p:ph type="body" sz="quarter" idx="11"/>
          </p:nvPr>
        </p:nvSpPr>
        <p:spPr/>
        <p:txBody>
          <a:bodyPr/>
          <a:lstStyle/>
          <a:p>
            <a:r>
              <a:rPr lang="en-GB"/>
              <a:t>April 2022</a:t>
            </a:r>
          </a:p>
        </p:txBody>
      </p:sp>
    </p:spTree>
    <p:extLst>
      <p:ext uri="{BB962C8B-B14F-4D97-AF65-F5344CB8AC3E}">
        <p14:creationId xmlns:p14="http://schemas.microsoft.com/office/powerpoint/2010/main" val="3343657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1E4A6F-3C4B-4351-95BF-AFD2F95D6FAC}"/>
              </a:ext>
            </a:extLst>
          </p:cNvPr>
          <p:cNvSpPr>
            <a:spLocks noGrp="1"/>
          </p:cNvSpPr>
          <p:nvPr>
            <p:ph type="body" sz="quarter" idx="10"/>
          </p:nvPr>
        </p:nvSpPr>
        <p:spPr/>
        <p:txBody>
          <a:bodyPr/>
          <a:lstStyle/>
          <a:p>
            <a:r>
              <a:rPr lang="en-GB"/>
              <a:t>Consumption</a:t>
            </a:r>
          </a:p>
        </p:txBody>
      </p:sp>
      <p:sp>
        <p:nvSpPr>
          <p:cNvPr id="3" name="Content Placeholder 2">
            <a:extLst>
              <a:ext uri="{FF2B5EF4-FFF2-40B4-BE49-F238E27FC236}">
                <a16:creationId xmlns:a16="http://schemas.microsoft.com/office/drawing/2014/main" id="{6C704C1C-6658-4A44-A87D-8D1A09173FB9}"/>
              </a:ext>
            </a:extLst>
          </p:cNvPr>
          <p:cNvSpPr>
            <a:spLocks noGrp="1"/>
          </p:cNvSpPr>
          <p:nvPr>
            <p:ph sz="quarter" idx="12"/>
          </p:nvPr>
        </p:nvSpPr>
        <p:spPr/>
        <p:txBody>
          <a:bodyPr/>
          <a:lstStyle/>
          <a:p>
            <a:r>
              <a:rPr lang="en-GB" sz="1400">
                <a:ea typeface="Krub" panose="00000500000000000000" pitchFamily="2" charset="-34"/>
                <a:cs typeface="Krub" panose="00000500000000000000" pitchFamily="2" charset="-34"/>
              </a:rPr>
              <a:t> </a:t>
            </a:r>
          </a:p>
          <a:p>
            <a:r>
              <a:rPr lang="en-GB" sz="1400">
                <a:ea typeface="Krub" panose="00000500000000000000" pitchFamily="2" charset="-34"/>
                <a:cs typeface="Krub" panose="00000500000000000000" pitchFamily="2" charset="-34"/>
              </a:rPr>
              <a:t>Incumbent water companies have a significant role in promoting water efficiency that includes: </a:t>
            </a:r>
          </a:p>
          <a:p>
            <a:endParaRPr lang="en-GB" sz="1400">
              <a:ea typeface="Krub" panose="00000500000000000000" pitchFamily="2" charset="-34"/>
              <a:cs typeface="Krub" panose="00000500000000000000" pitchFamily="2" charset="-34"/>
            </a:endParaRPr>
          </a:p>
          <a:p>
            <a:pPr marL="285750" indent="-285750">
              <a:buFont typeface="Arial" panose="020B0604020202020204" pitchFamily="34" charset="0"/>
              <a:buChar char="•"/>
            </a:pPr>
            <a:r>
              <a:rPr lang="en-GB" sz="1400">
                <a:ea typeface="Krub" panose="00000500000000000000" pitchFamily="2" charset="-34"/>
                <a:cs typeface="Krub" panose="00000500000000000000" pitchFamily="2" charset="-34"/>
              </a:rPr>
              <a:t>providing the right metering and information on consumption to customers; </a:t>
            </a:r>
          </a:p>
          <a:p>
            <a:pPr marL="285750" indent="-285750">
              <a:buFont typeface="Arial" panose="020B0604020202020204" pitchFamily="34" charset="0"/>
              <a:buChar char="•"/>
            </a:pPr>
            <a:r>
              <a:rPr lang="en-GB" sz="1400">
                <a:ea typeface="Krub" panose="00000500000000000000" pitchFamily="2" charset="-34"/>
                <a:cs typeface="Krub" panose="00000500000000000000" pitchFamily="2" charset="-34"/>
              </a:rPr>
              <a:t>setting tariff structures;</a:t>
            </a:r>
          </a:p>
          <a:p>
            <a:pPr marL="285750" indent="-285750">
              <a:buFont typeface="Arial" panose="020B0604020202020204" pitchFamily="34" charset="0"/>
              <a:buChar char="•"/>
            </a:pPr>
            <a:r>
              <a:rPr lang="en-GB" sz="1400">
                <a:ea typeface="Krub" panose="00000500000000000000" pitchFamily="2" charset="-34"/>
                <a:cs typeface="Krub" panose="00000500000000000000" pitchFamily="2" charset="-34"/>
              </a:rPr>
              <a:t>communicating with customers; and</a:t>
            </a:r>
          </a:p>
          <a:p>
            <a:pPr marL="285750" indent="-285750">
              <a:buFont typeface="Arial" panose="020B0604020202020204" pitchFamily="34" charset="0"/>
              <a:buChar char="•"/>
            </a:pPr>
            <a:r>
              <a:rPr lang="en-GB" sz="1400">
                <a:ea typeface="Krub" panose="00000500000000000000" pitchFamily="2" charset="-34"/>
                <a:cs typeface="Krub" panose="00000500000000000000" pitchFamily="2" charset="-34"/>
              </a:rPr>
              <a:t>supporting changes in customer’s processes/goods.</a:t>
            </a:r>
          </a:p>
          <a:p>
            <a:r>
              <a:rPr lang="en-GB" sz="1400">
                <a:ea typeface="Krub" panose="00000500000000000000" pitchFamily="2" charset="-34"/>
                <a:cs typeface="Krub" panose="00000500000000000000" pitchFamily="2" charset="-34"/>
              </a:rPr>
              <a:t> </a:t>
            </a:r>
          </a:p>
          <a:p>
            <a:r>
              <a:rPr lang="en-GB" sz="1400">
                <a:ea typeface="Krub" panose="00000500000000000000" pitchFamily="2" charset="-34"/>
                <a:cs typeface="Krub" panose="00000500000000000000" pitchFamily="2" charset="-34"/>
              </a:rPr>
              <a:t>Research</a:t>
            </a:r>
            <a:r>
              <a:rPr lang="en-GB" sz="1400" baseline="30000">
                <a:ea typeface="Krub" panose="00000500000000000000" pitchFamily="2" charset="-34"/>
                <a:cs typeface="Krub" panose="00000500000000000000" pitchFamily="2" charset="-34"/>
              </a:rPr>
              <a:t>1</a:t>
            </a:r>
            <a:r>
              <a:rPr lang="en-GB" sz="1400">
                <a:ea typeface="Krub" panose="00000500000000000000" pitchFamily="2" charset="-34"/>
                <a:cs typeface="Krub" panose="00000500000000000000" pitchFamily="2" charset="-34"/>
              </a:rPr>
              <a:t> suggests that to achieve long-term water conservation habits, a well-aligned conjunctive use of different techniques is crucial.</a:t>
            </a:r>
          </a:p>
          <a:p>
            <a:r>
              <a:rPr lang="en-GB" sz="1400">
                <a:ea typeface="Krub" panose="00000500000000000000" pitchFamily="2" charset="-34"/>
                <a:cs typeface="Krub" panose="00000500000000000000" pitchFamily="2" charset="-34"/>
              </a:rPr>
              <a:t> </a:t>
            </a:r>
          </a:p>
          <a:p>
            <a:r>
              <a:rPr lang="en-GB" sz="1400">
                <a:ea typeface="Krub" panose="00000500000000000000" pitchFamily="2" charset="-34"/>
                <a:cs typeface="Krub" panose="00000500000000000000" pitchFamily="2" charset="-34"/>
              </a:rPr>
              <a:t>Companies will need to consider how to use every lever within their control </a:t>
            </a:r>
            <a:r>
              <a:rPr lang="en-GB" sz="1400"/>
              <a:t>for their contribution towards reducing personal water consumption to 110 litres of water per head per day (l/h/d) by 2050</a:t>
            </a:r>
            <a:r>
              <a:rPr lang="en-GB" sz="1400">
                <a:ea typeface="Krub" panose="00000500000000000000" pitchFamily="2" charset="-34"/>
                <a:cs typeface="Krub" panose="00000500000000000000" pitchFamily="2" charset="-34"/>
              </a:rPr>
              <a:t>. </a:t>
            </a:r>
          </a:p>
          <a:p>
            <a:endParaRPr lang="en-GB" sz="1400">
              <a:ea typeface="Krub" panose="00000500000000000000" pitchFamily="2" charset="-34"/>
              <a:cs typeface="Krub" panose="00000500000000000000" pitchFamily="2" charset="-34"/>
            </a:endParaRPr>
          </a:p>
          <a:p>
            <a:r>
              <a:rPr lang="en-GB" sz="1400">
                <a:ea typeface="Krub" panose="00000500000000000000" pitchFamily="2" charset="-34"/>
                <a:cs typeface="Krub" panose="00000500000000000000" pitchFamily="2" charset="-34"/>
              </a:rPr>
              <a:t>Setting incentives on elements that all companies can track in the short term would restrict incentives to those that can be easily measured and would not provide incentives to combine techniques for greatest long term impact.</a:t>
            </a:r>
          </a:p>
          <a:p>
            <a:endParaRPr lang="en-GB" sz="1400">
              <a:ea typeface="Krub" panose="00000500000000000000" pitchFamily="2" charset="-34"/>
              <a:cs typeface="Krub" panose="00000500000000000000" pitchFamily="2" charset="-34"/>
            </a:endParaRPr>
          </a:p>
          <a:p>
            <a:r>
              <a:rPr lang="en-GB" sz="1400">
                <a:ea typeface="Krub" panose="00000500000000000000" pitchFamily="2" charset="-34"/>
                <a:cs typeface="Krub" panose="00000500000000000000" pitchFamily="2" charset="-34"/>
              </a:rPr>
              <a:t>Setting incentives on the overall amount of water used by customers provides incentives to innovate to reduce demand over the long term, but exposes companies to elements outside their control.</a:t>
            </a:r>
            <a:endParaRPr lang="en-GB" sz="1400" baseline="30000">
              <a:ea typeface="Krub" panose="00000500000000000000" pitchFamily="2" charset="-34"/>
              <a:cs typeface="Krub" panose="00000500000000000000" pitchFamily="2" charset="-34"/>
            </a:endParaRPr>
          </a:p>
          <a:p>
            <a:endParaRPr lang="en-GB" sz="1400" baseline="30000">
              <a:ea typeface="Krub" panose="00000500000000000000" pitchFamily="2" charset="-34"/>
              <a:cs typeface="Krub" panose="00000500000000000000" pitchFamily="2" charset="-34"/>
            </a:endParaRPr>
          </a:p>
          <a:p>
            <a:endParaRPr lang="en-GB" sz="1400" baseline="30000">
              <a:ea typeface="Krub" panose="00000500000000000000" pitchFamily="2" charset="-34"/>
              <a:cs typeface="Krub" panose="00000500000000000000" pitchFamily="2" charset="-34"/>
            </a:endParaRPr>
          </a:p>
          <a:p>
            <a:r>
              <a:rPr lang="en-GB" sz="1400" baseline="30000">
                <a:ea typeface="Krub" panose="00000500000000000000" pitchFamily="2" charset="-34"/>
                <a:cs typeface="Krub" panose="00000500000000000000" pitchFamily="2" charset="-34"/>
              </a:rPr>
              <a:t>1</a:t>
            </a:r>
            <a:r>
              <a:rPr lang="en-GB" sz="1400">
                <a:ea typeface="Krub" panose="00000500000000000000" pitchFamily="2" charset="-34"/>
                <a:cs typeface="Krub" panose="00000500000000000000" pitchFamily="2" charset="-34"/>
              </a:rPr>
              <a:t>S.H.A. Koop, A.J. Van </a:t>
            </a:r>
            <a:r>
              <a:rPr lang="en-GB" sz="1400" err="1">
                <a:ea typeface="Krub" panose="00000500000000000000" pitchFamily="2" charset="-34"/>
                <a:cs typeface="Krub" panose="00000500000000000000" pitchFamily="2" charset="-34"/>
              </a:rPr>
              <a:t>Dorssen</a:t>
            </a:r>
            <a:r>
              <a:rPr lang="en-GB" sz="1400">
                <a:ea typeface="Krub" panose="00000500000000000000" pitchFamily="2" charset="-34"/>
                <a:cs typeface="Krub" panose="00000500000000000000" pitchFamily="2" charset="-34"/>
              </a:rPr>
              <a:t>, S. Brouwer, 'Enhancing domestic water conservation behaviour: A review of empirical studies on influencing tactics', Journal of Environmental Management, Vol 247, 2019, Pages 867-876,</a:t>
            </a:r>
          </a:p>
          <a:p>
            <a:endParaRPr lang="en-GB"/>
          </a:p>
        </p:txBody>
      </p:sp>
    </p:spTree>
    <p:extLst>
      <p:ext uri="{BB962C8B-B14F-4D97-AF65-F5344CB8AC3E}">
        <p14:creationId xmlns:p14="http://schemas.microsoft.com/office/powerpoint/2010/main" val="4655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B0F1FD-A388-4C3C-AFC7-E7EDA9AF4515}"/>
              </a:ext>
            </a:extLst>
          </p:cNvPr>
          <p:cNvSpPr>
            <a:spLocks noGrp="1"/>
          </p:cNvSpPr>
          <p:nvPr>
            <p:ph type="ctrTitle"/>
          </p:nvPr>
        </p:nvSpPr>
        <p:spPr/>
        <p:txBody>
          <a:bodyPr/>
          <a:lstStyle/>
          <a:p>
            <a:r>
              <a:rPr lang="en-GB"/>
              <a:t>RWG Water Efficiency </a:t>
            </a:r>
            <a:br>
              <a:rPr lang="en-GB"/>
            </a:br>
            <a:r>
              <a:rPr lang="en-GB"/>
              <a:t>Group</a:t>
            </a:r>
          </a:p>
        </p:txBody>
      </p:sp>
      <p:sp>
        <p:nvSpPr>
          <p:cNvPr id="5" name="Subtitle 4">
            <a:extLst>
              <a:ext uri="{FF2B5EF4-FFF2-40B4-BE49-F238E27FC236}">
                <a16:creationId xmlns:a16="http://schemas.microsoft.com/office/drawing/2014/main" id="{6CD523B5-FCE1-4A9A-9622-1D406BC05CEB}"/>
              </a:ext>
            </a:extLst>
          </p:cNvPr>
          <p:cNvSpPr>
            <a:spLocks noGrp="1"/>
          </p:cNvSpPr>
          <p:nvPr>
            <p:ph type="subTitle" idx="1"/>
          </p:nvPr>
        </p:nvSpPr>
        <p:spPr>
          <a:xfrm>
            <a:off x="1524000" y="3811854"/>
            <a:ext cx="9144000" cy="1655762"/>
          </a:xfrm>
        </p:spPr>
        <p:txBody>
          <a:bodyPr>
            <a:normAutofit/>
          </a:bodyPr>
          <a:lstStyle/>
          <a:p>
            <a:r>
              <a:rPr lang="en-GB" sz="3200"/>
              <a:t>Rosalind Carey, Business Stream</a:t>
            </a:r>
          </a:p>
        </p:txBody>
      </p:sp>
      <p:pic>
        <p:nvPicPr>
          <p:cNvPr id="6" name="Picture 5" descr="Logo&#10;&#10;Description automatically generated">
            <a:extLst>
              <a:ext uri="{FF2B5EF4-FFF2-40B4-BE49-F238E27FC236}">
                <a16:creationId xmlns:a16="http://schemas.microsoft.com/office/drawing/2014/main" id="{C7A64EDB-679B-4BC2-A9B3-CBDB10117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092" y="5467616"/>
            <a:ext cx="2222348" cy="1004623"/>
          </a:xfrm>
          <a:prstGeom prst="rect">
            <a:avLst/>
          </a:prstGeom>
        </p:spPr>
      </p:pic>
    </p:spTree>
    <p:extLst>
      <p:ext uri="{BB962C8B-B14F-4D97-AF65-F5344CB8AC3E}">
        <p14:creationId xmlns:p14="http://schemas.microsoft.com/office/powerpoint/2010/main" val="2748725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A6B440-8DA1-4450-8772-5E140BDA2B16}"/>
              </a:ext>
            </a:extLst>
          </p:cNvPr>
          <p:cNvSpPr>
            <a:spLocks noGrp="1"/>
          </p:cNvSpPr>
          <p:nvPr>
            <p:ph type="title"/>
          </p:nvPr>
        </p:nvSpPr>
        <p:spPr>
          <a:xfrm>
            <a:off x="142684" y="1004623"/>
            <a:ext cx="3520367" cy="1540379"/>
          </a:xfrm>
        </p:spPr>
        <p:txBody>
          <a:bodyPr>
            <a:normAutofit fontScale="90000"/>
          </a:bodyPr>
          <a:lstStyle/>
          <a:p>
            <a:r>
              <a:rPr lang="en-GB" sz="3100" b="1">
                <a:solidFill>
                  <a:schemeClr val="accent1"/>
                </a:solidFill>
                <a:latin typeface="Arial" panose="020B0604020202020204" pitchFamily="34" charset="0"/>
                <a:cs typeface="Arial" panose="020B0604020202020204" pitchFamily="34" charset="0"/>
              </a:rPr>
              <a:t>Current Regulatory Framework</a:t>
            </a:r>
            <a:r>
              <a:rPr lang="en-GB" sz="3100" b="1">
                <a:latin typeface="Arial" panose="020B0604020202020204" pitchFamily="34" charset="0"/>
                <a:cs typeface="Arial" panose="020B0604020202020204" pitchFamily="34" charset="0"/>
              </a:rPr>
              <a:t>: </a:t>
            </a:r>
            <a:r>
              <a:rPr lang="en-GB" sz="3100" b="1">
                <a:solidFill>
                  <a:srgbClr val="7030A0"/>
                </a:solidFill>
                <a:latin typeface="Arial" panose="020B0604020202020204" pitchFamily="34" charset="0"/>
                <a:cs typeface="Arial" panose="020B0604020202020204" pitchFamily="34" charset="0"/>
              </a:rPr>
              <a:t>b</a:t>
            </a:r>
            <a:r>
              <a:rPr lang="en-GB" sz="2800" b="1">
                <a:solidFill>
                  <a:srgbClr val="7030A0"/>
                </a:solidFill>
                <a:latin typeface="Arial" panose="020B0604020202020204" pitchFamily="34" charset="0"/>
                <a:cs typeface="Arial" panose="020B0604020202020204" pitchFamily="34" charset="0"/>
              </a:rPr>
              <a:t>arriers &amp; issues</a:t>
            </a:r>
            <a:endParaRPr lang="en-GB" b="1">
              <a:solidFill>
                <a:srgbClr val="7030A0"/>
              </a:solidFill>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F9A78EF1-ED94-4344-B2C9-59D7B8FAABF1}"/>
              </a:ext>
            </a:extLst>
          </p:cNvPr>
          <p:cNvGraphicFramePr>
            <a:graphicFrameLocks noGrp="1"/>
          </p:cNvGraphicFramePr>
          <p:nvPr/>
        </p:nvGraphicFramePr>
        <p:xfrm>
          <a:off x="6532335" y="4397565"/>
          <a:ext cx="5131841" cy="2047240"/>
        </p:xfrm>
        <a:graphic>
          <a:graphicData uri="http://schemas.openxmlformats.org/drawingml/2006/table">
            <a:tbl>
              <a:tblPr firstRow="1" bandRow="1">
                <a:tableStyleId>{5C22544A-7EE6-4342-B048-85BDC9FD1C3A}</a:tableStyleId>
              </a:tblPr>
              <a:tblGrid>
                <a:gridCol w="5131841">
                  <a:extLst>
                    <a:ext uri="{9D8B030D-6E8A-4147-A177-3AD203B41FA5}">
                      <a16:colId xmlns:a16="http://schemas.microsoft.com/office/drawing/2014/main" val="2140419732"/>
                    </a:ext>
                  </a:extLst>
                </a:gridCol>
              </a:tblGrid>
              <a:tr h="370840">
                <a:tc>
                  <a:txBody>
                    <a:bodyPr/>
                    <a:lstStyle/>
                    <a:p>
                      <a:r>
                        <a:rPr lang="en-GB" sz="1600"/>
                        <a:t>Retailer barriers</a:t>
                      </a:r>
                    </a:p>
                  </a:txBody>
                  <a:tcPr/>
                </a:tc>
                <a:extLst>
                  <a:ext uri="{0D108BD9-81ED-4DB2-BD59-A6C34878D82A}">
                    <a16:rowId xmlns:a16="http://schemas.microsoft.com/office/drawing/2014/main" val="3460052226"/>
                  </a:ext>
                </a:extLst>
              </a:tr>
              <a:tr h="370840">
                <a:tc>
                  <a:txBody>
                    <a:bodyPr/>
                    <a:lstStyle/>
                    <a:p>
                      <a:pPr marL="285750" indent="-285750">
                        <a:buFont typeface="Arial" panose="020B0604020202020204" pitchFamily="34" charset="0"/>
                        <a:buChar char="•"/>
                      </a:pPr>
                      <a:r>
                        <a:rPr lang="en-GB" sz="1400" b="1"/>
                        <a:t>Limited competitive advantage </a:t>
                      </a:r>
                    </a:p>
                    <a:p>
                      <a:pPr marL="742950" lvl="1" indent="-285750">
                        <a:buFont typeface="Arial" panose="020B0604020202020204" pitchFamily="34" charset="0"/>
                        <a:buChar char="•"/>
                      </a:pPr>
                      <a:r>
                        <a:rPr lang="en-GB" sz="1400"/>
                        <a:t>Retailers’ primary motivation is competitive advantage</a:t>
                      </a:r>
                    </a:p>
                    <a:p>
                      <a:pPr marL="742950" lvl="1" indent="-285750">
                        <a:buFont typeface="Arial" panose="020B0604020202020204" pitchFamily="34" charset="0"/>
                        <a:buChar char="•"/>
                      </a:pPr>
                      <a:r>
                        <a:rPr lang="en-GB" sz="1400"/>
                        <a:t>But if no customer demand, WE has no value, no basis for competition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a:p>
                  </a:txBody>
                  <a:tcPr/>
                </a:tc>
                <a:extLst>
                  <a:ext uri="{0D108BD9-81ED-4DB2-BD59-A6C34878D82A}">
                    <a16:rowId xmlns:a16="http://schemas.microsoft.com/office/drawing/2014/main" val="249382175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a:t>No funding for NHH WE</a:t>
                      </a:r>
                      <a:r>
                        <a:rPr lang="en-GB" sz="1400"/>
                        <a:t> if customer not prepared to invest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p>
                  </a:txBody>
                  <a:tcPr/>
                </a:tc>
                <a:extLst>
                  <a:ext uri="{0D108BD9-81ED-4DB2-BD59-A6C34878D82A}">
                    <a16:rowId xmlns:a16="http://schemas.microsoft.com/office/drawing/2014/main" val="1182893799"/>
                  </a:ext>
                </a:extLst>
              </a:tr>
            </a:tbl>
          </a:graphicData>
        </a:graphic>
      </p:graphicFrame>
      <p:graphicFrame>
        <p:nvGraphicFramePr>
          <p:cNvPr id="18" name="Table 17">
            <a:extLst>
              <a:ext uri="{FF2B5EF4-FFF2-40B4-BE49-F238E27FC236}">
                <a16:creationId xmlns:a16="http://schemas.microsoft.com/office/drawing/2014/main" id="{870B6042-A4EE-4319-9BD5-1F24743F19F7}"/>
              </a:ext>
            </a:extLst>
          </p:cNvPr>
          <p:cNvGraphicFramePr>
            <a:graphicFrameLocks noGrp="1"/>
          </p:cNvGraphicFramePr>
          <p:nvPr/>
        </p:nvGraphicFramePr>
        <p:xfrm>
          <a:off x="653814" y="4698536"/>
          <a:ext cx="4737131" cy="1748016"/>
        </p:xfrm>
        <a:graphic>
          <a:graphicData uri="http://schemas.openxmlformats.org/drawingml/2006/table">
            <a:tbl>
              <a:tblPr firstRow="1" bandRow="1">
                <a:tableStyleId>{5C22544A-7EE6-4342-B048-85BDC9FD1C3A}</a:tableStyleId>
              </a:tblPr>
              <a:tblGrid>
                <a:gridCol w="4737131">
                  <a:extLst>
                    <a:ext uri="{9D8B030D-6E8A-4147-A177-3AD203B41FA5}">
                      <a16:colId xmlns:a16="http://schemas.microsoft.com/office/drawing/2014/main" val="2140419732"/>
                    </a:ext>
                  </a:extLst>
                </a:gridCol>
              </a:tblGrid>
              <a:tr h="259662">
                <a:tc>
                  <a:txBody>
                    <a:bodyPr/>
                    <a:lstStyle/>
                    <a:p>
                      <a:r>
                        <a:rPr lang="en-GB" sz="1600"/>
                        <a:t>Wholesaler barriers</a:t>
                      </a:r>
                    </a:p>
                  </a:txBody>
                  <a:tcPr/>
                </a:tc>
                <a:extLst>
                  <a:ext uri="{0D108BD9-81ED-4DB2-BD59-A6C34878D82A}">
                    <a16:rowId xmlns:a16="http://schemas.microsoft.com/office/drawing/2014/main" val="3460052226"/>
                  </a:ext>
                </a:extLst>
              </a:tr>
              <a:tr h="401295">
                <a:tc>
                  <a:txBody>
                    <a:bodyPr/>
                    <a:lstStyle/>
                    <a:p>
                      <a:pPr marL="285750" indent="-285750">
                        <a:buFont typeface="Arial" panose="020B0604020202020204" pitchFamily="34" charset="0"/>
                        <a:buChar char="•"/>
                      </a:pPr>
                      <a:r>
                        <a:rPr lang="en-GB" sz="1400" b="1"/>
                        <a:t>Structure of AMP7 WE performance commitment</a:t>
                      </a:r>
                    </a:p>
                    <a:p>
                      <a:pPr marL="742950" lvl="1" indent="-285750">
                        <a:buFont typeface="Arial" panose="020B0604020202020204" pitchFamily="34" charset="0"/>
                        <a:buChar char="•"/>
                      </a:pPr>
                      <a:r>
                        <a:rPr lang="en-GB" sz="1400"/>
                        <a:t>PCC removed driver &amp; incentive for NHH WE</a:t>
                      </a:r>
                    </a:p>
                  </a:txBody>
                  <a:tcPr/>
                </a:tc>
                <a:extLst>
                  <a:ext uri="{0D108BD9-81ED-4DB2-BD59-A6C34878D82A}">
                    <a16:rowId xmlns:a16="http://schemas.microsoft.com/office/drawing/2014/main" val="2988276138"/>
                  </a:ext>
                </a:extLst>
              </a:tr>
              <a:tr h="447288">
                <a:tc>
                  <a:txBody>
                    <a:bodyPr/>
                    <a:lstStyle/>
                    <a:p>
                      <a:pPr marL="285750" indent="-285750">
                        <a:buFont typeface="Arial" panose="020B0604020202020204" pitchFamily="34" charset="0"/>
                        <a:buChar char="•"/>
                      </a:pPr>
                      <a:r>
                        <a:rPr lang="en-GB" sz="1400" b="1"/>
                        <a:t>Direct relationship with customers lost at market opening</a:t>
                      </a:r>
                    </a:p>
                  </a:txBody>
                  <a:tcPr/>
                </a:tc>
                <a:extLst>
                  <a:ext uri="{0D108BD9-81ED-4DB2-BD59-A6C34878D82A}">
                    <a16:rowId xmlns:a16="http://schemas.microsoft.com/office/drawing/2014/main" val="2493821752"/>
                  </a:ext>
                </a:extLst>
              </a:tr>
              <a:tr h="447288">
                <a:tc>
                  <a:txBody>
                    <a:bodyPr/>
                    <a:lstStyle/>
                    <a:p>
                      <a:pPr marL="285750" lvl="0" indent="-285750">
                        <a:buFont typeface="Arial" panose="020B0604020202020204" pitchFamily="34" charset="0"/>
                        <a:buChar char="•"/>
                      </a:pPr>
                      <a:r>
                        <a:rPr lang="en-GB" sz="1400" b="1"/>
                        <a:t>Competition Act contravention concerns</a:t>
                      </a:r>
                    </a:p>
                  </a:txBody>
                  <a:tcPr/>
                </a:tc>
                <a:extLst>
                  <a:ext uri="{0D108BD9-81ED-4DB2-BD59-A6C34878D82A}">
                    <a16:rowId xmlns:a16="http://schemas.microsoft.com/office/drawing/2014/main" val="1718783408"/>
                  </a:ext>
                </a:extLst>
              </a:tr>
            </a:tbl>
          </a:graphicData>
        </a:graphic>
      </p:graphicFrame>
      <p:graphicFrame>
        <p:nvGraphicFramePr>
          <p:cNvPr id="19" name="Table 18">
            <a:extLst>
              <a:ext uri="{FF2B5EF4-FFF2-40B4-BE49-F238E27FC236}">
                <a16:creationId xmlns:a16="http://schemas.microsoft.com/office/drawing/2014/main" id="{0B9D8D3E-5169-4A90-A3DE-E78FDBE67520}"/>
              </a:ext>
            </a:extLst>
          </p:cNvPr>
          <p:cNvGraphicFramePr>
            <a:graphicFrameLocks noGrp="1"/>
          </p:cNvGraphicFramePr>
          <p:nvPr/>
        </p:nvGraphicFramePr>
        <p:xfrm>
          <a:off x="6561070" y="727648"/>
          <a:ext cx="5108190" cy="2947145"/>
        </p:xfrm>
        <a:graphic>
          <a:graphicData uri="http://schemas.openxmlformats.org/drawingml/2006/table">
            <a:tbl>
              <a:tblPr firstRow="1" bandRow="1">
                <a:tableStyleId>{5C22544A-7EE6-4342-B048-85BDC9FD1C3A}</a:tableStyleId>
              </a:tblPr>
              <a:tblGrid>
                <a:gridCol w="5108190">
                  <a:extLst>
                    <a:ext uri="{9D8B030D-6E8A-4147-A177-3AD203B41FA5}">
                      <a16:colId xmlns:a16="http://schemas.microsoft.com/office/drawing/2014/main" val="2140419732"/>
                    </a:ext>
                  </a:extLst>
                </a:gridCol>
              </a:tblGrid>
              <a:tr h="297015">
                <a:tc>
                  <a:txBody>
                    <a:bodyPr/>
                    <a:lstStyle/>
                    <a:p>
                      <a:r>
                        <a:rPr lang="en-GB" sz="1600"/>
                        <a:t>Customer barriers</a:t>
                      </a:r>
                    </a:p>
                  </a:txBody>
                  <a:tcPr/>
                </a:tc>
                <a:extLst>
                  <a:ext uri="{0D108BD9-81ED-4DB2-BD59-A6C34878D82A}">
                    <a16:rowId xmlns:a16="http://schemas.microsoft.com/office/drawing/2014/main" val="3460052226"/>
                  </a:ext>
                </a:extLst>
              </a:tr>
              <a:tr h="473772">
                <a:tc>
                  <a:txBody>
                    <a:bodyPr/>
                    <a:lstStyle/>
                    <a:p>
                      <a:pPr marL="176213" indent="-176213">
                        <a:buFont typeface="Arial" panose="020B0604020202020204" pitchFamily="34" charset="0"/>
                        <a:buChar char="•"/>
                      </a:pPr>
                      <a:r>
                        <a:rPr lang="en-GB" sz="1400" b="1">
                          <a:solidFill>
                            <a:schemeClr val="tx1"/>
                          </a:solidFill>
                        </a:rPr>
                        <a:t>Lack of awareness of the scarcity problem</a:t>
                      </a:r>
                    </a:p>
                  </a:txBody>
                  <a:tcPr/>
                </a:tc>
                <a:extLst>
                  <a:ext uri="{0D108BD9-81ED-4DB2-BD59-A6C34878D82A}">
                    <a16:rowId xmlns:a16="http://schemas.microsoft.com/office/drawing/2014/main" val="2988276138"/>
                  </a:ext>
                </a:extLst>
              </a:tr>
              <a:tr h="1404070">
                <a:tc>
                  <a:txBody>
                    <a:bodyPr/>
                    <a:lstStyle/>
                    <a:p>
                      <a:pPr marL="176213" indent="-176213">
                        <a:buFont typeface="Arial" panose="020B0604020202020204" pitchFamily="34" charset="0"/>
                        <a:buChar char="•"/>
                      </a:pPr>
                      <a:r>
                        <a:rPr lang="en-GB" sz="1400" b="1">
                          <a:solidFill>
                            <a:schemeClr val="tx1"/>
                          </a:solidFill>
                        </a:rPr>
                        <a:t>No commercial imperative to act </a:t>
                      </a:r>
                    </a:p>
                    <a:p>
                      <a:pPr marL="633413" lvl="1" indent="-176213">
                        <a:buFont typeface="Arial" panose="020B0604020202020204" pitchFamily="34" charset="0"/>
                        <a:buChar char="•"/>
                      </a:pPr>
                      <a:r>
                        <a:rPr lang="en-GB" sz="1400">
                          <a:solidFill>
                            <a:schemeClr val="tx1"/>
                          </a:solidFill>
                        </a:rPr>
                        <a:t>no national targets (in same way as CO2)</a:t>
                      </a:r>
                    </a:p>
                    <a:p>
                      <a:pPr marL="633413" lvl="1" indent="-176213">
                        <a:buFont typeface="Arial" panose="020B0604020202020204" pitchFamily="34" charset="0"/>
                        <a:buChar char="•"/>
                      </a:pPr>
                      <a:r>
                        <a:rPr lang="en-GB" sz="1400">
                          <a:solidFill>
                            <a:schemeClr val="tx1"/>
                          </a:solidFill>
                        </a:rPr>
                        <a:t>water is cheap, investment often not cost effective, or </a:t>
                      </a:r>
                      <a:r>
                        <a:rPr lang="en-GB" sz="1400" err="1">
                          <a:solidFill>
                            <a:schemeClr val="tx1"/>
                          </a:solidFill>
                        </a:rPr>
                        <a:t>RoI</a:t>
                      </a:r>
                      <a:r>
                        <a:rPr lang="en-GB" sz="1400">
                          <a:solidFill>
                            <a:schemeClr val="tx1"/>
                          </a:solidFill>
                        </a:rPr>
                        <a:t> inadequate </a:t>
                      </a:r>
                    </a:p>
                    <a:p>
                      <a:pPr marL="633413" lvl="1" indent="-176213">
                        <a:buFont typeface="Arial" panose="020B0604020202020204" pitchFamily="34" charset="0"/>
                        <a:buChar char="•"/>
                      </a:pPr>
                      <a:r>
                        <a:rPr lang="en-GB" sz="1400">
                          <a:solidFill>
                            <a:schemeClr val="tx1"/>
                          </a:solidFill>
                        </a:rPr>
                        <a:t>little incentive to change behaviour – tariffs can actually disincentivise WE  </a:t>
                      </a:r>
                    </a:p>
                  </a:txBody>
                  <a:tcPr/>
                </a:tc>
                <a:extLst>
                  <a:ext uri="{0D108BD9-81ED-4DB2-BD59-A6C34878D82A}">
                    <a16:rowId xmlns:a16="http://schemas.microsoft.com/office/drawing/2014/main" val="661469381"/>
                  </a:ext>
                </a:extLst>
              </a:tr>
              <a:tr h="734023">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a:solidFill>
                            <a:schemeClr val="tx1"/>
                          </a:solidFill>
                        </a:rPr>
                        <a:t>Inadequate consumption data</a:t>
                      </a:r>
                    </a:p>
                    <a:p>
                      <a:pPr marL="633413" marR="0" lvl="1"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schemeClr val="tx1"/>
                          </a:solidFill>
                        </a:rPr>
                        <a:t> availability, cost, accuracy and granularity </a:t>
                      </a:r>
                    </a:p>
                  </a:txBody>
                  <a:tcPr/>
                </a:tc>
                <a:extLst>
                  <a:ext uri="{0D108BD9-81ED-4DB2-BD59-A6C34878D82A}">
                    <a16:rowId xmlns:a16="http://schemas.microsoft.com/office/drawing/2014/main" val="2504012426"/>
                  </a:ext>
                </a:extLst>
              </a:tr>
            </a:tbl>
          </a:graphicData>
        </a:graphic>
      </p:graphicFrame>
      <p:grpSp>
        <p:nvGrpSpPr>
          <p:cNvPr id="3" name="Group 2">
            <a:extLst>
              <a:ext uri="{FF2B5EF4-FFF2-40B4-BE49-F238E27FC236}">
                <a16:creationId xmlns:a16="http://schemas.microsoft.com/office/drawing/2014/main" id="{AB65DED1-8681-44A8-BE80-596B6003CFBF}"/>
              </a:ext>
            </a:extLst>
          </p:cNvPr>
          <p:cNvGrpSpPr/>
          <p:nvPr/>
        </p:nvGrpSpPr>
        <p:grpSpPr>
          <a:xfrm>
            <a:off x="768511" y="845726"/>
            <a:ext cx="6956834" cy="3736505"/>
            <a:chOff x="1917093" y="845726"/>
            <a:chExt cx="6956834" cy="3736505"/>
          </a:xfrm>
        </p:grpSpPr>
        <p:sp>
          <p:nvSpPr>
            <p:cNvPr id="6" name="Isosceles Triangle 5">
              <a:extLst>
                <a:ext uri="{FF2B5EF4-FFF2-40B4-BE49-F238E27FC236}">
                  <a16:creationId xmlns:a16="http://schemas.microsoft.com/office/drawing/2014/main" id="{7F3928F5-D326-4BE8-A1EA-2DD277DC2D0E}"/>
                </a:ext>
              </a:extLst>
            </p:cNvPr>
            <p:cNvSpPr/>
            <p:nvPr/>
          </p:nvSpPr>
          <p:spPr>
            <a:xfrm>
              <a:off x="3998890" y="1975275"/>
              <a:ext cx="3219895" cy="2490651"/>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F1B2340-5347-4EB2-B69C-F607B52CBD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37893" y="2935886"/>
              <a:ext cx="1702709" cy="1182934"/>
            </a:xfrm>
            <a:prstGeom prst="rect">
              <a:avLst/>
            </a:prstGeom>
          </p:spPr>
        </p:pic>
        <p:sp>
          <p:nvSpPr>
            <p:cNvPr id="8" name="Arrow: Down 7">
              <a:extLst>
                <a:ext uri="{FF2B5EF4-FFF2-40B4-BE49-F238E27FC236}">
                  <a16:creationId xmlns:a16="http://schemas.microsoft.com/office/drawing/2014/main" id="{C297AD31-3BF6-4BA6-9D4D-6CBC8D60F146}"/>
                </a:ext>
              </a:extLst>
            </p:cNvPr>
            <p:cNvSpPr/>
            <p:nvPr/>
          </p:nvSpPr>
          <p:spPr>
            <a:xfrm>
              <a:off x="5346049" y="1593452"/>
              <a:ext cx="538558" cy="861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1A1C2D6-1280-4680-A80A-10FEEF726552}"/>
                </a:ext>
              </a:extLst>
            </p:cNvPr>
            <p:cNvSpPr txBox="1"/>
            <p:nvPr/>
          </p:nvSpPr>
          <p:spPr>
            <a:xfrm>
              <a:off x="4989520" y="845726"/>
              <a:ext cx="271504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CUSTOMERS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97C431B-2DA9-4687-8AB9-C5299B42F3E1}"/>
                </a:ext>
              </a:extLst>
            </p:cNvPr>
            <p:cNvSpPr txBox="1"/>
            <p:nvPr/>
          </p:nvSpPr>
          <p:spPr>
            <a:xfrm>
              <a:off x="1917093" y="4212899"/>
              <a:ext cx="159601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WHOLESALERS</a:t>
              </a:r>
            </a:p>
          </p:txBody>
        </p:sp>
        <p:sp>
          <p:nvSpPr>
            <p:cNvPr id="11" name="TextBox 10">
              <a:extLst>
                <a:ext uri="{FF2B5EF4-FFF2-40B4-BE49-F238E27FC236}">
                  <a16:creationId xmlns:a16="http://schemas.microsoft.com/office/drawing/2014/main" id="{9A5B925F-6131-42E1-8AFE-6E49130C1A79}"/>
                </a:ext>
              </a:extLst>
            </p:cNvPr>
            <p:cNvSpPr txBox="1"/>
            <p:nvPr/>
          </p:nvSpPr>
          <p:spPr>
            <a:xfrm>
              <a:off x="7704568" y="3965651"/>
              <a:ext cx="116935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RETAILERS</a:t>
              </a:r>
            </a:p>
          </p:txBody>
        </p:sp>
        <p:sp>
          <p:nvSpPr>
            <p:cNvPr id="12" name="Arrow: Up 11">
              <a:extLst>
                <a:ext uri="{FF2B5EF4-FFF2-40B4-BE49-F238E27FC236}">
                  <a16:creationId xmlns:a16="http://schemas.microsoft.com/office/drawing/2014/main" id="{B8D4129F-70CF-499A-BD00-1B747A9D7E62}"/>
                </a:ext>
              </a:extLst>
            </p:cNvPr>
            <p:cNvSpPr/>
            <p:nvPr/>
          </p:nvSpPr>
          <p:spPr>
            <a:xfrm rot="19570884">
              <a:off x="6837222" y="2408477"/>
              <a:ext cx="192668" cy="16242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Up 19">
              <a:extLst>
                <a:ext uri="{FF2B5EF4-FFF2-40B4-BE49-F238E27FC236}">
                  <a16:creationId xmlns:a16="http://schemas.microsoft.com/office/drawing/2014/main" id="{E529213F-79A7-4396-868E-414681406561}"/>
                </a:ext>
              </a:extLst>
            </p:cNvPr>
            <p:cNvSpPr/>
            <p:nvPr/>
          </p:nvSpPr>
          <p:spPr>
            <a:xfrm rot="2078786">
              <a:off x="4200607" y="2413927"/>
              <a:ext cx="192668" cy="16242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14" descr="Logo&#10;&#10;Description automatically generated">
            <a:extLst>
              <a:ext uri="{FF2B5EF4-FFF2-40B4-BE49-F238E27FC236}">
                <a16:creationId xmlns:a16="http://schemas.microsoft.com/office/drawing/2014/main" id="{7A712A15-46D8-473A-B301-1435103F8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23" y="5163"/>
            <a:ext cx="2222348" cy="1004623"/>
          </a:xfrm>
          <a:prstGeom prst="rect">
            <a:avLst/>
          </a:prstGeom>
        </p:spPr>
      </p:pic>
    </p:spTree>
    <p:extLst>
      <p:ext uri="{BB962C8B-B14F-4D97-AF65-F5344CB8AC3E}">
        <p14:creationId xmlns:p14="http://schemas.microsoft.com/office/powerpoint/2010/main" val="121752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FBFBA5F3-E837-48B2-9885-B29BBEB65949}"/>
              </a:ext>
            </a:extLst>
          </p:cNvPr>
          <p:cNvGraphicFramePr>
            <a:graphicFrameLocks noGrp="1"/>
          </p:cNvGraphicFramePr>
          <p:nvPr/>
        </p:nvGraphicFramePr>
        <p:xfrm>
          <a:off x="3092846" y="1107316"/>
          <a:ext cx="6418701" cy="4989440"/>
        </p:xfrm>
        <a:graphic>
          <a:graphicData uri="http://schemas.openxmlformats.org/drawingml/2006/table">
            <a:tbl>
              <a:tblPr firstRow="1" bandRow="1" bandCol="1">
                <a:tableStyleId>{5C22544A-7EE6-4342-B048-85BDC9FD1C3A}</a:tableStyleId>
              </a:tblPr>
              <a:tblGrid>
                <a:gridCol w="643980">
                  <a:extLst>
                    <a:ext uri="{9D8B030D-6E8A-4147-A177-3AD203B41FA5}">
                      <a16:colId xmlns:a16="http://schemas.microsoft.com/office/drawing/2014/main" val="2988901028"/>
                    </a:ext>
                  </a:extLst>
                </a:gridCol>
                <a:gridCol w="625924">
                  <a:extLst>
                    <a:ext uri="{9D8B030D-6E8A-4147-A177-3AD203B41FA5}">
                      <a16:colId xmlns:a16="http://schemas.microsoft.com/office/drawing/2014/main" val="2627961914"/>
                    </a:ext>
                  </a:extLst>
                </a:gridCol>
                <a:gridCol w="684477">
                  <a:extLst>
                    <a:ext uri="{9D8B030D-6E8A-4147-A177-3AD203B41FA5}">
                      <a16:colId xmlns:a16="http://schemas.microsoft.com/office/drawing/2014/main" val="3596177035"/>
                    </a:ext>
                  </a:extLst>
                </a:gridCol>
                <a:gridCol w="637760">
                  <a:extLst>
                    <a:ext uri="{9D8B030D-6E8A-4147-A177-3AD203B41FA5}">
                      <a16:colId xmlns:a16="http://schemas.microsoft.com/office/drawing/2014/main" val="3268070789"/>
                    </a:ext>
                  </a:extLst>
                </a:gridCol>
                <a:gridCol w="637760">
                  <a:extLst>
                    <a:ext uri="{9D8B030D-6E8A-4147-A177-3AD203B41FA5}">
                      <a16:colId xmlns:a16="http://schemas.microsoft.com/office/drawing/2014/main" val="623721355"/>
                    </a:ext>
                  </a:extLst>
                </a:gridCol>
                <a:gridCol w="637760">
                  <a:extLst>
                    <a:ext uri="{9D8B030D-6E8A-4147-A177-3AD203B41FA5}">
                      <a16:colId xmlns:a16="http://schemas.microsoft.com/office/drawing/2014/main" val="431281278"/>
                    </a:ext>
                  </a:extLst>
                </a:gridCol>
                <a:gridCol w="637760">
                  <a:extLst>
                    <a:ext uri="{9D8B030D-6E8A-4147-A177-3AD203B41FA5}">
                      <a16:colId xmlns:a16="http://schemas.microsoft.com/office/drawing/2014/main" val="3600792330"/>
                    </a:ext>
                  </a:extLst>
                </a:gridCol>
                <a:gridCol w="637760">
                  <a:extLst>
                    <a:ext uri="{9D8B030D-6E8A-4147-A177-3AD203B41FA5}">
                      <a16:colId xmlns:a16="http://schemas.microsoft.com/office/drawing/2014/main" val="223289125"/>
                    </a:ext>
                  </a:extLst>
                </a:gridCol>
                <a:gridCol w="637760">
                  <a:extLst>
                    <a:ext uri="{9D8B030D-6E8A-4147-A177-3AD203B41FA5}">
                      <a16:colId xmlns:a16="http://schemas.microsoft.com/office/drawing/2014/main" val="3244737154"/>
                    </a:ext>
                  </a:extLst>
                </a:gridCol>
                <a:gridCol w="637760">
                  <a:extLst>
                    <a:ext uri="{9D8B030D-6E8A-4147-A177-3AD203B41FA5}">
                      <a16:colId xmlns:a16="http://schemas.microsoft.com/office/drawing/2014/main" val="1692214862"/>
                    </a:ext>
                  </a:extLst>
                </a:gridCol>
              </a:tblGrid>
              <a:tr h="359583">
                <a:tc>
                  <a:txBody>
                    <a:bodyPr/>
                    <a:lstStyle/>
                    <a:p>
                      <a:r>
                        <a:rPr lang="en-GB" sz="1200"/>
                        <a:t>2021</a:t>
                      </a:r>
                    </a:p>
                  </a:txBody>
                  <a:tcPr>
                    <a:solidFill>
                      <a:schemeClr val="accent1">
                        <a:alpha val="50000"/>
                      </a:schemeClr>
                    </a:solidFill>
                  </a:tcPr>
                </a:tc>
                <a:tc>
                  <a:txBody>
                    <a:bodyPr/>
                    <a:lstStyle/>
                    <a:p>
                      <a:r>
                        <a:rPr lang="en-GB" sz="1200"/>
                        <a:t>2022</a:t>
                      </a:r>
                    </a:p>
                  </a:txBody>
                  <a:tcPr>
                    <a:solidFill>
                      <a:schemeClr val="accent1">
                        <a:alpha val="50000"/>
                      </a:schemeClr>
                    </a:solidFill>
                  </a:tcPr>
                </a:tc>
                <a:tc>
                  <a:txBody>
                    <a:bodyPr/>
                    <a:lstStyle/>
                    <a:p>
                      <a:r>
                        <a:rPr lang="en-GB" sz="1200"/>
                        <a:t>2023</a:t>
                      </a:r>
                    </a:p>
                  </a:txBody>
                  <a:tcPr>
                    <a:solidFill>
                      <a:schemeClr val="accent1">
                        <a:alpha val="50000"/>
                      </a:schemeClr>
                    </a:solidFill>
                  </a:tcPr>
                </a:tc>
                <a:tc>
                  <a:txBody>
                    <a:bodyPr/>
                    <a:lstStyle/>
                    <a:p>
                      <a:r>
                        <a:rPr lang="en-GB" sz="1200"/>
                        <a:t>2024</a:t>
                      </a:r>
                    </a:p>
                  </a:txBody>
                  <a:tcPr>
                    <a:solidFill>
                      <a:schemeClr val="accent1">
                        <a:alpha val="50000"/>
                      </a:schemeClr>
                    </a:solidFill>
                  </a:tcPr>
                </a:tc>
                <a:tc>
                  <a:txBody>
                    <a:bodyPr/>
                    <a:lstStyle/>
                    <a:p>
                      <a:r>
                        <a:rPr lang="en-GB" sz="1200"/>
                        <a:t>2025</a:t>
                      </a:r>
                    </a:p>
                  </a:txBody>
                  <a:tcPr>
                    <a:solidFill>
                      <a:schemeClr val="accent1">
                        <a:alpha val="50000"/>
                      </a:schemeClr>
                    </a:solidFill>
                  </a:tcPr>
                </a:tc>
                <a:tc>
                  <a:txBody>
                    <a:bodyPr/>
                    <a:lstStyle/>
                    <a:p>
                      <a:r>
                        <a:rPr lang="en-GB" sz="1200"/>
                        <a:t>2026</a:t>
                      </a:r>
                    </a:p>
                  </a:txBody>
                  <a:tcPr>
                    <a:solidFill>
                      <a:schemeClr val="accent1">
                        <a:alpha val="50000"/>
                      </a:schemeClr>
                    </a:solidFill>
                  </a:tcPr>
                </a:tc>
                <a:tc>
                  <a:txBody>
                    <a:bodyPr/>
                    <a:lstStyle/>
                    <a:p>
                      <a:r>
                        <a:rPr lang="en-GB" sz="1200"/>
                        <a:t>2027</a:t>
                      </a:r>
                    </a:p>
                  </a:txBody>
                  <a:tcPr>
                    <a:solidFill>
                      <a:schemeClr val="accent1">
                        <a:alpha val="50000"/>
                      </a:schemeClr>
                    </a:solidFill>
                  </a:tcPr>
                </a:tc>
                <a:tc>
                  <a:txBody>
                    <a:bodyPr/>
                    <a:lstStyle/>
                    <a:p>
                      <a:r>
                        <a:rPr lang="en-GB" sz="1200"/>
                        <a:t>2028</a:t>
                      </a:r>
                    </a:p>
                  </a:txBody>
                  <a:tcPr>
                    <a:solidFill>
                      <a:schemeClr val="accent1">
                        <a:alpha val="50000"/>
                      </a:schemeClr>
                    </a:solidFill>
                  </a:tcPr>
                </a:tc>
                <a:tc>
                  <a:txBody>
                    <a:bodyPr/>
                    <a:lstStyle/>
                    <a:p>
                      <a:r>
                        <a:rPr lang="en-GB" sz="1200"/>
                        <a:t>2029</a:t>
                      </a:r>
                    </a:p>
                  </a:txBody>
                  <a:tcPr>
                    <a:solidFill>
                      <a:schemeClr val="accent1">
                        <a:alpha val="50000"/>
                      </a:schemeClr>
                    </a:solidFill>
                  </a:tcPr>
                </a:tc>
                <a:tc>
                  <a:txBody>
                    <a:bodyPr/>
                    <a:lstStyle/>
                    <a:p>
                      <a:r>
                        <a:rPr lang="en-GB" sz="1200"/>
                        <a:t>2030</a:t>
                      </a:r>
                    </a:p>
                  </a:txBody>
                  <a:tcPr>
                    <a:solidFill>
                      <a:schemeClr val="accent1">
                        <a:alpha val="50000"/>
                      </a:schemeClr>
                    </a:solidFill>
                  </a:tcPr>
                </a:tc>
                <a:extLst>
                  <a:ext uri="{0D108BD9-81ED-4DB2-BD59-A6C34878D82A}">
                    <a16:rowId xmlns:a16="http://schemas.microsoft.com/office/drawing/2014/main" val="1248195928"/>
                  </a:ext>
                </a:extLst>
              </a:tr>
              <a:tr h="4629857">
                <a:tc>
                  <a:txBody>
                    <a:bodyPr/>
                    <a:lstStyle/>
                    <a:p>
                      <a:endParaRPr lang="en-GB"/>
                    </a:p>
                  </a:txBody>
                  <a:tcPr>
                    <a:solidFill>
                      <a:schemeClr val="accent1">
                        <a:tint val="40000"/>
                        <a:alpha val="50000"/>
                      </a:schemeClr>
                    </a:solidFill>
                  </a:tcPr>
                </a:tc>
                <a:tc>
                  <a:txBody>
                    <a:bodyPr/>
                    <a:lstStyle/>
                    <a:p>
                      <a:endParaRPr lang="en-GB"/>
                    </a:p>
                  </a:txBody>
                  <a:tcPr>
                    <a:solidFill>
                      <a:schemeClr val="accent1">
                        <a:tint val="40000"/>
                        <a:alpha val="50000"/>
                      </a:schemeClr>
                    </a:solidFill>
                  </a:tcPr>
                </a:tc>
                <a:tc>
                  <a:txBody>
                    <a:bodyPr/>
                    <a:lstStyle/>
                    <a:p>
                      <a:endParaRPr lang="en-GB"/>
                    </a:p>
                  </a:txBody>
                  <a:tcPr>
                    <a:solidFill>
                      <a:schemeClr val="accent1">
                        <a:tint val="40000"/>
                        <a:alpha val="50000"/>
                      </a:schemeClr>
                    </a:solidFill>
                  </a:tcPr>
                </a:tc>
                <a:tc>
                  <a:txBody>
                    <a:bodyPr/>
                    <a:lstStyle/>
                    <a:p>
                      <a:endParaRPr lang="en-GB"/>
                    </a:p>
                  </a:txBody>
                  <a:tcPr>
                    <a:solidFill>
                      <a:schemeClr val="accent1">
                        <a:tint val="40000"/>
                        <a:alpha val="50000"/>
                      </a:schemeClr>
                    </a:solidFill>
                  </a:tcPr>
                </a:tc>
                <a:tc>
                  <a:txBody>
                    <a:bodyPr/>
                    <a:lstStyle/>
                    <a:p>
                      <a:endParaRPr lang="en-GB"/>
                    </a:p>
                  </a:txBody>
                  <a:tcPr>
                    <a:solidFill>
                      <a:schemeClr val="accent1">
                        <a:tint val="40000"/>
                        <a:alpha val="50000"/>
                      </a:schemeClr>
                    </a:solidFill>
                  </a:tcPr>
                </a:tc>
                <a:tc>
                  <a:txBody>
                    <a:bodyPr/>
                    <a:lstStyle/>
                    <a:p>
                      <a:endParaRPr lang="en-GB"/>
                    </a:p>
                  </a:txBody>
                  <a:tcPr>
                    <a:solidFill>
                      <a:schemeClr val="accent1">
                        <a:tint val="40000"/>
                        <a:alpha val="50000"/>
                      </a:schemeClr>
                    </a:solidFill>
                  </a:tcPr>
                </a:tc>
                <a:tc>
                  <a:txBody>
                    <a:bodyPr/>
                    <a:lstStyle/>
                    <a:p>
                      <a:endParaRPr lang="en-GB"/>
                    </a:p>
                  </a:txBody>
                  <a:tcPr>
                    <a:solidFill>
                      <a:schemeClr val="accent1">
                        <a:tint val="40000"/>
                        <a:alpha val="50000"/>
                      </a:schemeClr>
                    </a:solidFill>
                  </a:tcPr>
                </a:tc>
                <a:tc>
                  <a:txBody>
                    <a:bodyPr/>
                    <a:lstStyle/>
                    <a:p>
                      <a:endParaRPr lang="en-GB"/>
                    </a:p>
                  </a:txBody>
                  <a:tcPr>
                    <a:solidFill>
                      <a:schemeClr val="accent1">
                        <a:tint val="40000"/>
                        <a:alpha val="50000"/>
                      </a:schemeClr>
                    </a:solidFill>
                  </a:tcPr>
                </a:tc>
                <a:tc>
                  <a:txBody>
                    <a:bodyPr/>
                    <a:lstStyle/>
                    <a:p>
                      <a:endParaRPr lang="en-GB"/>
                    </a:p>
                  </a:txBody>
                  <a:tcPr>
                    <a:solidFill>
                      <a:schemeClr val="accent1">
                        <a:tint val="40000"/>
                        <a:alpha val="50000"/>
                      </a:schemeClr>
                    </a:solidFill>
                  </a:tcPr>
                </a:tc>
                <a:tc>
                  <a:txBody>
                    <a:bodyPr/>
                    <a:lstStyle/>
                    <a:p>
                      <a:endParaRPr lang="en-GB"/>
                    </a:p>
                  </a:txBody>
                  <a:tcPr>
                    <a:solidFill>
                      <a:schemeClr val="accent1">
                        <a:tint val="40000"/>
                        <a:alpha val="50000"/>
                      </a:schemeClr>
                    </a:solidFill>
                  </a:tcPr>
                </a:tc>
                <a:extLst>
                  <a:ext uri="{0D108BD9-81ED-4DB2-BD59-A6C34878D82A}">
                    <a16:rowId xmlns:a16="http://schemas.microsoft.com/office/drawing/2014/main" val="2581856562"/>
                  </a:ext>
                </a:extLst>
              </a:tr>
            </a:tbl>
          </a:graphicData>
        </a:graphic>
      </p:graphicFrame>
      <p:sp>
        <p:nvSpPr>
          <p:cNvPr id="8" name="TextBox 7">
            <a:extLst>
              <a:ext uri="{FF2B5EF4-FFF2-40B4-BE49-F238E27FC236}">
                <a16:creationId xmlns:a16="http://schemas.microsoft.com/office/drawing/2014/main" id="{9E63AD71-AD01-4EEB-9F9E-49E72529B1AC}"/>
              </a:ext>
            </a:extLst>
          </p:cNvPr>
          <p:cNvSpPr txBox="1"/>
          <p:nvPr/>
        </p:nvSpPr>
        <p:spPr>
          <a:xfrm>
            <a:off x="170883" y="1839321"/>
            <a:ext cx="2895624" cy="1469827"/>
          </a:xfrm>
          <a:prstGeom prst="rect">
            <a:avLst/>
          </a:prstGeom>
          <a:solidFill>
            <a:srgbClr val="4584B6">
              <a:alpha val="70000"/>
            </a:srgb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a:ea typeface="+mn-ea"/>
                <a:cs typeface="+mn-cs"/>
              </a:rPr>
              <a:t>Customers</a:t>
            </a:r>
            <a:r>
              <a:rPr kumimoji="0" lang="en-GB" sz="1600" b="1" i="0" u="none" strike="noStrike" kern="1200" cap="none" spc="0" normalizeH="0" baseline="0" noProof="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Need driver, tools &amp; imperative to act</a:t>
            </a: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Increase WE Awareness</a:t>
            </a: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National Water Target Driver</a:t>
            </a: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Smart metering &amp; data</a:t>
            </a: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08461D-0747-48A2-AF01-5C76BFD00BAA}"/>
              </a:ext>
            </a:extLst>
          </p:cNvPr>
          <p:cNvSpPr txBox="1"/>
          <p:nvPr/>
        </p:nvSpPr>
        <p:spPr>
          <a:xfrm>
            <a:off x="171175" y="3550898"/>
            <a:ext cx="2882079" cy="1291525"/>
          </a:xfrm>
          <a:prstGeom prst="rect">
            <a:avLst/>
          </a:prstGeom>
          <a:solidFill>
            <a:srgbClr val="4DB9BA">
              <a:alpha val="70000"/>
            </a:srgb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a:ea typeface="+mn-ea"/>
                <a:cs typeface="+mn-cs"/>
              </a:rPr>
              <a:t>Retailers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Remove commercial disincentive</a:t>
            </a: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Incentivise WE delivery &amp; reporting through funding</a:t>
            </a: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Leading to customer demand</a:t>
            </a: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20BDBFC-0219-486B-BB95-81C67FA556FF}"/>
              </a:ext>
            </a:extLst>
          </p:cNvPr>
          <p:cNvSpPr txBox="1"/>
          <p:nvPr/>
        </p:nvSpPr>
        <p:spPr>
          <a:xfrm>
            <a:off x="171786" y="5073128"/>
            <a:ext cx="2853655" cy="1690355"/>
          </a:xfrm>
          <a:prstGeom prst="rect">
            <a:avLst/>
          </a:prstGeom>
          <a:solidFill>
            <a:srgbClr val="8D679D">
              <a:alpha val="75000"/>
            </a:srgb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panose="020F0502020204030204"/>
                <a:ea typeface="+mn-ea"/>
                <a:cs typeface="+mn-cs"/>
              </a:rPr>
              <a:t>Wholesalers </a:t>
            </a: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AMP7 – Remove ODI &amp; NHH WE funding barrier</a:t>
            </a: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AMP8 – Incentivise WE delivery &amp; retailer collaboration</a:t>
            </a:r>
          </a:p>
          <a:p>
            <a:pPr marL="273050" marR="0" lvl="0" indent="-273050" algn="l" defTabSz="914400" rtl="0" eaLnBrk="1" fontAlgn="auto" latinLnBrk="0" hangingPunct="1">
              <a:lnSpc>
                <a:spcPct val="100000"/>
              </a:lnSpc>
              <a:spcBef>
                <a:spcPts val="0"/>
              </a:spcBef>
              <a:spcAft>
                <a:spcPts val="0"/>
              </a:spcAft>
              <a:buClrTx/>
              <a:buSzTx/>
              <a:buFontTx/>
              <a:buAutoNum type="alphaLcParenBoth"/>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Accelerate NHH smart metering</a:t>
            </a:r>
          </a:p>
          <a:p>
            <a:pPr marL="342900" marR="0" lvl="0" indent="-342900" algn="l" defTabSz="914400" rtl="0" eaLnBrk="1" fontAlgn="auto" latinLnBrk="0" hangingPunct="1">
              <a:lnSpc>
                <a:spcPct val="100000"/>
              </a:lnSpc>
              <a:spcBef>
                <a:spcPts val="0"/>
              </a:spcBef>
              <a:spcAft>
                <a:spcPts val="0"/>
              </a:spcAft>
              <a:buClrTx/>
              <a:buSzTx/>
              <a:buFontTx/>
              <a:buAutoNum type="alphaLcParenBoth"/>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163434E-0F08-45D4-AC8D-46EC759FA0CD}"/>
              </a:ext>
            </a:extLst>
          </p:cNvPr>
          <p:cNvSpPr txBox="1"/>
          <p:nvPr/>
        </p:nvSpPr>
        <p:spPr>
          <a:xfrm>
            <a:off x="233222" y="234278"/>
            <a:ext cx="394325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4584B6"/>
                </a:solidFill>
                <a:effectLst/>
                <a:uLnTx/>
                <a:uFillTx/>
                <a:latin typeface="Calibri" panose="020F0502020204030204"/>
                <a:ea typeface="+mn-ea"/>
                <a:cs typeface="+mn-cs"/>
              </a:rPr>
              <a:t>Roadmap to Delivery  </a:t>
            </a:r>
          </a:p>
        </p:txBody>
      </p:sp>
      <p:sp>
        <p:nvSpPr>
          <p:cNvPr id="36" name="Arrow: Pentagon 35">
            <a:extLst>
              <a:ext uri="{FF2B5EF4-FFF2-40B4-BE49-F238E27FC236}">
                <a16:creationId xmlns:a16="http://schemas.microsoft.com/office/drawing/2014/main" id="{486BBC72-6E51-4DCC-9735-F05216425D17}"/>
              </a:ext>
            </a:extLst>
          </p:cNvPr>
          <p:cNvSpPr/>
          <p:nvPr/>
        </p:nvSpPr>
        <p:spPr>
          <a:xfrm>
            <a:off x="3112886" y="1839321"/>
            <a:ext cx="6965740" cy="1469827"/>
          </a:xfrm>
          <a:prstGeom prst="homePlate">
            <a:avLst/>
          </a:prstGeom>
          <a:solidFill>
            <a:srgbClr val="4584B6">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Arrow: Pentagon 36">
            <a:extLst>
              <a:ext uri="{FF2B5EF4-FFF2-40B4-BE49-F238E27FC236}">
                <a16:creationId xmlns:a16="http://schemas.microsoft.com/office/drawing/2014/main" id="{FFF531F2-C21A-4C09-847D-A1795C844333}"/>
              </a:ext>
            </a:extLst>
          </p:cNvPr>
          <p:cNvSpPr/>
          <p:nvPr/>
        </p:nvSpPr>
        <p:spPr>
          <a:xfrm>
            <a:off x="3110830" y="3530826"/>
            <a:ext cx="6972018" cy="1311597"/>
          </a:xfrm>
          <a:prstGeom prst="homePlate">
            <a:avLst/>
          </a:prstGeom>
          <a:solidFill>
            <a:srgbClr val="4DB9B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Arrow: Pentagon 38">
            <a:extLst>
              <a:ext uri="{FF2B5EF4-FFF2-40B4-BE49-F238E27FC236}">
                <a16:creationId xmlns:a16="http://schemas.microsoft.com/office/drawing/2014/main" id="{B477774F-64E0-403C-A913-8062872EB007}"/>
              </a:ext>
            </a:extLst>
          </p:cNvPr>
          <p:cNvSpPr/>
          <p:nvPr/>
        </p:nvSpPr>
        <p:spPr>
          <a:xfrm>
            <a:off x="3112886" y="5059126"/>
            <a:ext cx="6972018" cy="1693848"/>
          </a:xfrm>
          <a:prstGeom prst="homePlate">
            <a:avLst/>
          </a:prstGeom>
          <a:solidFill>
            <a:srgbClr val="8D679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Pentagon 34">
            <a:extLst>
              <a:ext uri="{FF2B5EF4-FFF2-40B4-BE49-F238E27FC236}">
                <a16:creationId xmlns:a16="http://schemas.microsoft.com/office/drawing/2014/main" id="{7C4BF5AF-4B53-4B19-AA50-60ABCBCE1695}"/>
              </a:ext>
            </a:extLst>
          </p:cNvPr>
          <p:cNvSpPr/>
          <p:nvPr/>
        </p:nvSpPr>
        <p:spPr>
          <a:xfrm>
            <a:off x="4753436" y="3657335"/>
            <a:ext cx="4626073" cy="472057"/>
          </a:xfrm>
          <a:prstGeom prst="homePlate">
            <a:avLst/>
          </a:prstGeom>
          <a:solidFill>
            <a:srgbClr val="4D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Retailers have financial margin / capability to deliver large scale WE across all NHH customer segments</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EE0DD0AC-0AB9-41A6-8008-C94D309C9126}"/>
              </a:ext>
            </a:extLst>
          </p:cNvPr>
          <p:cNvCxnSpPr>
            <a:cxnSpLocks/>
          </p:cNvCxnSpPr>
          <p:nvPr/>
        </p:nvCxnSpPr>
        <p:spPr>
          <a:xfrm>
            <a:off x="4659252" y="3608388"/>
            <a:ext cx="0" cy="114389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CCBD2C5-CA5A-4C3A-98F8-A8DBFEC8F7C1}"/>
              </a:ext>
            </a:extLst>
          </p:cNvPr>
          <p:cNvCxnSpPr>
            <a:cxnSpLocks/>
          </p:cNvCxnSpPr>
          <p:nvPr/>
        </p:nvCxnSpPr>
        <p:spPr>
          <a:xfrm>
            <a:off x="5655127" y="5059126"/>
            <a:ext cx="0" cy="170335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Arrow: Pentagon 40">
            <a:extLst>
              <a:ext uri="{FF2B5EF4-FFF2-40B4-BE49-F238E27FC236}">
                <a16:creationId xmlns:a16="http://schemas.microsoft.com/office/drawing/2014/main" id="{7BAF51DC-939B-466A-9B0E-150D9B8812EF}"/>
              </a:ext>
            </a:extLst>
          </p:cNvPr>
          <p:cNvSpPr/>
          <p:nvPr/>
        </p:nvSpPr>
        <p:spPr>
          <a:xfrm>
            <a:off x="5804455" y="5103673"/>
            <a:ext cx="3405805" cy="493215"/>
          </a:xfrm>
          <a:prstGeom prst="homePlate">
            <a:avLst/>
          </a:prstGeom>
          <a:solidFill>
            <a:srgbClr val="8D6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WE and CSL funding for collaboration</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rrow: Pentagon 41">
            <a:extLst>
              <a:ext uri="{FF2B5EF4-FFF2-40B4-BE49-F238E27FC236}">
                <a16:creationId xmlns:a16="http://schemas.microsoft.com/office/drawing/2014/main" id="{B6C93732-EB2E-4247-9710-2068A0D94E22}"/>
              </a:ext>
            </a:extLst>
          </p:cNvPr>
          <p:cNvSpPr/>
          <p:nvPr/>
        </p:nvSpPr>
        <p:spPr>
          <a:xfrm>
            <a:off x="5811083" y="5666073"/>
            <a:ext cx="3568426" cy="493215"/>
          </a:xfrm>
          <a:prstGeom prst="homePlate">
            <a:avLst/>
          </a:prstGeom>
          <a:solidFill>
            <a:srgbClr val="8D6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ODI that enables NHH WE delivery against National Water Target</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rrow: Pentagon 45">
            <a:extLst>
              <a:ext uri="{FF2B5EF4-FFF2-40B4-BE49-F238E27FC236}">
                <a16:creationId xmlns:a16="http://schemas.microsoft.com/office/drawing/2014/main" id="{4081CABE-0D05-4E4B-B50E-CB6F7F4FC2EC}"/>
              </a:ext>
            </a:extLst>
          </p:cNvPr>
          <p:cNvSpPr/>
          <p:nvPr/>
        </p:nvSpPr>
        <p:spPr>
          <a:xfrm>
            <a:off x="5035831" y="2808866"/>
            <a:ext cx="4563818" cy="400540"/>
          </a:xfrm>
          <a:prstGeom prst="homePlate">
            <a:avLst/>
          </a:prstGeom>
          <a:solidFill>
            <a:srgbClr val="458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Commodity price incentives: WE levy? Tariff restructuring?</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rrow: Pentagon 47">
            <a:extLst>
              <a:ext uri="{FF2B5EF4-FFF2-40B4-BE49-F238E27FC236}">
                <a16:creationId xmlns:a16="http://schemas.microsoft.com/office/drawing/2014/main" id="{0B0E85D3-4660-4BF6-8FAA-25152986C58A}"/>
              </a:ext>
            </a:extLst>
          </p:cNvPr>
          <p:cNvSpPr/>
          <p:nvPr/>
        </p:nvSpPr>
        <p:spPr>
          <a:xfrm>
            <a:off x="5035830" y="1911708"/>
            <a:ext cx="4515639" cy="400540"/>
          </a:xfrm>
          <a:prstGeom prst="homePlate">
            <a:avLst/>
          </a:prstGeom>
          <a:solidFill>
            <a:srgbClr val="458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National Target, Mandatory Labelling, Fitting Standards</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E0DD5020-9180-45C3-96B8-CEAD6484B2A8}"/>
              </a:ext>
            </a:extLst>
          </p:cNvPr>
          <p:cNvSpPr/>
          <p:nvPr/>
        </p:nvSpPr>
        <p:spPr>
          <a:xfrm>
            <a:off x="10118548" y="1802716"/>
            <a:ext cx="1873873" cy="1526952"/>
          </a:xfrm>
          <a:prstGeom prst="roundRect">
            <a:avLst/>
          </a:prstGeom>
          <a:solidFill>
            <a:srgbClr val="4584B6"/>
          </a:solidFill>
          <a:ln w="88900" cap="rnd"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Businesses take responsibility for WE delivery.  Embed WE as core business (as per CO2 reduction)</a:t>
            </a:r>
          </a:p>
        </p:txBody>
      </p:sp>
      <p:sp>
        <p:nvSpPr>
          <p:cNvPr id="56" name="Rectangle: Rounded Corners 55">
            <a:extLst>
              <a:ext uri="{FF2B5EF4-FFF2-40B4-BE49-F238E27FC236}">
                <a16:creationId xmlns:a16="http://schemas.microsoft.com/office/drawing/2014/main" id="{ABF26951-E647-4A81-A6B7-D1884B2CD025}"/>
              </a:ext>
            </a:extLst>
          </p:cNvPr>
          <p:cNvSpPr/>
          <p:nvPr/>
        </p:nvSpPr>
        <p:spPr>
          <a:xfrm>
            <a:off x="10121141" y="3547658"/>
            <a:ext cx="1873873" cy="1294766"/>
          </a:xfrm>
          <a:prstGeom prst="roundRect">
            <a:avLst/>
          </a:prstGeom>
          <a:solidFill>
            <a:srgbClr val="4DB9BA"/>
          </a:solidFill>
          <a:ln w="88900" cap="rnd"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Retailers have financial capacity to deliver &amp; report customer led WE. </a:t>
            </a:r>
          </a:p>
        </p:txBody>
      </p:sp>
      <p:sp>
        <p:nvSpPr>
          <p:cNvPr id="60" name="Rectangle: Rounded Corners 59">
            <a:extLst>
              <a:ext uri="{FF2B5EF4-FFF2-40B4-BE49-F238E27FC236}">
                <a16:creationId xmlns:a16="http://schemas.microsoft.com/office/drawing/2014/main" id="{2A8037E5-9CDF-43BB-BCFF-13F504FE4BCB}"/>
              </a:ext>
            </a:extLst>
          </p:cNvPr>
          <p:cNvSpPr/>
          <p:nvPr/>
        </p:nvSpPr>
        <p:spPr>
          <a:xfrm>
            <a:off x="10146341" y="5059125"/>
            <a:ext cx="1873873" cy="1655067"/>
          </a:xfrm>
          <a:prstGeom prst="roundRect">
            <a:avLst/>
          </a:prstGeom>
          <a:solidFill>
            <a:srgbClr val="8D679D">
              <a:alpha val="75000"/>
            </a:srgbClr>
          </a:solidFill>
          <a:ln w="88900" cap="rnd"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Wholesalers can deliver NHH WE and can rely on the competitive market to deliver demand reduction.</a:t>
            </a:r>
          </a:p>
        </p:txBody>
      </p:sp>
      <p:sp>
        <p:nvSpPr>
          <p:cNvPr id="64" name="Arrow: Down 63">
            <a:extLst>
              <a:ext uri="{FF2B5EF4-FFF2-40B4-BE49-F238E27FC236}">
                <a16:creationId xmlns:a16="http://schemas.microsoft.com/office/drawing/2014/main" id="{78D53B3F-6152-43E2-9358-012D0D4AC51A}"/>
              </a:ext>
            </a:extLst>
          </p:cNvPr>
          <p:cNvSpPr/>
          <p:nvPr/>
        </p:nvSpPr>
        <p:spPr>
          <a:xfrm>
            <a:off x="10807429" y="3329668"/>
            <a:ext cx="496110" cy="217990"/>
          </a:xfrm>
          <a:prstGeom prst="downArrow">
            <a:avLst/>
          </a:prstGeom>
          <a:gradFill flip="none" rotWithShape="1">
            <a:gsLst>
              <a:gs pos="0">
                <a:srgbClr val="4584B6"/>
              </a:gs>
              <a:gs pos="100000">
                <a:srgbClr val="4DB9B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Arrow: Down 64">
            <a:extLst>
              <a:ext uri="{FF2B5EF4-FFF2-40B4-BE49-F238E27FC236}">
                <a16:creationId xmlns:a16="http://schemas.microsoft.com/office/drawing/2014/main" id="{9570CF0C-5142-498D-AAD4-07A7934BE2BC}"/>
              </a:ext>
            </a:extLst>
          </p:cNvPr>
          <p:cNvSpPr/>
          <p:nvPr/>
        </p:nvSpPr>
        <p:spPr>
          <a:xfrm>
            <a:off x="10807430" y="4842423"/>
            <a:ext cx="496110" cy="216702"/>
          </a:xfrm>
          <a:prstGeom prst="downArrow">
            <a:avLst/>
          </a:prstGeom>
          <a:gradFill>
            <a:gsLst>
              <a:gs pos="54000">
                <a:srgbClr val="718BAA"/>
              </a:gs>
              <a:gs pos="0">
                <a:srgbClr val="4DB9BA"/>
              </a:gs>
              <a:gs pos="100000">
                <a:srgbClr val="8D679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4F7B9DA6-701A-40B7-ACD0-BD9A3E9CBEA7}"/>
              </a:ext>
            </a:extLst>
          </p:cNvPr>
          <p:cNvSpPr txBox="1"/>
          <p:nvPr/>
        </p:nvSpPr>
        <p:spPr>
          <a:xfrm>
            <a:off x="3025441" y="1436165"/>
            <a:ext cx="8297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Retailer REC</a:t>
            </a:r>
          </a:p>
        </p:txBody>
      </p:sp>
      <p:sp>
        <p:nvSpPr>
          <p:cNvPr id="54" name="TextBox 53">
            <a:extLst>
              <a:ext uri="{FF2B5EF4-FFF2-40B4-BE49-F238E27FC236}">
                <a16:creationId xmlns:a16="http://schemas.microsoft.com/office/drawing/2014/main" id="{6A89BE25-F47C-4926-8193-771AB6BD94C3}"/>
              </a:ext>
            </a:extLst>
          </p:cNvPr>
          <p:cNvSpPr txBox="1"/>
          <p:nvPr/>
        </p:nvSpPr>
        <p:spPr>
          <a:xfrm>
            <a:off x="5608510" y="1597571"/>
            <a:ext cx="5084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AMP8</a:t>
            </a:r>
          </a:p>
        </p:txBody>
      </p:sp>
      <p:sp>
        <p:nvSpPr>
          <p:cNvPr id="55" name="Arrow: Pentagon 54">
            <a:extLst>
              <a:ext uri="{FF2B5EF4-FFF2-40B4-BE49-F238E27FC236}">
                <a16:creationId xmlns:a16="http://schemas.microsoft.com/office/drawing/2014/main" id="{6DA99CAA-BE4A-4F26-BBFC-5E5CBB2BFB00}"/>
              </a:ext>
            </a:extLst>
          </p:cNvPr>
          <p:cNvSpPr/>
          <p:nvPr/>
        </p:nvSpPr>
        <p:spPr>
          <a:xfrm>
            <a:off x="3178353" y="5101974"/>
            <a:ext cx="2324650" cy="494914"/>
          </a:xfrm>
          <a:prstGeom prst="homePlate">
            <a:avLst/>
          </a:prstGeom>
          <a:solidFill>
            <a:srgbClr val="8D6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Replace PCC with </a:t>
            </a:r>
            <a:r>
              <a:rPr kumimoji="0" lang="en-GB" sz="1400" b="0" i="0" u="none" strike="noStrike" kern="1200" cap="none" spc="0" normalizeH="0" baseline="0" noProof="0" err="1">
                <a:ln>
                  <a:noFill/>
                </a:ln>
                <a:solidFill>
                  <a:prstClr val="white"/>
                </a:solidFill>
                <a:effectLst/>
                <a:uLnTx/>
                <a:uFillTx/>
                <a:latin typeface="Calibri" panose="020F0502020204030204"/>
                <a:ea typeface="+mn-ea"/>
                <a:cs typeface="+mn-cs"/>
              </a:rPr>
              <a:t>Ml</a:t>
            </a: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/d</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Arrow: Pentagon 56">
            <a:extLst>
              <a:ext uri="{FF2B5EF4-FFF2-40B4-BE49-F238E27FC236}">
                <a16:creationId xmlns:a16="http://schemas.microsoft.com/office/drawing/2014/main" id="{841B365D-6414-4D88-804D-C75FE6F6D716}"/>
              </a:ext>
            </a:extLst>
          </p:cNvPr>
          <p:cNvSpPr/>
          <p:nvPr/>
        </p:nvSpPr>
        <p:spPr>
          <a:xfrm>
            <a:off x="3166388" y="5669495"/>
            <a:ext cx="2350834" cy="494914"/>
          </a:xfrm>
          <a:prstGeom prst="homePlate">
            <a:avLst/>
          </a:prstGeom>
          <a:solidFill>
            <a:srgbClr val="8D6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Allow / incentivise NHH WE in WRMP24</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Pentagon 60">
            <a:extLst>
              <a:ext uri="{FF2B5EF4-FFF2-40B4-BE49-F238E27FC236}">
                <a16:creationId xmlns:a16="http://schemas.microsoft.com/office/drawing/2014/main" id="{E9699BD7-15AC-42D4-81C9-DC78FBA1FB46}"/>
              </a:ext>
            </a:extLst>
          </p:cNvPr>
          <p:cNvSpPr/>
          <p:nvPr/>
        </p:nvSpPr>
        <p:spPr>
          <a:xfrm>
            <a:off x="3171648" y="6221288"/>
            <a:ext cx="2350834" cy="494914"/>
          </a:xfrm>
          <a:prstGeom prst="homePlate">
            <a:avLst/>
          </a:prstGeom>
          <a:solidFill>
            <a:srgbClr val="8D6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Incentivise NHH smart metering</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Arrow: Pentagon 61">
            <a:extLst>
              <a:ext uri="{FF2B5EF4-FFF2-40B4-BE49-F238E27FC236}">
                <a16:creationId xmlns:a16="http://schemas.microsoft.com/office/drawing/2014/main" id="{E8F76BDC-9CD5-449A-989D-FC5360880424}"/>
              </a:ext>
            </a:extLst>
          </p:cNvPr>
          <p:cNvSpPr/>
          <p:nvPr/>
        </p:nvSpPr>
        <p:spPr>
          <a:xfrm>
            <a:off x="3201460" y="3660635"/>
            <a:ext cx="1425971" cy="1068812"/>
          </a:xfrm>
          <a:prstGeom prst="homePlate">
            <a:avLst>
              <a:gd name="adj" fmla="val 25416"/>
            </a:avLst>
          </a:prstGeom>
          <a:solidFill>
            <a:srgbClr val="4D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Retailer-driven WE funded through REC or WE levy</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Arrow: Pentagon 62">
            <a:extLst>
              <a:ext uri="{FF2B5EF4-FFF2-40B4-BE49-F238E27FC236}">
                <a16:creationId xmlns:a16="http://schemas.microsoft.com/office/drawing/2014/main" id="{EBB88EC0-9B43-4257-9B3B-5B48F2C075F5}"/>
              </a:ext>
            </a:extLst>
          </p:cNvPr>
          <p:cNvSpPr/>
          <p:nvPr/>
        </p:nvSpPr>
        <p:spPr>
          <a:xfrm>
            <a:off x="5804455" y="6220978"/>
            <a:ext cx="3568426" cy="493215"/>
          </a:xfrm>
          <a:prstGeom prst="homePlate">
            <a:avLst/>
          </a:prstGeom>
          <a:solidFill>
            <a:srgbClr val="8D6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Accelerated smart meter rollout</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Arrow: Pentagon 65">
            <a:extLst>
              <a:ext uri="{FF2B5EF4-FFF2-40B4-BE49-F238E27FC236}">
                <a16:creationId xmlns:a16="http://schemas.microsoft.com/office/drawing/2014/main" id="{7229AA2F-450F-4FE9-A21D-8B1C13B19A55}"/>
              </a:ext>
            </a:extLst>
          </p:cNvPr>
          <p:cNvSpPr/>
          <p:nvPr/>
        </p:nvSpPr>
        <p:spPr>
          <a:xfrm>
            <a:off x="3178569" y="1906626"/>
            <a:ext cx="1857261" cy="625349"/>
          </a:xfrm>
          <a:prstGeom prst="homePlate">
            <a:avLst/>
          </a:prstGeom>
          <a:solidFill>
            <a:srgbClr val="458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panose="020F0502020204030204"/>
                <a:ea typeface="+mn-ea"/>
                <a:cs typeface="+mn-cs"/>
              </a:rPr>
              <a:t>Env Bill</a:t>
            </a: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 Water Target, Labelling  </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9CF4EDF5-E53C-457A-A360-EAE8655F90E9}"/>
              </a:ext>
            </a:extLst>
          </p:cNvPr>
          <p:cNvSpPr/>
          <p:nvPr/>
        </p:nvSpPr>
        <p:spPr>
          <a:xfrm>
            <a:off x="10118548" y="1107316"/>
            <a:ext cx="1873873" cy="3289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OBJECTIVE</a:t>
            </a:r>
          </a:p>
        </p:txBody>
      </p:sp>
      <p:sp>
        <p:nvSpPr>
          <p:cNvPr id="69" name="Arrow: Pentagon 68">
            <a:extLst>
              <a:ext uri="{FF2B5EF4-FFF2-40B4-BE49-F238E27FC236}">
                <a16:creationId xmlns:a16="http://schemas.microsoft.com/office/drawing/2014/main" id="{1A3247DD-5FE7-417D-93AD-4D77A4846B7B}"/>
              </a:ext>
            </a:extLst>
          </p:cNvPr>
          <p:cNvSpPr/>
          <p:nvPr/>
        </p:nvSpPr>
        <p:spPr>
          <a:xfrm>
            <a:off x="4758820" y="4177474"/>
            <a:ext cx="4629020" cy="240595"/>
          </a:xfrm>
          <a:prstGeom prst="homePlate">
            <a:avLst/>
          </a:prstGeom>
          <a:solidFill>
            <a:srgbClr val="4D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Retailer levy to ring-fence WE schemes </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Arrow: Pentagon 69">
            <a:extLst>
              <a:ext uri="{FF2B5EF4-FFF2-40B4-BE49-F238E27FC236}">
                <a16:creationId xmlns:a16="http://schemas.microsoft.com/office/drawing/2014/main" id="{C481161F-2CA0-4641-BBEE-2562B65AAF2F}"/>
              </a:ext>
            </a:extLst>
          </p:cNvPr>
          <p:cNvSpPr/>
          <p:nvPr/>
        </p:nvSpPr>
        <p:spPr>
          <a:xfrm>
            <a:off x="4758780" y="4474776"/>
            <a:ext cx="4629020" cy="240595"/>
          </a:xfrm>
          <a:prstGeom prst="homePlate">
            <a:avLst/>
          </a:prstGeom>
          <a:solidFill>
            <a:srgbClr val="4D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Retailer WE reported against WRMP and National Target</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Arrow: Pentagon 73">
            <a:extLst>
              <a:ext uri="{FF2B5EF4-FFF2-40B4-BE49-F238E27FC236}">
                <a16:creationId xmlns:a16="http://schemas.microsoft.com/office/drawing/2014/main" id="{EC94F799-C61D-4D13-B9BF-81C6DE98DC64}"/>
              </a:ext>
            </a:extLst>
          </p:cNvPr>
          <p:cNvSpPr/>
          <p:nvPr/>
        </p:nvSpPr>
        <p:spPr>
          <a:xfrm>
            <a:off x="5035830" y="2356574"/>
            <a:ext cx="4753585" cy="400540"/>
          </a:xfrm>
          <a:prstGeom prst="homePlate">
            <a:avLst/>
          </a:prstGeom>
          <a:solidFill>
            <a:srgbClr val="458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Leverage target:  Obligation?  Progress reporting?  Penalties?</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3C450337-1256-4360-A5E1-98AF47F7B4D8}"/>
              </a:ext>
            </a:extLst>
          </p:cNvPr>
          <p:cNvCxnSpPr>
            <a:cxnSpLocks/>
          </p:cNvCxnSpPr>
          <p:nvPr/>
        </p:nvCxnSpPr>
        <p:spPr>
          <a:xfrm>
            <a:off x="6096000" y="1732010"/>
            <a:ext cx="332641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374638B-05EF-4F96-A579-D910DAD11089}"/>
              </a:ext>
            </a:extLst>
          </p:cNvPr>
          <p:cNvSpPr txBox="1"/>
          <p:nvPr/>
        </p:nvSpPr>
        <p:spPr>
          <a:xfrm>
            <a:off x="3035603" y="1597571"/>
            <a:ext cx="5084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AMP7</a:t>
            </a:r>
          </a:p>
        </p:txBody>
      </p:sp>
      <p:cxnSp>
        <p:nvCxnSpPr>
          <p:cNvPr id="83" name="Straight Arrow Connector 82">
            <a:extLst>
              <a:ext uri="{FF2B5EF4-FFF2-40B4-BE49-F238E27FC236}">
                <a16:creationId xmlns:a16="http://schemas.microsoft.com/office/drawing/2014/main" id="{41C74CFE-0949-4EC7-B6F6-6B8575467B24}"/>
              </a:ext>
            </a:extLst>
          </p:cNvPr>
          <p:cNvCxnSpPr>
            <a:cxnSpLocks/>
            <a:endCxn id="54" idx="1"/>
          </p:cNvCxnSpPr>
          <p:nvPr/>
        </p:nvCxnSpPr>
        <p:spPr>
          <a:xfrm flipV="1">
            <a:off x="3494746" y="1720682"/>
            <a:ext cx="2113764" cy="769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20D8E3-B5BB-4429-A6AC-FB8BC253CE85}"/>
              </a:ext>
            </a:extLst>
          </p:cNvPr>
          <p:cNvSpPr txBox="1"/>
          <p:nvPr/>
        </p:nvSpPr>
        <p:spPr>
          <a:xfrm>
            <a:off x="5100105" y="1444114"/>
            <a:ext cx="457176" cy="24622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PR24</a:t>
            </a:r>
          </a:p>
        </p:txBody>
      </p:sp>
      <p:cxnSp>
        <p:nvCxnSpPr>
          <p:cNvPr id="43" name="Straight Arrow Connector 42">
            <a:extLst>
              <a:ext uri="{FF2B5EF4-FFF2-40B4-BE49-F238E27FC236}">
                <a16:creationId xmlns:a16="http://schemas.microsoft.com/office/drawing/2014/main" id="{73A0CB0B-4F65-4787-9286-3D7392348A51}"/>
              </a:ext>
            </a:extLst>
          </p:cNvPr>
          <p:cNvCxnSpPr>
            <a:cxnSpLocks/>
            <a:stCxn id="53" idx="3"/>
          </p:cNvCxnSpPr>
          <p:nvPr/>
        </p:nvCxnSpPr>
        <p:spPr>
          <a:xfrm>
            <a:off x="3855190" y="1559276"/>
            <a:ext cx="1266384"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descr="Logo&#10;&#10;Description automatically generated">
            <a:extLst>
              <a:ext uri="{FF2B5EF4-FFF2-40B4-BE49-F238E27FC236}">
                <a16:creationId xmlns:a16="http://schemas.microsoft.com/office/drawing/2014/main" id="{7ADF4F30-23CA-4283-A140-D6A0A733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652" y="0"/>
            <a:ext cx="2222348" cy="1004623"/>
          </a:xfrm>
          <a:prstGeom prst="rect">
            <a:avLst/>
          </a:prstGeom>
        </p:spPr>
      </p:pic>
    </p:spTree>
    <p:extLst>
      <p:ext uri="{BB962C8B-B14F-4D97-AF65-F5344CB8AC3E}">
        <p14:creationId xmlns:p14="http://schemas.microsoft.com/office/powerpoint/2010/main" val="603100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86C2-BA2B-41BC-B532-3897A676A221}"/>
              </a:ext>
            </a:extLst>
          </p:cNvPr>
          <p:cNvSpPr>
            <a:spLocks noGrp="1"/>
          </p:cNvSpPr>
          <p:nvPr>
            <p:ph type="title"/>
          </p:nvPr>
        </p:nvSpPr>
        <p:spPr>
          <a:xfrm>
            <a:off x="838200" y="252568"/>
            <a:ext cx="10515600" cy="1325563"/>
          </a:xfrm>
        </p:spPr>
        <p:txBody>
          <a:bodyPr>
            <a:normAutofit/>
          </a:bodyPr>
          <a:lstStyle/>
          <a:p>
            <a:r>
              <a:rPr lang="en-GB" sz="3200" b="1">
                <a:solidFill>
                  <a:schemeClr val="accent1">
                    <a:lumMod val="75000"/>
                  </a:schemeClr>
                </a:solidFill>
                <a:latin typeface="Arial" panose="020B0604020202020204" pitchFamily="34" charset="0"/>
                <a:cs typeface="Arial" panose="020B0604020202020204" pitchFamily="34" charset="0"/>
              </a:rPr>
              <a:t>Supply-side Options: Economic Insight Study </a:t>
            </a:r>
            <a:endParaRPr lang="en-GB" sz="3600" b="1">
              <a:solidFill>
                <a:schemeClr val="accent1">
                  <a:lumMod val="75000"/>
                </a:schemeClr>
              </a:solidFill>
              <a:latin typeface="Arial" panose="020B0604020202020204" pitchFamily="34" charset="0"/>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919D16FF-8205-45A2-BAD2-3A97D207A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592" y="5721616"/>
            <a:ext cx="2222348" cy="1004623"/>
          </a:xfrm>
          <a:prstGeom prst="rect">
            <a:avLst/>
          </a:prstGeom>
        </p:spPr>
      </p:pic>
      <p:graphicFrame>
        <p:nvGraphicFramePr>
          <p:cNvPr id="6" name="Table 5">
            <a:extLst>
              <a:ext uri="{FF2B5EF4-FFF2-40B4-BE49-F238E27FC236}">
                <a16:creationId xmlns:a16="http://schemas.microsoft.com/office/drawing/2014/main" id="{798C228B-4756-4D7B-B457-9DD56B87FE42}"/>
              </a:ext>
            </a:extLst>
          </p:cNvPr>
          <p:cNvGraphicFramePr>
            <a:graphicFrameLocks noGrp="1"/>
          </p:cNvGraphicFramePr>
          <p:nvPr/>
        </p:nvGraphicFramePr>
        <p:xfrm>
          <a:off x="1134292" y="4273550"/>
          <a:ext cx="10067108" cy="1747520"/>
        </p:xfrm>
        <a:graphic>
          <a:graphicData uri="http://schemas.openxmlformats.org/drawingml/2006/table">
            <a:tbl>
              <a:tblPr firstRow="1" bandRow="1">
                <a:tableStyleId>{5C22544A-7EE6-4342-B048-85BDC9FD1C3A}</a:tableStyleId>
              </a:tblPr>
              <a:tblGrid>
                <a:gridCol w="2015308">
                  <a:extLst>
                    <a:ext uri="{9D8B030D-6E8A-4147-A177-3AD203B41FA5}">
                      <a16:colId xmlns:a16="http://schemas.microsoft.com/office/drawing/2014/main" val="2131840123"/>
                    </a:ext>
                  </a:extLst>
                </a:gridCol>
                <a:gridCol w="3606800">
                  <a:extLst>
                    <a:ext uri="{9D8B030D-6E8A-4147-A177-3AD203B41FA5}">
                      <a16:colId xmlns:a16="http://schemas.microsoft.com/office/drawing/2014/main" val="749319482"/>
                    </a:ext>
                  </a:extLst>
                </a:gridCol>
                <a:gridCol w="4445000">
                  <a:extLst>
                    <a:ext uri="{9D8B030D-6E8A-4147-A177-3AD203B41FA5}">
                      <a16:colId xmlns:a16="http://schemas.microsoft.com/office/drawing/2014/main" val="3421875454"/>
                    </a:ext>
                  </a:extLst>
                </a:gridCol>
              </a:tblGrid>
              <a:tr h="370840">
                <a:tc>
                  <a:txBody>
                    <a:bodyPr/>
                    <a:lstStyle/>
                    <a:p>
                      <a:endParaRPr lang="en-GB" sz="1600">
                        <a:latin typeface="Arial" panose="020B0604020202020204" pitchFamily="34" charset="0"/>
                        <a:cs typeface="Arial" panose="020B0604020202020204" pitchFamily="34" charset="0"/>
                      </a:endParaRPr>
                    </a:p>
                  </a:txBody>
                  <a:tcPr/>
                </a:tc>
                <a:tc>
                  <a:txBody>
                    <a:bodyPr/>
                    <a:lstStyle/>
                    <a:p>
                      <a:r>
                        <a:rPr lang="en-GB" sz="1400">
                          <a:latin typeface="Arial" panose="020B0604020202020204" pitchFamily="34" charset="0"/>
                          <a:cs typeface="Arial" panose="020B0604020202020204" pitchFamily="34" charset="0"/>
                        </a:rPr>
                        <a:t>Pros</a:t>
                      </a:r>
                    </a:p>
                  </a:txBody>
                  <a:tcPr/>
                </a:tc>
                <a:tc>
                  <a:txBody>
                    <a:bodyPr/>
                    <a:lstStyle/>
                    <a:p>
                      <a:r>
                        <a:rPr lang="en-GB" sz="1400">
                          <a:latin typeface="Arial" panose="020B0604020202020204" pitchFamily="34" charset="0"/>
                          <a:cs typeface="Arial" panose="020B0604020202020204" pitchFamily="34" charset="0"/>
                        </a:rPr>
                        <a:t>Cons </a:t>
                      </a:r>
                    </a:p>
                  </a:txBody>
                  <a:tcPr/>
                </a:tc>
                <a:extLst>
                  <a:ext uri="{0D108BD9-81ED-4DB2-BD59-A6C34878D82A}">
                    <a16:rowId xmlns:a16="http://schemas.microsoft.com/office/drawing/2014/main" val="2474810096"/>
                  </a:ext>
                </a:extLst>
              </a:tr>
              <a:tr h="370840">
                <a:tc>
                  <a:txBody>
                    <a:bodyPr/>
                    <a:lstStyle/>
                    <a:p>
                      <a:r>
                        <a:rPr lang="en-GB" sz="1500" b="1">
                          <a:solidFill>
                            <a:schemeClr val="bg2">
                              <a:lumMod val="25000"/>
                            </a:schemeClr>
                          </a:solidFill>
                          <a:latin typeface="Arial" panose="020B0604020202020204" pitchFamily="34" charset="0"/>
                          <a:cs typeface="Arial" panose="020B0604020202020204" pitchFamily="34" charset="0"/>
                        </a:rPr>
                        <a:t>Wholesaler-led</a:t>
                      </a:r>
                    </a:p>
                  </a:txBody>
                  <a:tcPr/>
                </a:tc>
                <a:tc>
                  <a:txBody>
                    <a:bodyPr/>
                    <a:lstStyle/>
                    <a:p>
                      <a:pPr marL="285750" indent="-285750">
                        <a:spcBef>
                          <a:spcPts val="200"/>
                        </a:spcBef>
                        <a:buFont typeface="Arial" panose="020B0604020202020204" pitchFamily="34" charset="0"/>
                        <a:buChar char="•"/>
                      </a:pPr>
                      <a:r>
                        <a:rPr lang="en-GB" sz="1500">
                          <a:solidFill>
                            <a:schemeClr val="bg2">
                              <a:lumMod val="25000"/>
                            </a:schemeClr>
                          </a:solidFill>
                          <a:latin typeface="Arial" panose="020B0604020202020204" pitchFamily="34" charset="0"/>
                          <a:cs typeface="Arial" panose="020B0604020202020204" pitchFamily="34" charset="0"/>
                        </a:rPr>
                        <a:t>Delivery can be incentivised</a:t>
                      </a:r>
                    </a:p>
                    <a:p>
                      <a:pPr marL="285750" indent="-285750">
                        <a:spcBef>
                          <a:spcPts val="200"/>
                        </a:spcBef>
                        <a:buFont typeface="Arial" panose="020B0604020202020204" pitchFamily="34" charset="0"/>
                        <a:buChar char="•"/>
                      </a:pPr>
                      <a:r>
                        <a:rPr lang="en-GB" sz="1500">
                          <a:solidFill>
                            <a:schemeClr val="bg2">
                              <a:lumMod val="25000"/>
                            </a:schemeClr>
                          </a:solidFill>
                          <a:latin typeface="Arial" panose="020B0604020202020204" pitchFamily="34" charset="0"/>
                          <a:cs typeface="Arial" panose="020B0604020202020204" pitchFamily="34" charset="0"/>
                        </a:rPr>
                        <a:t>HH experience, economies of scale</a:t>
                      </a:r>
                    </a:p>
                  </a:txBody>
                  <a:tcPr/>
                </a:tc>
                <a:tc>
                  <a:txBody>
                    <a:bodyPr/>
                    <a:lstStyle/>
                    <a:p>
                      <a:pPr marL="285750" indent="-285750">
                        <a:spcBef>
                          <a:spcPts val="200"/>
                        </a:spcBef>
                        <a:buFont typeface="Arial" panose="020B0604020202020204" pitchFamily="34" charset="0"/>
                        <a:buChar char="•"/>
                      </a:pPr>
                      <a:r>
                        <a:rPr lang="en-GB" sz="1500">
                          <a:solidFill>
                            <a:schemeClr val="bg2">
                              <a:lumMod val="25000"/>
                            </a:schemeClr>
                          </a:solidFill>
                          <a:latin typeface="Arial" panose="020B0604020202020204" pitchFamily="34" charset="0"/>
                          <a:cs typeface="Arial" panose="020B0604020202020204" pitchFamily="34" charset="0"/>
                        </a:rPr>
                        <a:t>No direct customer contact</a:t>
                      </a:r>
                    </a:p>
                    <a:p>
                      <a:pPr marL="285750" indent="-285750">
                        <a:spcBef>
                          <a:spcPts val="200"/>
                        </a:spcBef>
                        <a:buFont typeface="Arial" panose="020B0604020202020204" pitchFamily="34" charset="0"/>
                        <a:buChar char="•"/>
                      </a:pPr>
                      <a:r>
                        <a:rPr lang="en-GB" sz="1500">
                          <a:solidFill>
                            <a:schemeClr val="bg2">
                              <a:lumMod val="25000"/>
                            </a:schemeClr>
                          </a:solidFill>
                          <a:latin typeface="Arial" panose="020B0604020202020204" pitchFamily="34" charset="0"/>
                          <a:cs typeface="Arial" panose="020B0604020202020204" pitchFamily="34" charset="0"/>
                        </a:rPr>
                        <a:t>Potential to undermine competition in NHH Mkt</a:t>
                      </a:r>
                    </a:p>
                  </a:txBody>
                  <a:tcPr/>
                </a:tc>
                <a:extLst>
                  <a:ext uri="{0D108BD9-81ED-4DB2-BD59-A6C34878D82A}">
                    <a16:rowId xmlns:a16="http://schemas.microsoft.com/office/drawing/2014/main" val="1817279048"/>
                  </a:ext>
                </a:extLst>
              </a:tr>
              <a:tr h="370840">
                <a:tc>
                  <a:txBody>
                    <a:bodyPr/>
                    <a:lstStyle/>
                    <a:p>
                      <a:r>
                        <a:rPr lang="en-GB" sz="1500" b="1">
                          <a:solidFill>
                            <a:schemeClr val="bg2">
                              <a:lumMod val="25000"/>
                            </a:schemeClr>
                          </a:solidFill>
                          <a:latin typeface="Arial" panose="020B0604020202020204" pitchFamily="34" charset="0"/>
                          <a:cs typeface="Arial" panose="020B0604020202020204" pitchFamily="34" charset="0"/>
                        </a:rPr>
                        <a:t>Retailer/market-led</a:t>
                      </a:r>
                    </a:p>
                  </a:txBody>
                  <a:tcPr/>
                </a:tc>
                <a:tc>
                  <a:txBody>
                    <a:bodyPr/>
                    <a:lstStyle/>
                    <a:p>
                      <a:pPr marL="285750" indent="-285750">
                        <a:spcBef>
                          <a:spcPts val="200"/>
                        </a:spcBef>
                        <a:buFont typeface="Arial" panose="020B0604020202020204" pitchFamily="34" charset="0"/>
                        <a:buChar char="•"/>
                      </a:pPr>
                      <a:r>
                        <a:rPr lang="en-GB" sz="1500">
                          <a:solidFill>
                            <a:schemeClr val="bg2">
                              <a:lumMod val="25000"/>
                            </a:schemeClr>
                          </a:solidFill>
                          <a:latin typeface="Arial" panose="020B0604020202020204" pitchFamily="34" charset="0"/>
                          <a:cs typeface="Arial" panose="020B0604020202020204" pitchFamily="34" charset="0"/>
                        </a:rPr>
                        <a:t>Customer relationship</a:t>
                      </a:r>
                    </a:p>
                    <a:p>
                      <a:pPr marL="285750" indent="-285750">
                        <a:spcBef>
                          <a:spcPts val="200"/>
                        </a:spcBef>
                        <a:buFont typeface="Arial" panose="020B0604020202020204" pitchFamily="34" charset="0"/>
                        <a:buChar char="•"/>
                      </a:pPr>
                      <a:r>
                        <a:rPr lang="en-GB" sz="1500">
                          <a:solidFill>
                            <a:schemeClr val="bg2">
                              <a:lumMod val="25000"/>
                            </a:schemeClr>
                          </a:solidFill>
                          <a:latin typeface="Arial" panose="020B0604020202020204" pitchFamily="34" charset="0"/>
                          <a:cs typeface="Arial" panose="020B0604020202020204" pitchFamily="34" charset="0"/>
                        </a:rPr>
                        <a:t>Potential to support retail competition </a:t>
                      </a:r>
                    </a:p>
                  </a:txBody>
                  <a:tcPr/>
                </a:tc>
                <a:tc>
                  <a:txBody>
                    <a:bodyPr/>
                    <a:lstStyle/>
                    <a:p>
                      <a:pPr marL="285750" indent="-285750">
                        <a:spcBef>
                          <a:spcPts val="200"/>
                        </a:spcBef>
                        <a:buFont typeface="Arial" panose="020B0604020202020204" pitchFamily="34" charset="0"/>
                        <a:buChar char="•"/>
                      </a:pPr>
                      <a:r>
                        <a:rPr lang="en-GB" sz="1500">
                          <a:solidFill>
                            <a:schemeClr val="bg2">
                              <a:lumMod val="25000"/>
                            </a:schemeClr>
                          </a:solidFill>
                          <a:latin typeface="Arial" panose="020B0604020202020204" pitchFamily="34" charset="0"/>
                          <a:cs typeface="Arial" panose="020B0604020202020204" pitchFamily="34" charset="0"/>
                        </a:rPr>
                        <a:t>Difficult to ensure strong enough delivery incentive </a:t>
                      </a:r>
                    </a:p>
                    <a:p>
                      <a:pPr marL="285750" indent="-285750">
                        <a:spcBef>
                          <a:spcPts val="200"/>
                        </a:spcBef>
                        <a:buFont typeface="Arial" panose="020B0604020202020204" pitchFamily="34" charset="0"/>
                        <a:buChar char="•"/>
                      </a:pPr>
                      <a:r>
                        <a:rPr lang="en-GB" sz="1500">
                          <a:solidFill>
                            <a:schemeClr val="bg2">
                              <a:lumMod val="25000"/>
                            </a:schemeClr>
                          </a:solidFill>
                          <a:latin typeface="Arial" panose="020B0604020202020204" pitchFamily="34" charset="0"/>
                          <a:cs typeface="Arial" panose="020B0604020202020204" pitchFamily="34" charset="0"/>
                        </a:rPr>
                        <a:t>Limited WE experience; higher cost of delivery </a:t>
                      </a:r>
                    </a:p>
                  </a:txBody>
                  <a:tcPr/>
                </a:tc>
                <a:extLst>
                  <a:ext uri="{0D108BD9-81ED-4DB2-BD59-A6C34878D82A}">
                    <a16:rowId xmlns:a16="http://schemas.microsoft.com/office/drawing/2014/main" val="711609080"/>
                  </a:ext>
                </a:extLst>
              </a:tr>
            </a:tbl>
          </a:graphicData>
        </a:graphic>
      </p:graphicFrame>
      <p:graphicFrame>
        <p:nvGraphicFramePr>
          <p:cNvPr id="7" name="Table 6">
            <a:extLst>
              <a:ext uri="{FF2B5EF4-FFF2-40B4-BE49-F238E27FC236}">
                <a16:creationId xmlns:a16="http://schemas.microsoft.com/office/drawing/2014/main" id="{DC3E794C-FB9D-440A-B584-4F89618C1AF0}"/>
              </a:ext>
            </a:extLst>
          </p:cNvPr>
          <p:cNvGraphicFramePr>
            <a:graphicFrameLocks noGrp="1"/>
          </p:cNvGraphicFramePr>
          <p:nvPr/>
        </p:nvGraphicFramePr>
        <p:xfrm>
          <a:off x="1134292" y="1875471"/>
          <a:ext cx="9093200" cy="1854200"/>
        </p:xfrm>
        <a:graphic>
          <a:graphicData uri="http://schemas.openxmlformats.org/drawingml/2006/table">
            <a:tbl>
              <a:tblPr firstRow="1" bandRow="1">
                <a:tableStyleId>{5C22544A-7EE6-4342-B048-85BDC9FD1C3A}</a:tableStyleId>
              </a:tblPr>
              <a:tblGrid>
                <a:gridCol w="2534830">
                  <a:extLst>
                    <a:ext uri="{9D8B030D-6E8A-4147-A177-3AD203B41FA5}">
                      <a16:colId xmlns:a16="http://schemas.microsoft.com/office/drawing/2014/main" val="3916264152"/>
                    </a:ext>
                  </a:extLst>
                </a:gridCol>
                <a:gridCol w="6558370">
                  <a:extLst>
                    <a:ext uri="{9D8B030D-6E8A-4147-A177-3AD203B41FA5}">
                      <a16:colId xmlns:a16="http://schemas.microsoft.com/office/drawing/2014/main" val="95807458"/>
                    </a:ext>
                  </a:extLst>
                </a:gridCol>
              </a:tblGrid>
              <a:tr h="370840">
                <a:tc>
                  <a:txBody>
                    <a:bodyPr/>
                    <a:lstStyle/>
                    <a:p>
                      <a:r>
                        <a:rPr lang="en-GB" sz="1500">
                          <a:latin typeface="Arial" panose="020B0604020202020204" pitchFamily="34" charset="0"/>
                          <a:cs typeface="Arial" panose="020B0604020202020204" pitchFamily="34" charset="0"/>
                        </a:rPr>
                        <a:t>Option</a:t>
                      </a:r>
                    </a:p>
                  </a:txBody>
                  <a:tcPr/>
                </a:tc>
                <a:tc>
                  <a:txBody>
                    <a:bodyPr/>
                    <a:lstStyle/>
                    <a:p>
                      <a:r>
                        <a:rPr lang="en-GB" sz="1500">
                          <a:latin typeface="Arial" panose="020B0604020202020204" pitchFamily="34" charset="0"/>
                          <a:cs typeface="Arial" panose="020B0604020202020204" pitchFamily="34" charset="0"/>
                        </a:rPr>
                        <a:t>Assessment </a:t>
                      </a:r>
                    </a:p>
                  </a:txBody>
                  <a:tcPr/>
                </a:tc>
                <a:extLst>
                  <a:ext uri="{0D108BD9-81ED-4DB2-BD59-A6C34878D82A}">
                    <a16:rowId xmlns:a16="http://schemas.microsoft.com/office/drawing/2014/main" val="2539230092"/>
                  </a:ext>
                </a:extLst>
              </a:tr>
              <a:tr h="370840">
                <a:tc>
                  <a:txBody>
                    <a:bodyPr/>
                    <a:lstStyle/>
                    <a:p>
                      <a:r>
                        <a:rPr lang="en-GB" sz="1500" b="1">
                          <a:solidFill>
                            <a:schemeClr val="bg2">
                              <a:lumMod val="25000"/>
                            </a:schemeClr>
                          </a:solidFill>
                          <a:latin typeface="Arial" panose="020B0604020202020204" pitchFamily="34" charset="0"/>
                          <a:cs typeface="Arial" panose="020B0604020202020204" pitchFamily="34" charset="0"/>
                        </a:rPr>
                        <a:t>Retail price control (REC)</a:t>
                      </a:r>
                    </a:p>
                  </a:txBody>
                  <a:tcPr/>
                </a:tc>
                <a:tc>
                  <a:txBody>
                    <a:bodyPr/>
                    <a:lstStyle/>
                    <a:p>
                      <a:r>
                        <a:rPr lang="en-GB" sz="1500">
                          <a:solidFill>
                            <a:schemeClr val="bg2">
                              <a:lumMod val="25000"/>
                            </a:schemeClr>
                          </a:solidFill>
                          <a:latin typeface="Arial" panose="020B0604020202020204" pitchFamily="34" charset="0"/>
                          <a:cs typeface="Arial" panose="020B0604020202020204" pitchFamily="34" charset="0"/>
                        </a:rPr>
                        <a:t>Not applied to all customers, likely to be competed away</a:t>
                      </a:r>
                    </a:p>
                  </a:txBody>
                  <a:tcPr/>
                </a:tc>
                <a:extLst>
                  <a:ext uri="{0D108BD9-81ED-4DB2-BD59-A6C34878D82A}">
                    <a16:rowId xmlns:a16="http://schemas.microsoft.com/office/drawing/2014/main" val="1701169798"/>
                  </a:ext>
                </a:extLst>
              </a:tr>
              <a:tr h="370840">
                <a:tc>
                  <a:txBody>
                    <a:bodyPr/>
                    <a:lstStyle/>
                    <a:p>
                      <a:r>
                        <a:rPr lang="en-GB" sz="1500" b="1">
                          <a:solidFill>
                            <a:schemeClr val="bg2">
                              <a:lumMod val="25000"/>
                            </a:schemeClr>
                          </a:solidFill>
                          <a:latin typeface="Arial" panose="020B0604020202020204" pitchFamily="34" charset="0"/>
                          <a:cs typeface="Arial" panose="020B0604020202020204" pitchFamily="34" charset="0"/>
                        </a:rPr>
                        <a:t>MPF</a:t>
                      </a:r>
                    </a:p>
                  </a:txBody>
                  <a:tcPr/>
                </a:tc>
                <a:tc>
                  <a:txBody>
                    <a:bodyPr/>
                    <a:lstStyle/>
                    <a:p>
                      <a:r>
                        <a:rPr lang="en-GB" sz="1500">
                          <a:solidFill>
                            <a:schemeClr val="bg2">
                              <a:lumMod val="25000"/>
                            </a:schemeClr>
                          </a:solidFill>
                          <a:latin typeface="Arial" panose="020B0604020202020204" pitchFamily="34" charset="0"/>
                          <a:cs typeface="Arial" panose="020B0604020202020204" pitchFamily="34" charset="0"/>
                        </a:rPr>
                        <a:t>Insufficient funds, contingent on TPs’ under-performance</a:t>
                      </a:r>
                    </a:p>
                  </a:txBody>
                  <a:tcPr/>
                </a:tc>
                <a:extLst>
                  <a:ext uri="{0D108BD9-81ED-4DB2-BD59-A6C34878D82A}">
                    <a16:rowId xmlns:a16="http://schemas.microsoft.com/office/drawing/2014/main" val="4003638058"/>
                  </a:ext>
                </a:extLst>
              </a:tr>
              <a:tr h="370840">
                <a:tc>
                  <a:txBody>
                    <a:bodyPr/>
                    <a:lstStyle/>
                    <a:p>
                      <a:r>
                        <a:rPr lang="en-GB" sz="1500" b="1">
                          <a:solidFill>
                            <a:schemeClr val="bg2">
                              <a:lumMod val="25000"/>
                            </a:schemeClr>
                          </a:solidFill>
                          <a:latin typeface="Arial" panose="020B0604020202020204" pitchFamily="34" charset="0"/>
                          <a:cs typeface="Arial" panose="020B0604020202020204" pitchFamily="34" charset="0"/>
                        </a:rPr>
                        <a:t>WE Levy</a:t>
                      </a:r>
                    </a:p>
                  </a:txBody>
                  <a:tcPr/>
                </a:tc>
                <a:tc>
                  <a:txBody>
                    <a:bodyPr/>
                    <a:lstStyle/>
                    <a:p>
                      <a:r>
                        <a:rPr lang="en-GB" sz="1500">
                          <a:solidFill>
                            <a:schemeClr val="bg2">
                              <a:lumMod val="25000"/>
                            </a:schemeClr>
                          </a:solidFill>
                          <a:latin typeface="Arial" panose="020B0604020202020204" pitchFamily="34" charset="0"/>
                          <a:cs typeface="Arial" panose="020B0604020202020204" pitchFamily="34" charset="0"/>
                        </a:rPr>
                        <a:t>Applies equally to all customers, flexible use, may require legislation</a:t>
                      </a:r>
                    </a:p>
                  </a:txBody>
                  <a:tcPr/>
                </a:tc>
                <a:extLst>
                  <a:ext uri="{0D108BD9-81ED-4DB2-BD59-A6C34878D82A}">
                    <a16:rowId xmlns:a16="http://schemas.microsoft.com/office/drawing/2014/main" val="3402755106"/>
                  </a:ext>
                </a:extLst>
              </a:tr>
              <a:tr h="370840">
                <a:tc>
                  <a:txBody>
                    <a:bodyPr/>
                    <a:lstStyle/>
                    <a:p>
                      <a:r>
                        <a:rPr lang="en-GB" sz="1500" b="1">
                          <a:solidFill>
                            <a:schemeClr val="bg2">
                              <a:lumMod val="25000"/>
                            </a:schemeClr>
                          </a:solidFill>
                          <a:latin typeface="Arial" panose="020B0604020202020204" pitchFamily="34" charset="0"/>
                          <a:cs typeface="Arial" panose="020B0604020202020204" pitchFamily="34" charset="0"/>
                        </a:rPr>
                        <a:t>Wholesale price control </a:t>
                      </a:r>
                    </a:p>
                  </a:txBody>
                  <a:tcPr/>
                </a:tc>
                <a:tc>
                  <a:txBody>
                    <a:bodyPr/>
                    <a:lstStyle/>
                    <a:p>
                      <a:r>
                        <a:rPr lang="en-GB" sz="1500">
                          <a:solidFill>
                            <a:schemeClr val="bg2">
                              <a:lumMod val="25000"/>
                            </a:schemeClr>
                          </a:solidFill>
                          <a:latin typeface="Arial" panose="020B0604020202020204" pitchFamily="34" charset="0"/>
                          <a:cs typeface="Arial" panose="020B0604020202020204" pitchFamily="34" charset="0"/>
                        </a:rPr>
                        <a:t>Applies equally to all customers, existing mechanisms </a:t>
                      </a:r>
                    </a:p>
                  </a:txBody>
                  <a:tcPr/>
                </a:tc>
                <a:extLst>
                  <a:ext uri="{0D108BD9-81ED-4DB2-BD59-A6C34878D82A}">
                    <a16:rowId xmlns:a16="http://schemas.microsoft.com/office/drawing/2014/main" val="727886258"/>
                  </a:ext>
                </a:extLst>
              </a:tr>
            </a:tbl>
          </a:graphicData>
        </a:graphic>
      </p:graphicFrame>
      <p:sp>
        <p:nvSpPr>
          <p:cNvPr id="10" name="TextBox 9">
            <a:extLst>
              <a:ext uri="{FF2B5EF4-FFF2-40B4-BE49-F238E27FC236}">
                <a16:creationId xmlns:a16="http://schemas.microsoft.com/office/drawing/2014/main" id="{EA523736-94EF-4138-9E1B-354E60975854}"/>
              </a:ext>
            </a:extLst>
          </p:cNvPr>
          <p:cNvSpPr txBox="1"/>
          <p:nvPr/>
        </p:nvSpPr>
        <p:spPr>
          <a:xfrm>
            <a:off x="626292" y="1448075"/>
            <a:ext cx="348685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rPr>
              <a:t>1.  Options for Funding WE</a:t>
            </a:r>
          </a:p>
        </p:txBody>
      </p:sp>
      <p:sp>
        <p:nvSpPr>
          <p:cNvPr id="11" name="TextBox 10">
            <a:extLst>
              <a:ext uri="{FF2B5EF4-FFF2-40B4-BE49-F238E27FC236}">
                <a16:creationId xmlns:a16="http://schemas.microsoft.com/office/drawing/2014/main" id="{C9F6B613-65F1-4691-8164-42CA8A45C40D}"/>
              </a:ext>
            </a:extLst>
          </p:cNvPr>
          <p:cNvSpPr txBox="1"/>
          <p:nvPr/>
        </p:nvSpPr>
        <p:spPr>
          <a:xfrm>
            <a:off x="626292" y="3869500"/>
            <a:ext cx="37128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E7E6E6">
                    <a:lumMod val="25000"/>
                  </a:srgbClr>
                </a:solidFill>
                <a:effectLst/>
                <a:uLnTx/>
                <a:uFillTx/>
                <a:latin typeface="Arial" panose="020B0604020202020204" pitchFamily="34" charset="0"/>
                <a:ea typeface="+mn-ea"/>
                <a:cs typeface="Arial" panose="020B0604020202020204" pitchFamily="34" charset="0"/>
              </a:rPr>
              <a:t>2.  Options for Delivering WE</a:t>
            </a:r>
          </a:p>
        </p:txBody>
      </p:sp>
      <p:sp>
        <p:nvSpPr>
          <p:cNvPr id="12" name="Oval 11">
            <a:extLst>
              <a:ext uri="{FF2B5EF4-FFF2-40B4-BE49-F238E27FC236}">
                <a16:creationId xmlns:a16="http://schemas.microsoft.com/office/drawing/2014/main" id="{D5C66A29-A956-48D4-B933-FA0E0B81261F}"/>
              </a:ext>
            </a:extLst>
          </p:cNvPr>
          <p:cNvSpPr/>
          <p:nvPr/>
        </p:nvSpPr>
        <p:spPr>
          <a:xfrm>
            <a:off x="9071792" y="1303411"/>
            <a:ext cx="2764608" cy="187757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9% Defra target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245-360Ml/d demand reduction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£22m-31m pa</a:t>
            </a:r>
          </a:p>
        </p:txBody>
      </p:sp>
    </p:spTree>
    <p:extLst>
      <p:ext uri="{BB962C8B-B14F-4D97-AF65-F5344CB8AC3E}">
        <p14:creationId xmlns:p14="http://schemas.microsoft.com/office/powerpoint/2010/main" val="98772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Logo&#10;&#10;Description automatically generated">
            <a:extLst>
              <a:ext uri="{FF2B5EF4-FFF2-40B4-BE49-F238E27FC236}">
                <a16:creationId xmlns:a16="http://schemas.microsoft.com/office/drawing/2014/main" id="{7ADF4F30-23CA-4283-A140-D6A0A733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652" y="254000"/>
            <a:ext cx="2222348" cy="1004623"/>
          </a:xfrm>
          <a:prstGeom prst="rect">
            <a:avLst/>
          </a:prstGeom>
        </p:spPr>
      </p:pic>
      <p:sp>
        <p:nvSpPr>
          <p:cNvPr id="2" name="Title 1">
            <a:extLst>
              <a:ext uri="{FF2B5EF4-FFF2-40B4-BE49-F238E27FC236}">
                <a16:creationId xmlns:a16="http://schemas.microsoft.com/office/drawing/2014/main" id="{207BD563-81A5-412D-86B9-88508881800D}"/>
              </a:ext>
            </a:extLst>
          </p:cNvPr>
          <p:cNvSpPr>
            <a:spLocks noGrp="1"/>
          </p:cNvSpPr>
          <p:nvPr>
            <p:ph type="title"/>
          </p:nvPr>
        </p:nvSpPr>
        <p:spPr>
          <a:xfrm>
            <a:off x="1111300" y="365125"/>
            <a:ext cx="10242500" cy="1325563"/>
          </a:xfrm>
        </p:spPr>
        <p:txBody>
          <a:bodyPr>
            <a:normAutofit/>
          </a:bodyPr>
          <a:lstStyle/>
          <a:p>
            <a:r>
              <a:rPr lang="en-GB" sz="3200" b="1">
                <a:solidFill>
                  <a:schemeClr val="accent1">
                    <a:lumMod val="75000"/>
                  </a:schemeClr>
                </a:solidFill>
                <a:latin typeface="Arial" panose="020B0604020202020204" pitchFamily="34" charset="0"/>
                <a:cs typeface="Arial" panose="020B0604020202020204" pitchFamily="34" charset="0"/>
              </a:rPr>
              <a:t>PR24 ‘Asks’</a:t>
            </a:r>
          </a:p>
        </p:txBody>
      </p:sp>
      <p:sp>
        <p:nvSpPr>
          <p:cNvPr id="44" name="TextBox 43">
            <a:extLst>
              <a:ext uri="{FF2B5EF4-FFF2-40B4-BE49-F238E27FC236}">
                <a16:creationId xmlns:a16="http://schemas.microsoft.com/office/drawing/2014/main" id="{1FD5D4B6-A3A4-4E7C-88D9-5C41344C4BD9}"/>
              </a:ext>
            </a:extLst>
          </p:cNvPr>
          <p:cNvSpPr txBox="1"/>
          <p:nvPr/>
        </p:nvSpPr>
        <p:spPr>
          <a:xfrm>
            <a:off x="1352600" y="1680301"/>
            <a:ext cx="4400499" cy="2205666"/>
          </a:xfrm>
          <a:prstGeom prst="rect">
            <a:avLst/>
          </a:prstGeom>
          <a:solidFill>
            <a:srgbClr val="4584B6">
              <a:alpha val="74000"/>
            </a:srgbClr>
          </a:solidFill>
        </p:spPr>
        <p:txBody>
          <a:bodyPr wrap="square" rtlCol="0" anchor="ctr">
            <a:noAutofit/>
          </a:bodyPr>
          <a:lstStyle/>
          <a:p>
            <a:pPr marL="457200" marR="0" lvl="0" indent="-457200" algn="ctr" defTabSz="914400" rtl="0" eaLnBrk="1" fontAlgn="auto" latinLnBrk="0" hangingPunct="1">
              <a:lnSpc>
                <a:spcPct val="100000"/>
              </a:lnSpc>
              <a:spcBef>
                <a:spcPts val="1200"/>
              </a:spcBef>
              <a:spcAft>
                <a:spcPts val="0"/>
              </a:spcAft>
              <a:buClrTx/>
              <a:buSzTx/>
              <a:buFont typeface="+mj-lt"/>
              <a:buAutoNum type="arabicPeriod"/>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Funding for NHH WE interventions</a:t>
            </a: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If identified as ‘WE Levy’, also raises customer awareness </a:t>
            </a:r>
          </a:p>
        </p:txBody>
      </p:sp>
      <p:sp>
        <p:nvSpPr>
          <p:cNvPr id="45" name="TextBox 44">
            <a:extLst>
              <a:ext uri="{FF2B5EF4-FFF2-40B4-BE49-F238E27FC236}">
                <a16:creationId xmlns:a16="http://schemas.microsoft.com/office/drawing/2014/main" id="{218CCACF-3AB3-436B-9A77-216E64DFE42C}"/>
              </a:ext>
            </a:extLst>
          </p:cNvPr>
          <p:cNvSpPr txBox="1"/>
          <p:nvPr/>
        </p:nvSpPr>
        <p:spPr>
          <a:xfrm>
            <a:off x="5854700" y="1680301"/>
            <a:ext cx="4584700" cy="2205666"/>
          </a:xfrm>
          <a:prstGeom prst="rect">
            <a:avLst/>
          </a:prstGeom>
          <a:solidFill>
            <a:srgbClr val="4DB9BA">
              <a:alpha val="80000"/>
            </a:srgbClr>
          </a:solidFill>
        </p:spPr>
        <p:txBody>
          <a:bodyPr wrap="square" rtlCol="0" anchor="ctr">
            <a:noAutofit/>
          </a:bodyPr>
          <a:lstStyle/>
          <a:p>
            <a:pPr marL="457200" marR="0" lvl="0" indent="-457200" algn="ctr" defTabSz="914400" rtl="0" eaLnBrk="1" fontAlgn="auto" latinLnBrk="0" hangingPunct="1">
              <a:lnSpc>
                <a:spcPct val="100000"/>
              </a:lnSpc>
              <a:spcBef>
                <a:spcPts val="600"/>
              </a:spcBef>
              <a:spcAft>
                <a:spcPts val="0"/>
              </a:spcAft>
              <a:buClrTx/>
              <a:buSzTx/>
              <a:buFont typeface="+mj-lt"/>
              <a:buAutoNum type="arabicPeriod" startAt="2"/>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Wholesaler commitment &amp; incentive to deliver</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Ml</a:t>
            </a: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 not PCC – must be meaningful for NHH sector </a:t>
            </a:r>
          </a:p>
        </p:txBody>
      </p:sp>
      <p:sp>
        <p:nvSpPr>
          <p:cNvPr id="50" name="TextBox 49">
            <a:extLst>
              <a:ext uri="{FF2B5EF4-FFF2-40B4-BE49-F238E27FC236}">
                <a16:creationId xmlns:a16="http://schemas.microsoft.com/office/drawing/2014/main" id="{8F483B57-B6A7-4508-93C0-14AD4B671485}"/>
              </a:ext>
            </a:extLst>
          </p:cNvPr>
          <p:cNvSpPr txBox="1"/>
          <p:nvPr/>
        </p:nvSpPr>
        <p:spPr>
          <a:xfrm>
            <a:off x="1352601" y="3987568"/>
            <a:ext cx="4400498" cy="2375132"/>
          </a:xfrm>
          <a:prstGeom prst="rect">
            <a:avLst/>
          </a:prstGeom>
          <a:solidFill>
            <a:srgbClr val="8D679D">
              <a:alpha val="86000"/>
            </a:srgbClr>
          </a:solidFill>
        </p:spPr>
        <p:txBody>
          <a:bodyPr wrap="square" rtlCol="0" anchor="ctr">
            <a:noAutofit/>
          </a:bodyPr>
          <a:lstStyle/>
          <a:p>
            <a:pPr marL="457200" marR="0" lvl="0" indent="-457200" algn="ctr" defTabSz="914400" rtl="0" eaLnBrk="1" fontAlgn="auto" latinLnBrk="0" hangingPunct="1">
              <a:lnSpc>
                <a:spcPct val="100000"/>
              </a:lnSpc>
              <a:spcBef>
                <a:spcPts val="0"/>
              </a:spcBef>
              <a:spcAft>
                <a:spcPts val="0"/>
              </a:spcAft>
              <a:buClrTx/>
              <a:buSzTx/>
              <a:buFont typeface="+mj-lt"/>
              <a:buAutoNum type="arabicPeriod" startAt="3"/>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Avoid undermining retail competition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Recognise the value of the market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Obligation/incentive on wholesalers to collaborate with retailers in delivery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‘Menu’ of collaboration options  </a:t>
            </a:r>
          </a:p>
        </p:txBody>
      </p:sp>
      <p:sp>
        <p:nvSpPr>
          <p:cNvPr id="51" name="Rectangle 50">
            <a:extLst>
              <a:ext uri="{FF2B5EF4-FFF2-40B4-BE49-F238E27FC236}">
                <a16:creationId xmlns:a16="http://schemas.microsoft.com/office/drawing/2014/main" id="{7DBF2B5C-1498-443E-816D-0C4FB762DB7F}"/>
              </a:ext>
            </a:extLst>
          </p:cNvPr>
          <p:cNvSpPr/>
          <p:nvPr/>
        </p:nvSpPr>
        <p:spPr>
          <a:xfrm>
            <a:off x="5854700" y="3987568"/>
            <a:ext cx="4584700" cy="2375132"/>
          </a:xfrm>
          <a:prstGeom prst="rect">
            <a:avLst/>
          </a:prstGeom>
          <a:solidFill>
            <a:srgbClr val="4584B6"/>
          </a:solidFill>
          <a:ln w="88900" cap="rnd"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  Smart(</a:t>
            </a:r>
            <a:r>
              <a:rPr kumimoji="0" lang="en-GB" sz="24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er</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Metering: key enabler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Greater transparency in customer consumption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Measurement of demand reduction (ODI, Defra target, retailer delivery etc.)</a:t>
            </a:r>
          </a:p>
        </p:txBody>
      </p:sp>
    </p:spTree>
    <p:extLst>
      <p:ext uri="{BB962C8B-B14F-4D97-AF65-F5344CB8AC3E}">
        <p14:creationId xmlns:p14="http://schemas.microsoft.com/office/powerpoint/2010/main" val="228501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35DC2-E10E-464A-A2CD-EB3FE27322B5}"/>
              </a:ext>
            </a:extLst>
          </p:cNvPr>
          <p:cNvSpPr>
            <a:spLocks noGrp="1"/>
          </p:cNvSpPr>
          <p:nvPr>
            <p:ph type="body" sz="quarter" idx="10"/>
          </p:nvPr>
        </p:nvSpPr>
        <p:spPr/>
        <p:txBody>
          <a:bodyPr/>
          <a:lstStyle/>
          <a:p>
            <a:r>
              <a:rPr lang="en-GB"/>
              <a:t>Breakout session 1 – Role of incumbent water company in reducing demand</a:t>
            </a:r>
          </a:p>
        </p:txBody>
      </p:sp>
      <p:sp>
        <p:nvSpPr>
          <p:cNvPr id="3" name="Content Placeholder 2">
            <a:extLst>
              <a:ext uri="{FF2B5EF4-FFF2-40B4-BE49-F238E27FC236}">
                <a16:creationId xmlns:a16="http://schemas.microsoft.com/office/drawing/2014/main" id="{B7175151-5C9C-408C-AEC7-7A64E0BD8798}"/>
              </a:ext>
            </a:extLst>
          </p:cNvPr>
          <p:cNvSpPr>
            <a:spLocks noGrp="1"/>
          </p:cNvSpPr>
          <p:nvPr>
            <p:ph sz="quarter" idx="12"/>
          </p:nvPr>
        </p:nvSpPr>
        <p:spPr/>
        <p:txBody>
          <a:bodyPr/>
          <a:lstStyle/>
          <a:p>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endParaRPr lang="en-GB"/>
          </a:p>
        </p:txBody>
      </p:sp>
      <p:sp>
        <p:nvSpPr>
          <p:cNvPr id="4" name="TextBox 3">
            <a:extLst>
              <a:ext uri="{FF2B5EF4-FFF2-40B4-BE49-F238E27FC236}">
                <a16:creationId xmlns:a16="http://schemas.microsoft.com/office/drawing/2014/main" id="{991DA1C2-8483-4870-B5B3-8CD1498EF39F}"/>
              </a:ext>
            </a:extLst>
          </p:cNvPr>
          <p:cNvSpPr txBox="1"/>
          <p:nvPr/>
        </p:nvSpPr>
        <p:spPr>
          <a:xfrm>
            <a:off x="2313215" y="1126672"/>
            <a:ext cx="7701643" cy="2215991"/>
          </a:xfrm>
          <a:prstGeom prst="rect">
            <a:avLst/>
          </a:prstGeom>
          <a:noFill/>
        </p:spPr>
        <p:txBody>
          <a:bodyPr wrap="square" lIns="0" tIns="0" rIns="0" bIns="0" rtlCol="0">
            <a:spAutoFit/>
          </a:bodyPr>
          <a:lstStyle/>
          <a:p>
            <a:r>
              <a:rPr lang="en-GB">
                <a:solidFill>
                  <a:schemeClr val="bg1"/>
                </a:solidFill>
              </a:rPr>
              <a:t>What are the most important priorities for incumbent water companies if we are to reduce overall demand.</a:t>
            </a:r>
          </a:p>
          <a:p>
            <a:pPr marL="285750" indent="-285750">
              <a:buFont typeface="Arial" panose="020B0604020202020204" pitchFamily="34" charset="0"/>
              <a:buChar char="•"/>
            </a:pPr>
            <a:endParaRPr lang="en-GB">
              <a:solidFill>
                <a:schemeClr val="bg1"/>
              </a:solidFill>
            </a:endParaRPr>
          </a:p>
          <a:p>
            <a:pPr marL="285750" indent="-285750">
              <a:buFont typeface="Arial" panose="020B0604020202020204" pitchFamily="34" charset="0"/>
              <a:buChar char="•"/>
            </a:pPr>
            <a:r>
              <a:rPr lang="en-GB">
                <a:solidFill>
                  <a:schemeClr val="bg1"/>
                </a:solidFill>
              </a:rPr>
              <a:t>What is solely for incumbent water companies to deliver?</a:t>
            </a:r>
          </a:p>
          <a:p>
            <a:pPr marL="285750" indent="-285750">
              <a:buFont typeface="Arial" panose="020B0604020202020204" pitchFamily="34" charset="0"/>
              <a:buChar char="•"/>
            </a:pPr>
            <a:endParaRPr lang="en-GB">
              <a:solidFill>
                <a:schemeClr val="bg1"/>
              </a:solidFill>
            </a:endParaRPr>
          </a:p>
          <a:p>
            <a:pPr marL="285750" indent="-285750">
              <a:buFont typeface="Arial" panose="020B0604020202020204" pitchFamily="34" charset="0"/>
              <a:buChar char="•"/>
            </a:pPr>
            <a:r>
              <a:rPr lang="en-GB">
                <a:solidFill>
                  <a:schemeClr val="bg1"/>
                </a:solidFill>
              </a:rPr>
              <a:t>What must incumbent water companies do in conjunction with others?</a:t>
            </a:r>
          </a:p>
          <a:p>
            <a:endParaRPr lang="en-GB">
              <a:solidFill>
                <a:schemeClr val="bg1"/>
              </a:solidFill>
            </a:endParaRPr>
          </a:p>
        </p:txBody>
      </p:sp>
    </p:spTree>
    <p:extLst>
      <p:ext uri="{BB962C8B-B14F-4D97-AF65-F5344CB8AC3E}">
        <p14:creationId xmlns:p14="http://schemas.microsoft.com/office/powerpoint/2010/main" val="3964900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a:t>Options for PCs</a:t>
            </a:r>
          </a:p>
        </p:txBody>
      </p:sp>
      <p:cxnSp>
        <p:nvCxnSpPr>
          <p:cNvPr id="26" name="Curved Connector 25"/>
          <p:cNvCxnSpPr>
            <a:cxnSpLocks/>
          </p:cNvCxnSpPr>
          <p:nvPr/>
        </p:nvCxnSpPr>
        <p:spPr>
          <a:xfrm rot="10800000" flipV="1">
            <a:off x="6608344" y="4653086"/>
            <a:ext cx="1081695" cy="943900"/>
          </a:xfrm>
          <a:prstGeom prst="curvedConnector3">
            <a:avLst/>
          </a:prstGeom>
          <a:ln w="57150">
            <a:no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a:cxnSpLocks/>
          </p:cNvCxnSpPr>
          <p:nvPr/>
        </p:nvCxnSpPr>
        <p:spPr>
          <a:xfrm rot="10800000" flipV="1">
            <a:off x="6618237" y="6108026"/>
            <a:ext cx="1073654" cy="235340"/>
          </a:xfrm>
          <a:prstGeom prst="curvedConnector3">
            <a:avLst/>
          </a:prstGeom>
          <a:ln w="57150">
            <a:no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763673" y="2318992"/>
            <a:ext cx="1828800" cy="22608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Residential (PCC) </a:t>
            </a:r>
          </a:p>
          <a:p>
            <a:pPr algn="ctr"/>
            <a:r>
              <a:rPr lang="en-GB" sz="1000"/>
              <a:t>(unmetered consumption estimated, but even metered customers are read infrequently and so requires estimates)</a:t>
            </a:r>
          </a:p>
        </p:txBody>
      </p:sp>
      <p:sp>
        <p:nvSpPr>
          <p:cNvPr id="38" name="Rectangle 37"/>
          <p:cNvSpPr/>
          <p:nvPr/>
        </p:nvSpPr>
        <p:spPr>
          <a:xfrm>
            <a:off x="4768510" y="1065901"/>
            <a:ext cx="1816925" cy="1192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Business</a:t>
            </a:r>
          </a:p>
          <a:p>
            <a:pPr algn="ctr"/>
            <a:r>
              <a:rPr lang="en-GB" sz="1000"/>
              <a:t>(Mostly metered, but smallest customers meter reading are infrequent requiring some estimates)</a:t>
            </a:r>
          </a:p>
        </p:txBody>
      </p:sp>
      <p:sp>
        <p:nvSpPr>
          <p:cNvPr id="39" name="Rectangle 38"/>
          <p:cNvSpPr/>
          <p:nvPr/>
        </p:nvSpPr>
        <p:spPr>
          <a:xfrm>
            <a:off x="4754143" y="4654034"/>
            <a:ext cx="1828800" cy="408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Other Water Use </a:t>
            </a:r>
            <a:r>
              <a:rPr lang="en-GB" sz="1000"/>
              <a:t>(estimated)</a:t>
            </a:r>
          </a:p>
        </p:txBody>
      </p:sp>
      <p:sp>
        <p:nvSpPr>
          <p:cNvPr id="40" name="Rectangle 39"/>
          <p:cNvSpPr/>
          <p:nvPr/>
        </p:nvSpPr>
        <p:spPr>
          <a:xfrm>
            <a:off x="4734890" y="5123543"/>
            <a:ext cx="1856099" cy="9812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Leakage /</a:t>
            </a:r>
          </a:p>
          <a:p>
            <a:pPr algn="ctr"/>
            <a:r>
              <a:rPr lang="en-GB"/>
              <a:t>Un-accounted for Water </a:t>
            </a:r>
            <a:r>
              <a:rPr lang="en-GB" sz="1050"/>
              <a:t>(estimated)</a:t>
            </a:r>
          </a:p>
        </p:txBody>
      </p:sp>
      <p:cxnSp>
        <p:nvCxnSpPr>
          <p:cNvPr id="45" name="Straight Arrow Connector 44"/>
          <p:cNvCxnSpPr/>
          <p:nvPr/>
        </p:nvCxnSpPr>
        <p:spPr>
          <a:xfrm>
            <a:off x="6940487" y="1115542"/>
            <a:ext cx="9939" cy="753113"/>
          </a:xfrm>
          <a:prstGeom prst="straightConnector1">
            <a:avLst/>
          </a:prstGeom>
          <a:ln w="41275">
            <a:no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932747" y="2780936"/>
            <a:ext cx="0" cy="766212"/>
          </a:xfrm>
          <a:prstGeom prst="straightConnector1">
            <a:avLst/>
          </a:prstGeom>
          <a:ln w="41275">
            <a:no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932748" y="3687499"/>
            <a:ext cx="1" cy="782601"/>
          </a:xfrm>
          <a:prstGeom prst="straightConnector1">
            <a:avLst/>
          </a:prstGeom>
          <a:ln w="41275">
            <a:no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932748" y="4492259"/>
            <a:ext cx="1" cy="591027"/>
          </a:xfrm>
          <a:prstGeom prst="straightConnector1">
            <a:avLst/>
          </a:prstGeom>
          <a:ln w="41275">
            <a:no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Right Brace 4"/>
          <p:cNvSpPr/>
          <p:nvPr/>
        </p:nvSpPr>
        <p:spPr>
          <a:xfrm>
            <a:off x="6703786" y="1065901"/>
            <a:ext cx="236700" cy="1178438"/>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5" name="Straight Arrow Connector 34"/>
          <p:cNvCxnSpPr/>
          <p:nvPr/>
        </p:nvCxnSpPr>
        <p:spPr>
          <a:xfrm flipH="1">
            <a:off x="6950009" y="2400999"/>
            <a:ext cx="417" cy="1471589"/>
          </a:xfrm>
          <a:prstGeom prst="straightConnector1">
            <a:avLst/>
          </a:prstGeom>
          <a:ln w="41275">
            <a:no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ight Brace 35"/>
          <p:cNvSpPr/>
          <p:nvPr/>
        </p:nvSpPr>
        <p:spPr>
          <a:xfrm>
            <a:off x="6703787" y="2351358"/>
            <a:ext cx="246639" cy="2302677"/>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3" name="Straight Arrow Connector 42"/>
          <p:cNvCxnSpPr/>
          <p:nvPr/>
        </p:nvCxnSpPr>
        <p:spPr>
          <a:xfrm flipH="1">
            <a:off x="6935826" y="4113368"/>
            <a:ext cx="347" cy="146059"/>
          </a:xfrm>
          <a:prstGeom prst="straightConnector1">
            <a:avLst/>
          </a:prstGeom>
          <a:ln w="41275">
            <a:no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ight Brace 51"/>
          <p:cNvSpPr/>
          <p:nvPr/>
        </p:nvSpPr>
        <p:spPr>
          <a:xfrm>
            <a:off x="6703786" y="4735683"/>
            <a:ext cx="191369" cy="30519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3" name="Straight Arrow Connector 52"/>
          <p:cNvCxnSpPr/>
          <p:nvPr/>
        </p:nvCxnSpPr>
        <p:spPr>
          <a:xfrm flipH="1">
            <a:off x="6940762" y="4480501"/>
            <a:ext cx="356" cy="567939"/>
          </a:xfrm>
          <a:prstGeom prst="straightConnector1">
            <a:avLst/>
          </a:prstGeom>
          <a:ln w="41275">
            <a:no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Right Brace 53"/>
          <p:cNvSpPr/>
          <p:nvPr/>
        </p:nvSpPr>
        <p:spPr>
          <a:xfrm>
            <a:off x="6689604" y="5179460"/>
            <a:ext cx="210497" cy="888684"/>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7119332" y="1492098"/>
            <a:ext cx="758620" cy="276999"/>
          </a:xfrm>
          <a:prstGeom prst="rect">
            <a:avLst/>
          </a:prstGeom>
          <a:noFill/>
        </p:spPr>
        <p:txBody>
          <a:bodyPr wrap="square" lIns="0" tIns="0" rIns="0" bIns="0" rtlCol="0">
            <a:spAutoFit/>
          </a:bodyPr>
          <a:lstStyle/>
          <a:p>
            <a:r>
              <a:rPr lang="en-GB">
                <a:solidFill>
                  <a:schemeClr val="bg1"/>
                </a:solidFill>
              </a:rPr>
              <a:t>~20%</a:t>
            </a:r>
          </a:p>
        </p:txBody>
      </p:sp>
      <p:sp>
        <p:nvSpPr>
          <p:cNvPr id="55" name="TextBox 54"/>
          <p:cNvSpPr txBox="1"/>
          <p:nvPr/>
        </p:nvSpPr>
        <p:spPr>
          <a:xfrm>
            <a:off x="7015917" y="3350448"/>
            <a:ext cx="758620" cy="276999"/>
          </a:xfrm>
          <a:prstGeom prst="rect">
            <a:avLst/>
          </a:prstGeom>
          <a:noFill/>
        </p:spPr>
        <p:txBody>
          <a:bodyPr wrap="square" lIns="0" tIns="0" rIns="0" bIns="0" rtlCol="0">
            <a:spAutoFit/>
          </a:bodyPr>
          <a:lstStyle/>
          <a:p>
            <a:r>
              <a:rPr lang="en-GB">
                <a:solidFill>
                  <a:schemeClr val="bg1"/>
                </a:solidFill>
              </a:rPr>
              <a:t>~60%</a:t>
            </a:r>
          </a:p>
        </p:txBody>
      </p:sp>
      <p:sp>
        <p:nvSpPr>
          <p:cNvPr id="56" name="TextBox 55"/>
          <p:cNvSpPr txBox="1"/>
          <p:nvPr/>
        </p:nvSpPr>
        <p:spPr>
          <a:xfrm>
            <a:off x="6945058" y="5476847"/>
            <a:ext cx="758620" cy="276999"/>
          </a:xfrm>
          <a:prstGeom prst="rect">
            <a:avLst/>
          </a:prstGeom>
          <a:noFill/>
        </p:spPr>
        <p:txBody>
          <a:bodyPr wrap="square" lIns="0" tIns="0" rIns="0" bIns="0" rtlCol="0">
            <a:spAutoFit/>
          </a:bodyPr>
          <a:lstStyle/>
          <a:p>
            <a:r>
              <a:rPr lang="en-GB">
                <a:solidFill>
                  <a:schemeClr val="bg1"/>
                </a:solidFill>
              </a:rPr>
              <a:t>~20%</a:t>
            </a:r>
          </a:p>
        </p:txBody>
      </p:sp>
      <p:sp>
        <p:nvSpPr>
          <p:cNvPr id="57" name="TextBox 56"/>
          <p:cNvSpPr txBox="1"/>
          <p:nvPr/>
        </p:nvSpPr>
        <p:spPr>
          <a:xfrm>
            <a:off x="7015875" y="4785642"/>
            <a:ext cx="758620" cy="276999"/>
          </a:xfrm>
          <a:prstGeom prst="rect">
            <a:avLst/>
          </a:prstGeom>
          <a:noFill/>
        </p:spPr>
        <p:txBody>
          <a:bodyPr wrap="square" lIns="0" tIns="0" rIns="0" bIns="0" rtlCol="0">
            <a:spAutoFit/>
          </a:bodyPr>
          <a:lstStyle/>
          <a:p>
            <a:r>
              <a:rPr lang="en-GB">
                <a:solidFill>
                  <a:schemeClr val="bg1"/>
                </a:solidFill>
              </a:rPr>
              <a:t>&lt;5%</a:t>
            </a:r>
          </a:p>
        </p:txBody>
      </p:sp>
      <p:sp>
        <p:nvSpPr>
          <p:cNvPr id="58" name="Up-Down Arrow 57"/>
          <p:cNvSpPr/>
          <p:nvPr/>
        </p:nvSpPr>
        <p:spPr>
          <a:xfrm>
            <a:off x="2807983" y="1049960"/>
            <a:ext cx="1884696" cy="4994377"/>
          </a:xfrm>
          <a:prstGeom prst="upDownArrow">
            <a:avLst>
              <a:gd name="adj1" fmla="val 81290"/>
              <a:gd name="adj2" fmla="val 168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a:t>Water demand: </a:t>
            </a:r>
          </a:p>
          <a:p>
            <a:pPr algn="ctr"/>
            <a:r>
              <a:rPr lang="en-GB" sz="1400"/>
              <a:t>Potable water from water treatment works. Water exported is deducted from this and water imported is added.  </a:t>
            </a:r>
            <a:r>
              <a:rPr lang="en-GB" sz="1100"/>
              <a:t>(Measured by reliable meters)</a:t>
            </a:r>
            <a:endParaRPr lang="en-GB"/>
          </a:p>
        </p:txBody>
      </p:sp>
      <p:sp>
        <p:nvSpPr>
          <p:cNvPr id="6" name="TextBox 5">
            <a:extLst>
              <a:ext uri="{FF2B5EF4-FFF2-40B4-BE49-F238E27FC236}">
                <a16:creationId xmlns:a16="http://schemas.microsoft.com/office/drawing/2014/main" id="{E23D4544-A8F5-4E85-B1F4-E343F93CBCCD}"/>
              </a:ext>
            </a:extLst>
          </p:cNvPr>
          <p:cNvSpPr txBox="1"/>
          <p:nvPr/>
        </p:nvSpPr>
        <p:spPr>
          <a:xfrm>
            <a:off x="959999" y="1049960"/>
            <a:ext cx="1780022" cy="4278094"/>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1600">
                <a:solidFill>
                  <a:schemeClr val="bg1"/>
                </a:solidFill>
              </a:rPr>
              <a:t>The potential options for most PCs are interrelated and the starting point is total water demand (</a:t>
            </a:r>
            <a:r>
              <a:rPr lang="en-GB" sz="1600" err="1">
                <a:solidFill>
                  <a:schemeClr val="bg1"/>
                </a:solidFill>
              </a:rPr>
              <a:t>ie</a:t>
            </a:r>
            <a:r>
              <a:rPr lang="en-GB" sz="1600">
                <a:solidFill>
                  <a:schemeClr val="bg1"/>
                </a:solidFill>
              </a:rPr>
              <a:t> distribution input). </a:t>
            </a:r>
          </a:p>
          <a:p>
            <a:endParaRPr lang="en-GB" sz="1600">
              <a:solidFill>
                <a:schemeClr val="bg1"/>
              </a:solidFill>
            </a:endParaRPr>
          </a:p>
          <a:p>
            <a:r>
              <a:rPr lang="en-GB" sz="1600">
                <a:solidFill>
                  <a:schemeClr val="bg1"/>
                </a:solidFill>
              </a:rPr>
              <a:t>A disadvantage is that consumption includes factors outside water company direct control. </a:t>
            </a:r>
            <a:endParaRPr lang="en-GB" sz="1600">
              <a:solidFill>
                <a:schemeClr val="bg1"/>
              </a:solidFill>
              <a:cs typeface="Krub"/>
            </a:endParaRPr>
          </a:p>
        </p:txBody>
      </p:sp>
      <p:sp>
        <p:nvSpPr>
          <p:cNvPr id="30" name="TextBox 29">
            <a:extLst>
              <a:ext uri="{FF2B5EF4-FFF2-40B4-BE49-F238E27FC236}">
                <a16:creationId xmlns:a16="http://schemas.microsoft.com/office/drawing/2014/main" id="{3296DEAF-BE62-40B8-AEC0-5730BB188BDB}"/>
              </a:ext>
            </a:extLst>
          </p:cNvPr>
          <p:cNvSpPr txBox="1"/>
          <p:nvPr/>
        </p:nvSpPr>
        <p:spPr>
          <a:xfrm>
            <a:off x="7808390" y="767526"/>
            <a:ext cx="4251687" cy="6017032"/>
          </a:xfrm>
          <a:prstGeom prst="rect">
            <a:avLst/>
          </a:prstGeom>
        </p:spPr>
        <p:style>
          <a:lnRef idx="2">
            <a:schemeClr val="accent1"/>
          </a:lnRef>
          <a:fillRef idx="1">
            <a:schemeClr val="lt1"/>
          </a:fillRef>
          <a:effectRef idx="0">
            <a:schemeClr val="accent1"/>
          </a:effectRef>
          <a:fontRef idx="minor">
            <a:schemeClr val="dk1"/>
          </a:fontRef>
        </p:style>
        <p:txBody>
          <a:bodyPr wrap="square" bIns="0" rtlCol="0">
            <a:spAutoFit/>
          </a:bodyPr>
          <a:lstStyle/>
          <a:p>
            <a:r>
              <a:rPr lang="en-GB" sz="1600">
                <a:solidFill>
                  <a:schemeClr val="bg1"/>
                </a:solidFill>
              </a:rPr>
              <a:t>Alternatives are</a:t>
            </a:r>
          </a:p>
          <a:p>
            <a:r>
              <a:rPr lang="en-GB" sz="800">
                <a:solidFill>
                  <a:schemeClr val="bg1"/>
                </a:solidFill>
              </a:rPr>
              <a:t> </a:t>
            </a:r>
          </a:p>
          <a:p>
            <a:r>
              <a:rPr lang="en-GB" sz="1400">
                <a:solidFill>
                  <a:schemeClr val="bg1"/>
                </a:solidFill>
                <a:latin typeface="+mj-lt"/>
              </a:rPr>
              <a:t>Estimate the volumes saved by company action</a:t>
            </a:r>
            <a:r>
              <a:rPr lang="en-GB" sz="1400">
                <a:solidFill>
                  <a:schemeClr val="bg1"/>
                </a:solidFill>
              </a:rPr>
              <a:t>. </a:t>
            </a:r>
          </a:p>
          <a:p>
            <a:r>
              <a:rPr lang="en-GB" sz="1400">
                <a:solidFill>
                  <a:schemeClr val="bg1"/>
                </a:solidFill>
              </a:rPr>
              <a:t>Why not just measure the impact water companies have?</a:t>
            </a:r>
          </a:p>
          <a:p>
            <a:r>
              <a:rPr lang="en-GB" sz="1400">
                <a:solidFill>
                  <a:schemeClr val="bg1"/>
                </a:solidFill>
              </a:rPr>
              <a:t>It is difficult to see how a methodology to do this would be </a:t>
            </a:r>
          </a:p>
          <a:p>
            <a:r>
              <a:rPr lang="en-GB" sz="1400" err="1">
                <a:solidFill>
                  <a:schemeClr val="bg1"/>
                </a:solidFill>
              </a:rPr>
              <a:t>i</a:t>
            </a:r>
            <a:r>
              <a:rPr lang="en-GB" sz="1400">
                <a:solidFill>
                  <a:schemeClr val="bg1"/>
                </a:solidFill>
              </a:rPr>
              <a:t>) Robust and comparable between companies</a:t>
            </a:r>
          </a:p>
          <a:p>
            <a:r>
              <a:rPr lang="en-GB" sz="1400">
                <a:solidFill>
                  <a:schemeClr val="bg1"/>
                </a:solidFill>
              </a:rPr>
              <a:t>ii) Incentivise activity to reduce demand in the long term.</a:t>
            </a:r>
          </a:p>
          <a:p>
            <a:endParaRPr lang="en-GB" sz="1400">
              <a:solidFill>
                <a:schemeClr val="bg1"/>
              </a:solidFill>
            </a:endParaRPr>
          </a:p>
          <a:p>
            <a:r>
              <a:rPr lang="en-GB" sz="1400">
                <a:solidFill>
                  <a:schemeClr val="bg1"/>
                </a:solidFill>
                <a:latin typeface="+mj-lt"/>
              </a:rPr>
              <a:t>Set specific deliverables</a:t>
            </a:r>
            <a:r>
              <a:rPr lang="en-GB" sz="1400">
                <a:solidFill>
                  <a:schemeClr val="bg1"/>
                </a:solidFill>
              </a:rPr>
              <a:t>. </a:t>
            </a:r>
          </a:p>
          <a:p>
            <a:r>
              <a:rPr lang="en-GB" sz="1400">
                <a:solidFill>
                  <a:schemeClr val="bg1"/>
                </a:solidFill>
              </a:rPr>
              <a:t>If we know what water companies should do why not just set this?</a:t>
            </a:r>
          </a:p>
          <a:p>
            <a:r>
              <a:rPr lang="en-GB" sz="1400">
                <a:solidFill>
                  <a:schemeClr val="bg1"/>
                </a:solidFill>
              </a:rPr>
              <a:t>This could lead to </a:t>
            </a:r>
          </a:p>
          <a:p>
            <a:r>
              <a:rPr lang="en-GB" sz="1400" err="1">
                <a:solidFill>
                  <a:schemeClr val="bg1"/>
                </a:solidFill>
              </a:rPr>
              <a:t>i</a:t>
            </a:r>
            <a:r>
              <a:rPr lang="en-GB" sz="1400">
                <a:solidFill>
                  <a:schemeClr val="bg1"/>
                </a:solidFill>
              </a:rPr>
              <a:t>) Burdensome regulation if it is to cover all aspects that water companies should pursue</a:t>
            </a:r>
          </a:p>
          <a:p>
            <a:r>
              <a:rPr lang="en-GB" sz="1400">
                <a:solidFill>
                  <a:schemeClr val="bg1"/>
                </a:solidFill>
              </a:rPr>
              <a:t>ii) Restrict innovation. </a:t>
            </a:r>
          </a:p>
          <a:p>
            <a:r>
              <a:rPr lang="en-GB" sz="1400">
                <a:solidFill>
                  <a:schemeClr val="bg1"/>
                </a:solidFill>
              </a:rPr>
              <a:t>iii) Difficult to judge quality of delivery.</a:t>
            </a:r>
          </a:p>
          <a:p>
            <a:endParaRPr lang="en-GB" sz="1400">
              <a:solidFill>
                <a:schemeClr val="bg1"/>
              </a:solidFill>
            </a:endParaRPr>
          </a:p>
          <a:p>
            <a:r>
              <a:rPr lang="en-GB" sz="1400">
                <a:solidFill>
                  <a:schemeClr val="bg1"/>
                </a:solidFill>
                <a:latin typeface="+mj-lt"/>
              </a:rPr>
              <a:t>Focus on sustainable abstraction</a:t>
            </a:r>
          </a:p>
          <a:p>
            <a:r>
              <a:rPr lang="en-GB" sz="1400">
                <a:solidFill>
                  <a:schemeClr val="bg1"/>
                </a:solidFill>
              </a:rPr>
              <a:t>Why not focus on the end outcome?</a:t>
            </a:r>
          </a:p>
          <a:p>
            <a:r>
              <a:rPr lang="en-GB" sz="1400" err="1">
                <a:solidFill>
                  <a:schemeClr val="bg1"/>
                </a:solidFill>
              </a:rPr>
              <a:t>i</a:t>
            </a:r>
            <a:r>
              <a:rPr lang="en-GB" sz="1400">
                <a:solidFill>
                  <a:schemeClr val="bg1"/>
                </a:solidFill>
              </a:rPr>
              <a:t>) No clear metric – current abstraction licences are not necessarily sustainable in the long term.</a:t>
            </a:r>
          </a:p>
          <a:p>
            <a:r>
              <a:rPr lang="en-GB" sz="1400">
                <a:solidFill>
                  <a:schemeClr val="bg1"/>
                </a:solidFill>
              </a:rPr>
              <a:t>ii) Difficult to see how we would provide strong enough credible incentives to invest for a drought that may not occur in the near future if we only consider current abstraction.</a:t>
            </a:r>
          </a:p>
        </p:txBody>
      </p:sp>
    </p:spTree>
    <p:extLst>
      <p:ext uri="{BB962C8B-B14F-4D97-AF65-F5344CB8AC3E}">
        <p14:creationId xmlns:p14="http://schemas.microsoft.com/office/powerpoint/2010/main" val="2994161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35DC2-E10E-464A-A2CD-EB3FE27322B5}"/>
              </a:ext>
            </a:extLst>
          </p:cNvPr>
          <p:cNvSpPr>
            <a:spLocks noGrp="1"/>
          </p:cNvSpPr>
          <p:nvPr>
            <p:ph type="body" sz="quarter" idx="10"/>
          </p:nvPr>
        </p:nvSpPr>
        <p:spPr/>
        <p:txBody>
          <a:bodyPr/>
          <a:lstStyle/>
          <a:p>
            <a:r>
              <a:rPr lang="en-GB"/>
              <a:t>Breakout session 2 – Incentivising reductions in demand </a:t>
            </a:r>
          </a:p>
        </p:txBody>
      </p:sp>
      <p:sp>
        <p:nvSpPr>
          <p:cNvPr id="3" name="Content Placeholder 2">
            <a:extLst>
              <a:ext uri="{FF2B5EF4-FFF2-40B4-BE49-F238E27FC236}">
                <a16:creationId xmlns:a16="http://schemas.microsoft.com/office/drawing/2014/main" id="{B7175151-5C9C-408C-AEC7-7A64E0BD8798}"/>
              </a:ext>
            </a:extLst>
          </p:cNvPr>
          <p:cNvSpPr>
            <a:spLocks noGrp="1"/>
          </p:cNvSpPr>
          <p:nvPr>
            <p:ph sz="quarter" idx="12"/>
          </p:nvPr>
        </p:nvSpPr>
        <p:spPr>
          <a:xfrm>
            <a:off x="2243998" y="900000"/>
            <a:ext cx="4205968" cy="5040000"/>
          </a:xfrm>
        </p:spPr>
        <p:txBody>
          <a:bodyPr/>
          <a:lstStyle/>
          <a:p>
            <a:endParaRPr lang="en-GB"/>
          </a:p>
          <a:p>
            <a:endParaRPr lang="en-GB"/>
          </a:p>
          <a:p>
            <a:pPr marL="285750" indent="-285750">
              <a:buFont typeface="Arial" panose="020B0604020202020204" pitchFamily="34" charset="0"/>
              <a:buChar char="•"/>
            </a:pPr>
            <a:endParaRPr lang="en-GB"/>
          </a:p>
          <a:p>
            <a:endParaRPr lang="en-GB"/>
          </a:p>
        </p:txBody>
      </p:sp>
      <p:sp>
        <p:nvSpPr>
          <p:cNvPr id="5" name="TextBox 4">
            <a:extLst>
              <a:ext uri="{FF2B5EF4-FFF2-40B4-BE49-F238E27FC236}">
                <a16:creationId xmlns:a16="http://schemas.microsoft.com/office/drawing/2014/main" id="{DA83CCDD-14D0-48AF-A1E9-EE7758D1E063}"/>
              </a:ext>
            </a:extLst>
          </p:cNvPr>
          <p:cNvSpPr txBox="1"/>
          <p:nvPr/>
        </p:nvSpPr>
        <p:spPr>
          <a:xfrm>
            <a:off x="2181597" y="1840180"/>
            <a:ext cx="7701643" cy="830997"/>
          </a:xfrm>
          <a:prstGeom prst="rect">
            <a:avLst/>
          </a:prstGeom>
          <a:noFill/>
        </p:spPr>
        <p:txBody>
          <a:bodyPr wrap="square" lIns="0" tIns="0" rIns="0" bIns="0" rtlCol="0">
            <a:spAutoFit/>
          </a:bodyPr>
          <a:lstStyle/>
          <a:p>
            <a:r>
              <a:rPr lang="en-GB">
                <a:solidFill>
                  <a:schemeClr val="bg1"/>
                </a:solidFill>
              </a:rPr>
              <a:t>What would incentivise the role of incumbent water companies discussed in the first break out session. </a:t>
            </a:r>
          </a:p>
          <a:p>
            <a:endParaRPr lang="en-GB">
              <a:solidFill>
                <a:schemeClr val="bg1"/>
              </a:solidFill>
            </a:endParaRPr>
          </a:p>
        </p:txBody>
      </p:sp>
    </p:spTree>
    <p:extLst>
      <p:ext uri="{BB962C8B-B14F-4D97-AF65-F5344CB8AC3E}">
        <p14:creationId xmlns:p14="http://schemas.microsoft.com/office/powerpoint/2010/main" val="397005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2CDD45-F4A7-42D4-BF78-B6A40F03AC6A}"/>
              </a:ext>
            </a:extLst>
          </p:cNvPr>
          <p:cNvSpPr>
            <a:spLocks noGrp="1"/>
          </p:cNvSpPr>
          <p:nvPr>
            <p:ph type="body" sz="quarter" idx="10"/>
          </p:nvPr>
        </p:nvSpPr>
        <p:spPr/>
        <p:txBody>
          <a:bodyPr/>
          <a:lstStyle/>
          <a:p>
            <a:r>
              <a:rPr lang="en-GB"/>
              <a:t>Next steps</a:t>
            </a:r>
          </a:p>
        </p:txBody>
      </p:sp>
      <p:sp>
        <p:nvSpPr>
          <p:cNvPr id="3" name="Content Placeholder 2">
            <a:extLst>
              <a:ext uri="{FF2B5EF4-FFF2-40B4-BE49-F238E27FC236}">
                <a16:creationId xmlns:a16="http://schemas.microsoft.com/office/drawing/2014/main" id="{89DC617D-D6B2-44CF-AB17-689543C2A948}"/>
              </a:ext>
            </a:extLst>
          </p:cNvPr>
          <p:cNvSpPr>
            <a:spLocks noGrp="1"/>
          </p:cNvSpPr>
          <p:nvPr>
            <p:ph sz="quarter" idx="12"/>
          </p:nvPr>
        </p:nvSpPr>
        <p:spPr/>
        <p:txBody>
          <a:bodyPr/>
          <a:lstStyle/>
          <a:p>
            <a:r>
              <a:rPr lang="en-GB"/>
              <a:t>Forthcoming data request.</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r>
              <a:rPr lang="en-GB"/>
              <a:t>Draft methodology in July.</a:t>
            </a:r>
          </a:p>
        </p:txBody>
      </p:sp>
      <p:pic>
        <p:nvPicPr>
          <p:cNvPr id="6" name="Picture 5">
            <a:extLst>
              <a:ext uri="{FF2B5EF4-FFF2-40B4-BE49-F238E27FC236}">
                <a16:creationId xmlns:a16="http://schemas.microsoft.com/office/drawing/2014/main" id="{702C507B-EDF1-43C6-AB9F-4DA94D5ACB16}"/>
              </a:ext>
            </a:extLst>
          </p:cNvPr>
          <p:cNvPicPr>
            <a:picLocks noChangeAspect="1"/>
          </p:cNvPicPr>
          <p:nvPr/>
        </p:nvPicPr>
        <p:blipFill>
          <a:blip r:embed="rId2"/>
          <a:stretch>
            <a:fillRect/>
          </a:stretch>
        </p:blipFill>
        <p:spPr>
          <a:xfrm>
            <a:off x="2576946" y="1296469"/>
            <a:ext cx="9100960" cy="3173813"/>
          </a:xfrm>
          <a:prstGeom prst="rect">
            <a:avLst/>
          </a:prstGeom>
        </p:spPr>
      </p:pic>
    </p:spTree>
    <p:extLst>
      <p:ext uri="{BB962C8B-B14F-4D97-AF65-F5344CB8AC3E}">
        <p14:creationId xmlns:p14="http://schemas.microsoft.com/office/powerpoint/2010/main" val="251957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Outcomes Working Group</a:t>
            </a:r>
          </a:p>
        </p:txBody>
      </p:sp>
      <p:sp>
        <p:nvSpPr>
          <p:cNvPr id="4" name="Content Placeholder 3">
            <a:extLst>
              <a:ext uri="{FF2B5EF4-FFF2-40B4-BE49-F238E27FC236}">
                <a16:creationId xmlns:a16="http://schemas.microsoft.com/office/drawing/2014/main" id="{1A3CDEED-147F-4ACC-B889-22389ABA4C84}"/>
              </a:ext>
            </a:extLst>
          </p:cNvPr>
          <p:cNvSpPr>
            <a:spLocks noGrp="1"/>
          </p:cNvSpPr>
          <p:nvPr>
            <p:ph sz="quarter" idx="12"/>
          </p:nvPr>
        </p:nvSpPr>
        <p:spPr/>
        <p:txBody>
          <a:bodyPr lIns="0" tIns="0" rIns="0" bIns="0" anchor="t"/>
          <a:lstStyle/>
          <a:p>
            <a:endParaRPr lang="en-GB" sz="1400">
              <a:ea typeface="Calibri" panose="020F0502020204030204" pitchFamily="34" charset="0"/>
            </a:endParaRPr>
          </a:p>
          <a:p>
            <a:pPr>
              <a:spcAft>
                <a:spcPts val="1200"/>
              </a:spcAft>
            </a:pPr>
            <a:r>
              <a:rPr lang="en-GB" sz="1400"/>
              <a:t>15.00 - 15.10 Introduction and summary of views from discussion paper – Peter (Ofwat)</a:t>
            </a:r>
            <a:endParaRPr lang="en-GB" sz="1400">
              <a:cs typeface="Krub"/>
            </a:endParaRPr>
          </a:p>
          <a:p>
            <a:pPr>
              <a:spcAft>
                <a:spcPts val="1200"/>
              </a:spcAft>
            </a:pPr>
            <a:r>
              <a:rPr lang="en-GB" sz="1400"/>
              <a:t>15.10 - 15.15 </a:t>
            </a:r>
            <a:r>
              <a:rPr lang="en-GB" sz="1400">
                <a:ea typeface="+mn-lt"/>
                <a:cs typeface="+mn-lt"/>
              </a:rPr>
              <a:t>Reducing NHH demand</a:t>
            </a:r>
            <a:r>
              <a:rPr lang="en-GB" sz="1400"/>
              <a:t> - Georgina (Ofwat)</a:t>
            </a:r>
            <a:endParaRPr lang="en-GB" sz="1400">
              <a:cs typeface="Krub"/>
            </a:endParaRPr>
          </a:p>
          <a:p>
            <a:pPr>
              <a:spcAft>
                <a:spcPts val="1200"/>
              </a:spcAft>
            </a:pPr>
            <a:r>
              <a:rPr lang="en-GB" sz="1400"/>
              <a:t>15.15 - 15.20 Reducing leakage and consumption- Ian (Ofwat)</a:t>
            </a:r>
            <a:endParaRPr lang="en-GB" sz="1400">
              <a:cs typeface="Krub"/>
            </a:endParaRPr>
          </a:p>
          <a:p>
            <a:pPr>
              <a:spcAft>
                <a:spcPts val="1200"/>
              </a:spcAft>
            </a:pPr>
            <a:r>
              <a:rPr lang="en-GB" sz="1400"/>
              <a:t>15.20 - 15.25 Perspective from </a:t>
            </a:r>
            <a:r>
              <a:rPr lang="en-GB" sz="1400">
                <a:ea typeface="+mn-lt"/>
                <a:cs typeface="+mn-lt"/>
              </a:rPr>
              <a:t>RWG </a:t>
            </a:r>
            <a:r>
              <a:rPr lang="en-GB" sz="1400"/>
              <a:t>Water Efficiency Group – Ros (Business Stream)</a:t>
            </a:r>
            <a:endParaRPr lang="en-GB" sz="1400">
              <a:cs typeface="Krub"/>
            </a:endParaRPr>
          </a:p>
          <a:p>
            <a:pPr>
              <a:spcAft>
                <a:spcPts val="1200"/>
              </a:spcAft>
            </a:pPr>
            <a:r>
              <a:rPr lang="en-GB" sz="1400"/>
              <a:t>15.25 - 16.00 Break out session 1 – </a:t>
            </a:r>
            <a:r>
              <a:rPr lang="en-GB" sz="1400">
                <a:ea typeface="+mn-lt"/>
                <a:cs typeface="+mn-lt"/>
              </a:rPr>
              <a:t>Role of incumbent water company in reducing demand</a:t>
            </a:r>
            <a:r>
              <a:rPr lang="en-GB" sz="1400"/>
              <a:t>?</a:t>
            </a:r>
            <a:endParaRPr lang="en-GB" sz="1400">
              <a:cs typeface="Krub"/>
            </a:endParaRPr>
          </a:p>
          <a:p>
            <a:pPr>
              <a:spcAft>
                <a:spcPts val="1200"/>
              </a:spcAft>
            </a:pPr>
            <a:r>
              <a:rPr lang="en-GB" sz="1400"/>
              <a:t>16.00 - 16.15 Feedback</a:t>
            </a:r>
            <a:endParaRPr lang="en-GB" sz="1400">
              <a:cs typeface="Krub"/>
            </a:endParaRPr>
          </a:p>
          <a:p>
            <a:pPr>
              <a:spcAft>
                <a:spcPts val="1200"/>
              </a:spcAft>
            </a:pPr>
            <a:r>
              <a:rPr lang="en-GB" sz="1400"/>
              <a:t>16.15 - 16.20 PR24 incentives – Peter (Ofwat)</a:t>
            </a:r>
            <a:endParaRPr lang="en-GB" sz="1400">
              <a:cs typeface="Krub"/>
            </a:endParaRPr>
          </a:p>
          <a:p>
            <a:pPr>
              <a:spcAft>
                <a:spcPts val="1200"/>
              </a:spcAft>
            </a:pPr>
            <a:r>
              <a:rPr lang="en-GB" sz="1400"/>
              <a:t>16.20 - 16.40 Break out session 2 – How should PR24 incentivise reductions in demand?</a:t>
            </a:r>
            <a:endParaRPr lang="en-GB" sz="1400">
              <a:cs typeface="Krub"/>
            </a:endParaRPr>
          </a:p>
          <a:p>
            <a:pPr>
              <a:spcAft>
                <a:spcPts val="1200"/>
              </a:spcAft>
            </a:pPr>
            <a:r>
              <a:rPr lang="en-GB" sz="1400"/>
              <a:t>16.40 - 16.50 Feedback</a:t>
            </a:r>
            <a:endParaRPr lang="en-GB" sz="1400">
              <a:cs typeface="Krub"/>
            </a:endParaRPr>
          </a:p>
          <a:p>
            <a:pPr>
              <a:spcAft>
                <a:spcPts val="1200"/>
              </a:spcAft>
            </a:pPr>
            <a:r>
              <a:rPr lang="en-GB" sz="1400"/>
              <a:t>16.50 - 17.00 Summary and next steps – Peter (Ofwat)</a:t>
            </a:r>
            <a:endParaRPr lang="en-GB" sz="1400">
              <a:cs typeface="Krub"/>
            </a:endParaRPr>
          </a:p>
          <a:p>
            <a:pPr>
              <a:spcAft>
                <a:spcPts val="1200"/>
              </a:spcAft>
            </a:pPr>
            <a:r>
              <a:rPr lang="en-GB" sz="1400"/>
              <a:t>17.00 close </a:t>
            </a:r>
            <a:endParaRPr lang="en-GB" sz="1400">
              <a:cs typeface="Krub"/>
            </a:endParaRPr>
          </a:p>
          <a:p>
            <a:pPr>
              <a:spcAft>
                <a:spcPts val="600"/>
              </a:spcAft>
            </a:pPr>
            <a:endParaRPr lang="en-GB" sz="1400"/>
          </a:p>
          <a:p>
            <a:endParaRPr lang="en-GB"/>
          </a:p>
        </p:txBody>
      </p:sp>
    </p:spTree>
    <p:extLst>
      <p:ext uri="{BB962C8B-B14F-4D97-AF65-F5344CB8AC3E}">
        <p14:creationId xmlns:p14="http://schemas.microsoft.com/office/powerpoint/2010/main" val="186755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691C80-078B-4F10-BDCD-A6334AB881F2}"/>
              </a:ext>
            </a:extLst>
          </p:cNvPr>
          <p:cNvSpPr>
            <a:spLocks noGrp="1"/>
          </p:cNvSpPr>
          <p:nvPr>
            <p:ph type="body" sz="quarter" idx="10"/>
          </p:nvPr>
        </p:nvSpPr>
        <p:spPr/>
        <p:txBody>
          <a:bodyPr/>
          <a:lstStyle/>
          <a:p>
            <a:r>
              <a:rPr lang="en-GB"/>
              <a:t>Context</a:t>
            </a:r>
          </a:p>
        </p:txBody>
      </p:sp>
      <p:sp>
        <p:nvSpPr>
          <p:cNvPr id="5" name="Content Placeholder 4">
            <a:extLst>
              <a:ext uri="{FF2B5EF4-FFF2-40B4-BE49-F238E27FC236}">
                <a16:creationId xmlns:a16="http://schemas.microsoft.com/office/drawing/2014/main" id="{4E45135B-0690-46B1-9D32-52ECC3DFF3E3}"/>
              </a:ext>
            </a:extLst>
          </p:cNvPr>
          <p:cNvSpPr>
            <a:spLocks noGrp="1"/>
          </p:cNvSpPr>
          <p:nvPr>
            <p:ph sz="quarter" idx="12"/>
          </p:nvPr>
        </p:nvSpPr>
        <p:spPr>
          <a:xfrm>
            <a:off x="1631684" y="774814"/>
            <a:ext cx="9406821" cy="5040000"/>
          </a:xfrm>
        </p:spPr>
        <p:txBody>
          <a:bodyPr/>
          <a:lstStyle/>
          <a:p>
            <a:r>
              <a:rPr lang="en-GB" sz="1400"/>
              <a:t>The UK government strategic policy statement (SPS) states</a:t>
            </a:r>
          </a:p>
          <a:p>
            <a:endParaRPr lang="en-GB" sz="1400"/>
          </a:p>
          <a:p>
            <a:r>
              <a:rPr lang="en-GB" sz="1400"/>
              <a:t>"We expect Ofwat to:</a:t>
            </a:r>
          </a:p>
          <a:p>
            <a:r>
              <a:rPr lang="en-GB" sz="1400"/>
              <a:t>•	challenge water companies to halve leakage across the industry by 2050. Water companies have committed to delivering a 50% reduction in leakage from 2017 to 2018 levels by 2050. We expect Ofwat to monitor progress towards this target</a:t>
            </a:r>
          </a:p>
          <a:p>
            <a:r>
              <a:rPr lang="en-GB" sz="1400"/>
              <a:t>•	hold companies to account for their contribution towards reducing personal water consumption to 110 litres of water per head per day (l/h/d) by 2050.</a:t>
            </a:r>
          </a:p>
          <a:p>
            <a:r>
              <a:rPr lang="en-GB" sz="1400"/>
              <a:t>•	work with the water retailers, incumbent water companies and other stakeholders to support and contribute to the delivery of the Industry Action Plan to improve the water efficiency of businesses, in a way that is consistent with its duties."</a:t>
            </a:r>
          </a:p>
          <a:p>
            <a:endParaRPr lang="en-GB" sz="1400"/>
          </a:p>
          <a:p>
            <a:r>
              <a:rPr lang="en-GB" sz="1400"/>
              <a:t>The Welsh Government SPS states</a:t>
            </a:r>
          </a:p>
          <a:p>
            <a:r>
              <a:rPr lang="en-GB" sz="1400"/>
              <a:t>“Ofwat should encourage and incentivise the sustainable and efficient use of water resources, including by encouraging companies to reduce leakage and consumption where it is cost effective to do so.”</a:t>
            </a:r>
          </a:p>
          <a:p>
            <a:endParaRPr lang="en-GB" sz="1400"/>
          </a:p>
          <a:p>
            <a:r>
              <a:rPr lang="en-GB" sz="1400"/>
              <a:t>The UK government are also consulting on Environment Act 2021 target to reduce the use of public water supply in England per head of population by 20% by 2037.</a:t>
            </a:r>
          </a:p>
          <a:p>
            <a:endParaRPr lang="en-GB" sz="1400"/>
          </a:p>
          <a:p>
            <a:pPr lvl="1"/>
            <a:r>
              <a:rPr lang="en-GB" sz="1400">
                <a:solidFill>
                  <a:schemeClr val="accent1"/>
                </a:solidFill>
                <a:latin typeface="+mj-lt"/>
              </a:rPr>
              <a:t>“We need to ensure that there is sufficient quality and flow of water in the water environment to meet the needs of people, the environment and industry. Increased demand and reduced water availability from less predictable precipitation as a result of climate change will affect the environment and reduce security of supply.”</a:t>
            </a:r>
          </a:p>
          <a:p>
            <a:endParaRPr lang="en-GB" sz="1400"/>
          </a:p>
        </p:txBody>
      </p:sp>
    </p:spTree>
    <p:extLst>
      <p:ext uri="{BB962C8B-B14F-4D97-AF65-F5344CB8AC3E}">
        <p14:creationId xmlns:p14="http://schemas.microsoft.com/office/powerpoint/2010/main" val="170175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8825B1-A588-4239-A104-22C009953121}"/>
              </a:ext>
            </a:extLst>
          </p:cNvPr>
          <p:cNvSpPr>
            <a:spLocks noGrp="1"/>
          </p:cNvSpPr>
          <p:nvPr>
            <p:ph type="body" sz="quarter" idx="10"/>
          </p:nvPr>
        </p:nvSpPr>
        <p:spPr/>
        <p:txBody>
          <a:bodyPr/>
          <a:lstStyle/>
          <a:p>
            <a:r>
              <a:rPr lang="en-GB"/>
              <a:t>November discussion paper</a:t>
            </a:r>
          </a:p>
        </p:txBody>
      </p:sp>
      <p:sp>
        <p:nvSpPr>
          <p:cNvPr id="3" name="Content Placeholder 2">
            <a:extLst>
              <a:ext uri="{FF2B5EF4-FFF2-40B4-BE49-F238E27FC236}">
                <a16:creationId xmlns:a16="http://schemas.microsoft.com/office/drawing/2014/main" id="{FCECF0DE-1F9D-44E2-8584-BCA60072118A}"/>
              </a:ext>
            </a:extLst>
          </p:cNvPr>
          <p:cNvSpPr>
            <a:spLocks noGrp="1"/>
          </p:cNvSpPr>
          <p:nvPr>
            <p:ph sz="quarter" idx="12"/>
          </p:nvPr>
        </p:nvSpPr>
        <p:spPr>
          <a:xfrm>
            <a:off x="1077763" y="1270115"/>
            <a:ext cx="10823291" cy="5040000"/>
          </a:xfrm>
        </p:spPr>
        <p:txBody>
          <a:bodyPr/>
          <a:lstStyle/>
          <a:p>
            <a:pPr>
              <a:spcAft>
                <a:spcPts val="1200"/>
              </a:spcAft>
            </a:pPr>
            <a:r>
              <a:rPr lang="en-GB" sz="1400">
                <a:ea typeface="Calibri" panose="020F0502020204030204" pitchFamily="34" charset="0"/>
              </a:rPr>
              <a:t>We face a climate and ecological crisis and reducing our demand for water to sustainable levels is vital to help us </a:t>
            </a:r>
            <a:r>
              <a:rPr lang="en-GB" sz="1400"/>
              <a:t>address both challenges.</a:t>
            </a:r>
          </a:p>
          <a:p>
            <a:pPr>
              <a:spcAft>
                <a:spcPts val="1200"/>
              </a:spcAft>
            </a:pPr>
            <a:r>
              <a:rPr lang="en-GB" sz="1400"/>
              <a:t>Performance targets should be based on commitments set out in water resource management plans (WRMPs)</a:t>
            </a:r>
          </a:p>
          <a:p>
            <a:pPr>
              <a:spcAft>
                <a:spcPts val="1200"/>
              </a:spcAft>
            </a:pPr>
            <a:r>
              <a:rPr lang="en-GB" sz="1400"/>
              <a:t>Leakage and PCC are both well-established measures, which have clear definitions and performance history. </a:t>
            </a:r>
          </a:p>
          <a:p>
            <a:pPr>
              <a:spcAft>
                <a:spcPts val="1200"/>
              </a:spcAft>
            </a:pPr>
            <a:r>
              <a:rPr lang="en-GB" sz="1400"/>
              <a:t>distribution input could be used as an alternative to, or in addition to, measures that capture leakage and consumption… It would also avoid </a:t>
            </a:r>
            <a:r>
              <a:rPr lang="en-GB" sz="1400">
                <a:ea typeface="Calibri" panose="020F0502020204030204" pitchFamily="34" charset="0"/>
                <a:cs typeface="Arial" panose="020B0604020202020204" pitchFamily="34" charset="0"/>
              </a:rPr>
              <a:t>many of the reporting complexities and imperfections that are inevitable in estimating the split between consumption (much of which is unmeasured) and leakage (very little of which is directly measured)</a:t>
            </a:r>
          </a:p>
          <a:p>
            <a:pPr>
              <a:spcAft>
                <a:spcPts val="1200"/>
              </a:spcAft>
            </a:pPr>
            <a:r>
              <a:rPr lang="en-GB" sz="1400">
                <a:ea typeface="Calibri" panose="020F0502020204030204" pitchFamily="34" charset="0"/>
              </a:rPr>
              <a:t>Distribution input as a performance commitment would give flexibility to achieve long-term targets in an efficient way that delivers best value for customers and the environment</a:t>
            </a:r>
          </a:p>
          <a:p>
            <a:pPr>
              <a:spcAft>
                <a:spcPts val="1200"/>
              </a:spcAft>
            </a:pPr>
            <a:r>
              <a:rPr lang="en-GB" sz="1400">
                <a:ea typeface="Calibri" panose="020F0502020204030204" pitchFamily="34" charset="0"/>
              </a:rPr>
              <a:t>Leakage, PCC and business demand are all output-based levers that can influence the outcome of sustainable abstraction; aiming to ensure that companies are taking no more than the appropriate amount from (and supporting where necessary) the water bodies in our region.</a:t>
            </a:r>
          </a:p>
          <a:p>
            <a:pPr>
              <a:spcAft>
                <a:spcPts val="1200"/>
              </a:spcAft>
            </a:pPr>
            <a:r>
              <a:rPr lang="en-GB" sz="1400">
                <a:ea typeface="Calibri" panose="020F0502020204030204" pitchFamily="34" charset="0"/>
              </a:rPr>
              <a:t>companies have a high degree of control over (leakage) and that which they can only influence (PCC)</a:t>
            </a:r>
          </a:p>
          <a:p>
            <a:pPr>
              <a:spcAft>
                <a:spcPts val="1200"/>
              </a:spcAft>
            </a:pPr>
            <a:r>
              <a:rPr lang="en-GB" sz="1400">
                <a:ea typeface="Calibri" panose="020F0502020204030204" pitchFamily="34" charset="0"/>
              </a:rPr>
              <a:t>the activities that companies can actually control are metering and smart metering, customer messaging, offering water efficiency audits, tariff incentives, and smart network programmes. </a:t>
            </a:r>
          </a:p>
          <a:p>
            <a:pPr>
              <a:spcAft>
                <a:spcPts val="1200"/>
              </a:spcAft>
            </a:pPr>
            <a:r>
              <a:rPr lang="en-GB" sz="1400">
                <a:ea typeface="Calibri" panose="020F0502020204030204" pitchFamily="34" charset="0"/>
              </a:rPr>
              <a:t>Wholesalers must now be subject to financial incentives to install, maintain and replace their meter assets in a timely manner. </a:t>
            </a:r>
          </a:p>
          <a:p>
            <a:pPr>
              <a:spcAft>
                <a:spcPts val="1200"/>
              </a:spcAft>
            </a:pPr>
            <a:r>
              <a:rPr lang="en-GB" sz="1400"/>
              <a:t>the design of any PC needs to consider how to incentivise wholesalers to collaborate with retailers and deliver through them.</a:t>
            </a:r>
          </a:p>
          <a:p>
            <a:pPr>
              <a:spcAft>
                <a:spcPts val="1200"/>
              </a:spcAft>
            </a:pPr>
            <a:endParaRPr lang="en-GB" sz="1400">
              <a:ea typeface="Calibri" panose="020F0502020204030204" pitchFamily="34" charset="0"/>
            </a:endParaRPr>
          </a:p>
          <a:p>
            <a:pPr>
              <a:spcAft>
                <a:spcPts val="1200"/>
              </a:spcAft>
            </a:pPr>
            <a:endParaRPr lang="en-GB" sz="1400"/>
          </a:p>
        </p:txBody>
      </p:sp>
      <p:sp>
        <p:nvSpPr>
          <p:cNvPr id="4" name="TextBox 3">
            <a:extLst>
              <a:ext uri="{FF2B5EF4-FFF2-40B4-BE49-F238E27FC236}">
                <a16:creationId xmlns:a16="http://schemas.microsoft.com/office/drawing/2014/main" id="{162818D8-83C9-404F-AB23-1E4D14E70AE8}"/>
              </a:ext>
            </a:extLst>
          </p:cNvPr>
          <p:cNvSpPr txBox="1"/>
          <p:nvPr/>
        </p:nvSpPr>
        <p:spPr>
          <a:xfrm>
            <a:off x="959999" y="892569"/>
            <a:ext cx="8097430" cy="523220"/>
          </a:xfrm>
          <a:prstGeom prst="rect">
            <a:avLst/>
          </a:prstGeom>
          <a:noFill/>
        </p:spPr>
        <p:txBody>
          <a:bodyPr wrap="square" lIns="0" tIns="0" rIns="0" bIns="0" rtlCol="0">
            <a:spAutoFit/>
          </a:bodyPr>
          <a:lstStyle/>
          <a:p>
            <a:r>
              <a:rPr lang="en-GB" sz="1600">
                <a:solidFill>
                  <a:schemeClr val="bg2"/>
                </a:solidFill>
              </a:rPr>
              <a:t>There was a broad range of views as the quotes below show.</a:t>
            </a:r>
            <a:endParaRPr lang="en-GB">
              <a:solidFill>
                <a:schemeClr val="bg1"/>
              </a:solidFill>
            </a:endParaRPr>
          </a:p>
          <a:p>
            <a:r>
              <a:rPr lang="en-GB">
                <a:solidFill>
                  <a:schemeClr val="bg1"/>
                </a:solidFill>
              </a:rPr>
              <a:t> </a:t>
            </a:r>
          </a:p>
        </p:txBody>
      </p:sp>
    </p:spTree>
    <p:extLst>
      <p:ext uri="{BB962C8B-B14F-4D97-AF65-F5344CB8AC3E}">
        <p14:creationId xmlns:p14="http://schemas.microsoft.com/office/powerpoint/2010/main" val="118347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DFA8B-F5C7-4F23-BBD8-B272DBAD30C2}"/>
              </a:ext>
            </a:extLst>
          </p:cNvPr>
          <p:cNvSpPr>
            <a:spLocks noGrp="1"/>
          </p:cNvSpPr>
          <p:nvPr>
            <p:ph type="body" sz="quarter" idx="10"/>
          </p:nvPr>
        </p:nvSpPr>
        <p:spPr/>
        <p:txBody>
          <a:bodyPr/>
          <a:lstStyle/>
          <a:p>
            <a:r>
              <a:rPr lang="en-GB" sz="2000"/>
              <a:t>Reducing NHH demand</a:t>
            </a:r>
          </a:p>
        </p:txBody>
      </p:sp>
      <p:sp>
        <p:nvSpPr>
          <p:cNvPr id="4" name="Content Placeholder 2">
            <a:extLst>
              <a:ext uri="{FF2B5EF4-FFF2-40B4-BE49-F238E27FC236}">
                <a16:creationId xmlns:a16="http://schemas.microsoft.com/office/drawing/2014/main" id="{3F0D3189-1588-492C-9025-70F5C7CFA4C3}"/>
              </a:ext>
            </a:extLst>
          </p:cNvPr>
          <p:cNvSpPr>
            <a:spLocks noGrp="1"/>
          </p:cNvSpPr>
          <p:nvPr>
            <p:ph sz="quarter" idx="12"/>
          </p:nvPr>
        </p:nvSpPr>
        <p:spPr>
          <a:xfrm>
            <a:off x="960438" y="900113"/>
            <a:ext cx="10560050" cy="5040312"/>
          </a:xfrm>
        </p:spPr>
        <p:txBody>
          <a:bodyPr/>
          <a:lstStyle/>
          <a:p>
            <a:pPr>
              <a:spcAft>
                <a:spcPts val="600"/>
              </a:spcAft>
            </a:pPr>
            <a:r>
              <a:rPr lang="en-GB" sz="1400" b="1"/>
              <a:t>Context: </a:t>
            </a:r>
          </a:p>
          <a:p>
            <a:r>
              <a:rPr lang="en-GB" sz="1400"/>
              <a:t>Ofwat and EA have </a:t>
            </a:r>
            <a:r>
              <a:rPr lang="en-GB" sz="1400">
                <a:hlinkClick r:id="rId2"/>
              </a:rPr>
              <a:t>challenged</a:t>
            </a:r>
            <a:r>
              <a:rPr lang="en-GB" sz="1400"/>
              <a:t> the sector to reduce non-household (NHH) demand for water. Defra is now consulting on proposed reductions to NHH demand (9% by 2037). </a:t>
            </a:r>
          </a:p>
          <a:p>
            <a:endParaRPr lang="en-GB" sz="1400"/>
          </a:p>
          <a:p>
            <a:r>
              <a:rPr lang="en-GB" sz="1400"/>
              <a:t>NHH customers are very heterogenous in terms of water consumption. Water efficiency solutions likely to differ depending on size of customer and way in which they use water. </a:t>
            </a:r>
          </a:p>
          <a:p>
            <a:endParaRPr lang="en-GB" sz="1400"/>
          </a:p>
          <a:p>
            <a:pPr marL="628650" lvl="1" indent="-285750">
              <a:buFont typeface="Arial" panose="020B0604020202020204" pitchFamily="34" charset="0"/>
              <a:buChar char="•"/>
            </a:pPr>
            <a:r>
              <a:rPr lang="en-GB" sz="1400" b="1"/>
              <a:t>Wholesalers</a:t>
            </a:r>
            <a:r>
              <a:rPr lang="en-GB" sz="1400"/>
              <a:t> – own, operate and make decisions about when and how to upgrade infrastructure (including meters). Meters that work and can be read are crucial enablers to delivering water efficiency. Wholesalers are also a source of knowledge on how to deliver water savings in the household sector. </a:t>
            </a:r>
          </a:p>
          <a:p>
            <a:pPr marL="628650" lvl="1" indent="-285750">
              <a:buFont typeface="Arial" panose="020B0604020202020204" pitchFamily="34" charset="0"/>
              <a:buChar char="•"/>
            </a:pPr>
            <a:r>
              <a:rPr lang="en-GB" sz="1400" b="1"/>
              <a:t>Retailers</a:t>
            </a:r>
            <a:r>
              <a:rPr lang="en-GB" sz="1400"/>
              <a:t> – read meters, bill customers, provide customer service. Can provide a crucial role informing customers about their water use. Can also use this information to compete by offering lower prices and/or value-add services.</a:t>
            </a:r>
          </a:p>
          <a:p>
            <a:pPr marL="628650" lvl="1" indent="-285750">
              <a:buFont typeface="Arial" panose="020B0604020202020204" pitchFamily="34" charset="0"/>
              <a:buChar char="•"/>
            </a:pPr>
            <a:r>
              <a:rPr lang="en-GB" sz="1400" b="1"/>
              <a:t>Third parties </a:t>
            </a:r>
            <a:r>
              <a:rPr lang="en-GB" sz="1400"/>
              <a:t>– work directly with customers to provide water efficiency services (behavioural as well as technology solutions). </a:t>
            </a:r>
            <a:endParaRPr lang="en-GB"/>
          </a:p>
          <a:p>
            <a:endParaRPr lang="en-GB" sz="1400"/>
          </a:p>
          <a:p>
            <a:pPr>
              <a:spcAft>
                <a:spcPts val="600"/>
              </a:spcAft>
            </a:pPr>
            <a:r>
              <a:rPr lang="en-GB" sz="1400" b="1"/>
              <a:t>Challenge: </a:t>
            </a:r>
          </a:p>
          <a:p>
            <a:r>
              <a:rPr lang="en-GB" sz="1400"/>
              <a:t>How can PR24 incentivise the following:</a:t>
            </a:r>
          </a:p>
          <a:p>
            <a:pPr marL="685800" lvl="1" indent="-342900">
              <a:buFont typeface="+mj-lt"/>
              <a:buAutoNum type="arabicPeriod"/>
            </a:pPr>
            <a:r>
              <a:rPr lang="en-GB" sz="1400"/>
              <a:t>Wholesalers to work collaboratively with retailers and other third parties to deliver NHH water efficiency;</a:t>
            </a:r>
          </a:p>
          <a:p>
            <a:pPr marL="685800" lvl="1" indent="-342900">
              <a:buFont typeface="+mj-lt"/>
              <a:buAutoNum type="arabicPeriod"/>
            </a:pPr>
            <a:r>
              <a:rPr lang="en-GB" sz="1400"/>
              <a:t>NHH Water efficiency solutions to be delivered in ways that complement (do not distort) downstream competitive market(s); and</a:t>
            </a:r>
          </a:p>
          <a:p>
            <a:pPr marL="685800" lvl="1" indent="-342900">
              <a:buFont typeface="+mj-lt"/>
              <a:buAutoNum type="arabicPeriod"/>
            </a:pPr>
            <a:r>
              <a:rPr lang="en-GB" sz="1400"/>
              <a:t>Innovative, sustainable NHH water efficiency solutions (best value over the longer term).</a:t>
            </a:r>
            <a:endParaRPr lang="en-GB"/>
          </a:p>
        </p:txBody>
      </p:sp>
    </p:spTree>
    <p:extLst>
      <p:ext uri="{BB962C8B-B14F-4D97-AF65-F5344CB8AC3E}">
        <p14:creationId xmlns:p14="http://schemas.microsoft.com/office/powerpoint/2010/main" val="51925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2"/>
          </p:nvPr>
        </p:nvSpPr>
        <p:spPr>
          <a:prstGeom prst="rect">
            <a:avLst/>
          </a:prstGeom>
        </p:spPr>
        <p:txBody>
          <a:bodyPr/>
          <a:lstStyle/>
          <a:p>
            <a:r>
              <a:rPr lang="en-GB"/>
              <a:t>This is body copy = black </a:t>
            </a:r>
            <a:r>
              <a:rPr lang="en-GB" err="1"/>
              <a:t>Krub</a:t>
            </a:r>
            <a:r>
              <a:rPr lang="en-GB"/>
              <a:t> 16 </a:t>
            </a:r>
            <a:r>
              <a:rPr lang="en-GB" err="1"/>
              <a:t>pt</a:t>
            </a:r>
            <a:endParaRPr lang="en-GB"/>
          </a:p>
          <a:p>
            <a:endParaRPr lang="en-GB"/>
          </a:p>
          <a:p>
            <a:r>
              <a:rPr lang="en-GB"/>
              <a:t>Set all paragraph spacing to 0 0 single</a:t>
            </a:r>
          </a:p>
          <a:p>
            <a:endParaRPr lang="en-GB"/>
          </a:p>
          <a:p>
            <a:r>
              <a:rPr lang="en-GB" sz="1800">
                <a:solidFill>
                  <a:schemeClr val="bg2"/>
                </a:solidFill>
                <a:latin typeface="+mj-lt"/>
              </a:rPr>
              <a:t>Emphasised text or a sub heading = core blue </a:t>
            </a:r>
            <a:r>
              <a:rPr lang="en-GB" sz="1800" err="1">
                <a:solidFill>
                  <a:schemeClr val="bg2"/>
                </a:solidFill>
                <a:latin typeface="+mj-lt"/>
              </a:rPr>
              <a:t>Krub</a:t>
            </a:r>
            <a:r>
              <a:rPr lang="en-GB" sz="1800">
                <a:solidFill>
                  <a:schemeClr val="bg2"/>
                </a:solidFill>
                <a:latin typeface="+mj-lt"/>
              </a:rPr>
              <a:t> </a:t>
            </a:r>
            <a:r>
              <a:rPr lang="en-GB" sz="1800" err="1">
                <a:solidFill>
                  <a:schemeClr val="bg2"/>
                </a:solidFill>
                <a:latin typeface="+mj-lt"/>
              </a:rPr>
              <a:t>Semibold</a:t>
            </a:r>
            <a:r>
              <a:rPr lang="en-GB" sz="1800">
                <a:solidFill>
                  <a:schemeClr val="bg2"/>
                </a:solidFill>
                <a:latin typeface="+mj-lt"/>
              </a:rPr>
              <a:t> 18 </a:t>
            </a:r>
            <a:r>
              <a:rPr lang="en-GB" sz="1800" err="1">
                <a:solidFill>
                  <a:schemeClr val="bg2"/>
                </a:solidFill>
                <a:latin typeface="+mj-lt"/>
              </a:rPr>
              <a:t>pt</a:t>
            </a:r>
            <a:endParaRPr lang="en-GB" sz="1800">
              <a:solidFill>
                <a:schemeClr val="bg2"/>
              </a:solidFill>
              <a:latin typeface="+mj-lt"/>
            </a:endParaRPr>
          </a:p>
          <a:p>
            <a:endParaRPr lang="en-GB"/>
          </a:p>
          <a:p>
            <a:r>
              <a:rPr lang="en-GB"/>
              <a:t>Some interesting but pithy descriptive text</a:t>
            </a:r>
          </a:p>
          <a:p>
            <a:endParaRPr lang="en-GB"/>
          </a:p>
          <a:p>
            <a:r>
              <a:rPr lang="en-GB"/>
              <a:t>Don’t bore the audience! </a:t>
            </a:r>
          </a:p>
          <a:p>
            <a:endParaRPr lang="en-GB"/>
          </a:p>
          <a:p>
            <a:r>
              <a:rPr lang="en-GB"/>
              <a:t>Don’t go on too long!</a:t>
            </a:r>
          </a:p>
          <a:p>
            <a:endParaRPr lang="en-GB"/>
          </a:p>
          <a:p>
            <a:r>
              <a:rPr lang="en-GB"/>
              <a:t>No bold or italics – use </a:t>
            </a:r>
            <a:r>
              <a:rPr lang="en-GB" err="1"/>
              <a:t>Krub</a:t>
            </a:r>
            <a:r>
              <a:rPr lang="en-GB"/>
              <a:t> or </a:t>
            </a:r>
            <a:r>
              <a:rPr lang="en-GB" err="1"/>
              <a:t>Krub</a:t>
            </a:r>
            <a:r>
              <a:rPr lang="en-GB"/>
              <a:t> </a:t>
            </a:r>
            <a:r>
              <a:rPr lang="en-GB" err="1"/>
              <a:t>Semibold</a:t>
            </a:r>
            <a:endParaRPr lang="en-GB"/>
          </a:p>
          <a:p>
            <a:endParaRPr lang="en-GB"/>
          </a:p>
          <a:p>
            <a:r>
              <a:rPr lang="en-GB"/>
              <a:t>Make sure you speak in </a:t>
            </a:r>
            <a:r>
              <a:rPr lang="en-GB" err="1"/>
              <a:t>Ofwat’s</a:t>
            </a:r>
            <a:r>
              <a:rPr lang="en-GB"/>
              <a:t> tone of voice</a:t>
            </a:r>
          </a:p>
        </p:txBody>
      </p:sp>
      <p:sp>
        <p:nvSpPr>
          <p:cNvPr id="2" name="Text Placeholder 1"/>
          <p:cNvSpPr>
            <a:spLocks noGrp="1"/>
          </p:cNvSpPr>
          <p:nvPr>
            <p:ph type="body" sz="quarter" idx="13"/>
          </p:nvPr>
        </p:nvSpPr>
        <p:spPr>
          <a:prstGeom prst="rect">
            <a:avLst/>
          </a:prstGeom>
        </p:spPr>
        <p:txBody>
          <a:bodyPr/>
          <a:lstStyle/>
          <a:p>
            <a:r>
              <a:rPr lang="en-GB"/>
              <a:t>Leakage - There is a Change</a:t>
            </a:r>
          </a:p>
        </p:txBody>
      </p:sp>
      <p:sp>
        <p:nvSpPr>
          <p:cNvPr id="5" name="TextBox 4"/>
          <p:cNvSpPr txBox="1"/>
          <p:nvPr/>
        </p:nvSpPr>
        <p:spPr>
          <a:xfrm>
            <a:off x="7500000" y="72000"/>
            <a:ext cx="2700000" cy="153888"/>
          </a:xfrm>
          <a:prstGeom prst="rect">
            <a:avLst/>
          </a:prstGeom>
          <a:noFill/>
        </p:spPr>
        <p:txBody>
          <a:bodyPr wrap="none" lIns="0" tIns="0" rIns="0" bIns="0" rtlCol="0">
            <a:spAutoFit/>
          </a:bodyPr>
          <a:lstStyle/>
          <a:p>
            <a:pPr algn="r"/>
            <a:r>
              <a:rPr lang="en-GB" sz="1000">
                <a:solidFill>
                  <a:schemeClr val="accent6"/>
                </a:solidFill>
              </a:rPr>
              <a:t>OFFICIAL – SENSITIVE [delete if not needed]</a:t>
            </a:r>
          </a:p>
        </p:txBody>
      </p:sp>
      <p:pic>
        <p:nvPicPr>
          <p:cNvPr id="6" name="Picture 5">
            <a:extLst>
              <a:ext uri="{FF2B5EF4-FFF2-40B4-BE49-F238E27FC236}">
                <a16:creationId xmlns:a16="http://schemas.microsoft.com/office/drawing/2014/main" id="{69630F16-9045-486F-98EB-672F38E44020}"/>
              </a:ext>
            </a:extLst>
          </p:cNvPr>
          <p:cNvPicPr>
            <a:picLocks noChangeAspect="1"/>
          </p:cNvPicPr>
          <p:nvPr/>
        </p:nvPicPr>
        <p:blipFill rotWithShape="1">
          <a:blip r:embed="rId3"/>
          <a:srcRect l="10438" t="25842" r="24227" b="11065"/>
          <a:stretch/>
        </p:blipFill>
        <p:spPr>
          <a:xfrm>
            <a:off x="993912" y="804093"/>
            <a:ext cx="9664687" cy="5249814"/>
          </a:xfrm>
          <a:prstGeom prst="rect">
            <a:avLst/>
          </a:prstGeom>
        </p:spPr>
      </p:pic>
      <p:sp>
        <p:nvSpPr>
          <p:cNvPr id="7" name="TextBox 6">
            <a:extLst>
              <a:ext uri="{FF2B5EF4-FFF2-40B4-BE49-F238E27FC236}">
                <a16:creationId xmlns:a16="http://schemas.microsoft.com/office/drawing/2014/main" id="{DC0B7B73-1EBE-475E-B2DF-965F7E8F9DFD}"/>
              </a:ext>
            </a:extLst>
          </p:cNvPr>
          <p:cNvSpPr txBox="1"/>
          <p:nvPr/>
        </p:nvSpPr>
        <p:spPr>
          <a:xfrm>
            <a:off x="5613620" y="6174000"/>
            <a:ext cx="6748301" cy="369332"/>
          </a:xfrm>
          <a:prstGeom prst="rect">
            <a:avLst/>
          </a:prstGeom>
          <a:noFill/>
        </p:spPr>
        <p:txBody>
          <a:bodyPr wrap="square">
            <a:spAutoFit/>
          </a:bodyPr>
          <a:lstStyle/>
          <a:p>
            <a:r>
              <a:rPr lang="en-GB">
                <a:solidFill>
                  <a:schemeClr val="tx1"/>
                </a:solidFill>
                <a:latin typeface="Krub "/>
                <a:cs typeface="Krub SemiBold" panose="00000700000000000000" pitchFamily="2" charset="-34"/>
              </a:rPr>
              <a:t>Water UK -  A Leakage </a:t>
            </a:r>
            <a:r>
              <a:rPr lang="en-GB" err="1">
                <a:solidFill>
                  <a:schemeClr val="tx1"/>
                </a:solidFill>
                <a:latin typeface="Krub "/>
                <a:cs typeface="Krub SemiBold" panose="00000700000000000000" pitchFamily="2" charset="-34"/>
              </a:rPr>
              <a:t>Routemap</a:t>
            </a:r>
            <a:r>
              <a:rPr lang="en-GB">
                <a:solidFill>
                  <a:schemeClr val="tx1"/>
                </a:solidFill>
                <a:latin typeface="Krub "/>
                <a:cs typeface="Krub SemiBold" panose="00000700000000000000" pitchFamily="2" charset="-34"/>
              </a:rPr>
              <a:t> to 2050 (published 2022)</a:t>
            </a:r>
          </a:p>
        </p:txBody>
      </p:sp>
      <p:cxnSp>
        <p:nvCxnSpPr>
          <p:cNvPr id="8" name="Straight Connector 7">
            <a:extLst>
              <a:ext uri="{FF2B5EF4-FFF2-40B4-BE49-F238E27FC236}">
                <a16:creationId xmlns:a16="http://schemas.microsoft.com/office/drawing/2014/main" id="{4338F2EF-E5B8-4DB5-97E1-C315DCD68D2B}"/>
              </a:ext>
            </a:extLst>
          </p:cNvPr>
          <p:cNvCxnSpPr>
            <a:cxnSpLocks/>
          </p:cNvCxnSpPr>
          <p:nvPr/>
        </p:nvCxnSpPr>
        <p:spPr>
          <a:xfrm>
            <a:off x="2782957" y="2051437"/>
            <a:ext cx="723568" cy="1550504"/>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097E03-D82D-40C8-9C69-3036088AD1C3}"/>
              </a:ext>
            </a:extLst>
          </p:cNvPr>
          <p:cNvCxnSpPr>
            <a:cxnSpLocks/>
          </p:cNvCxnSpPr>
          <p:nvPr/>
        </p:nvCxnSpPr>
        <p:spPr>
          <a:xfrm flipH="1">
            <a:off x="3506525" y="3601941"/>
            <a:ext cx="2243826"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F327BF-0D17-4571-9C82-DA4E3E0DB436}"/>
              </a:ext>
            </a:extLst>
          </p:cNvPr>
          <p:cNvCxnSpPr>
            <a:cxnSpLocks/>
          </p:cNvCxnSpPr>
          <p:nvPr/>
        </p:nvCxnSpPr>
        <p:spPr>
          <a:xfrm flipH="1" flipV="1">
            <a:off x="5750352" y="3601941"/>
            <a:ext cx="1121788" cy="800377"/>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12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2"/>
          </p:nvPr>
        </p:nvSpPr>
        <p:spPr>
          <a:prstGeom prst="rect">
            <a:avLst/>
          </a:prstGeom>
        </p:spPr>
        <p:txBody>
          <a:bodyPr/>
          <a:lstStyle/>
          <a:p>
            <a:r>
              <a:rPr lang="en-GB">
                <a:latin typeface="Krub "/>
                <a:cs typeface="Krub SemiBold" panose="00000700000000000000" pitchFamily="2" charset="-34"/>
              </a:rPr>
              <a:t>Leakage is ‘Estimated’</a:t>
            </a:r>
          </a:p>
          <a:p>
            <a:endParaRPr lang="en-GB">
              <a:latin typeface="Krub "/>
              <a:cs typeface="Krub SemiBold" panose="00000700000000000000" pitchFamily="2" charset="-34"/>
            </a:endParaRPr>
          </a:p>
          <a:p>
            <a:pPr marL="285750" indent="-285750">
              <a:buFont typeface="Arial" panose="020B0604020202020204" pitchFamily="34" charset="0"/>
              <a:buChar char="•"/>
            </a:pPr>
            <a:r>
              <a:rPr lang="en-GB">
                <a:latin typeface="Krub "/>
                <a:cs typeface="Krub SemiBold" panose="00000700000000000000" pitchFamily="2" charset="-34"/>
              </a:rPr>
              <a:t>	Estimated because some/many of the components of the water balance are estimated. </a:t>
            </a:r>
          </a:p>
          <a:p>
            <a:pPr marL="285750" indent="-285750">
              <a:buFont typeface="Arial" panose="020B0604020202020204" pitchFamily="34" charset="0"/>
              <a:buChar char="•"/>
            </a:pPr>
            <a:endParaRPr lang="en-GB">
              <a:latin typeface="Krub "/>
              <a:cs typeface="Krub SemiBold" panose="00000700000000000000" pitchFamily="2" charset="-34"/>
            </a:endParaRPr>
          </a:p>
          <a:p>
            <a:pPr marL="285750" indent="-285750">
              <a:buFont typeface="Arial" panose="020B0604020202020204" pitchFamily="34" charset="0"/>
              <a:buChar char="•"/>
            </a:pPr>
            <a:r>
              <a:rPr lang="en-GB">
                <a:latin typeface="Krub "/>
                <a:cs typeface="Krub SemiBold" panose="00000700000000000000" pitchFamily="2" charset="-34"/>
              </a:rPr>
              <a:t>	We know some components in MLE can be +/- 50% uncertainty</a:t>
            </a:r>
          </a:p>
          <a:p>
            <a:pPr marL="285750" indent="-285750">
              <a:buFont typeface="Arial" panose="020B0604020202020204" pitchFamily="34" charset="0"/>
              <a:buChar char="•"/>
            </a:pPr>
            <a:endParaRPr lang="en-GB">
              <a:latin typeface="Krub "/>
              <a:cs typeface="Krub SemiBold" panose="00000700000000000000" pitchFamily="2" charset="-34"/>
            </a:endParaRPr>
          </a:p>
          <a:p>
            <a:pPr marL="285750" indent="-285750">
              <a:buFont typeface="Arial" panose="020B0604020202020204" pitchFamily="34" charset="0"/>
              <a:buChar char="•"/>
            </a:pPr>
            <a:r>
              <a:rPr lang="en-GB">
                <a:latin typeface="Krub "/>
                <a:cs typeface="Krub SemiBold" panose="00000700000000000000" pitchFamily="2" charset="-34"/>
              </a:rPr>
              <a:t>	PCC Metering should improve water balance and should improve ability to influence customer 	behaviours</a:t>
            </a:r>
          </a:p>
          <a:p>
            <a:pPr marL="285750" indent="-285750">
              <a:buFont typeface="Arial" panose="020B0604020202020204" pitchFamily="34" charset="0"/>
              <a:buChar char="•"/>
            </a:pPr>
            <a:r>
              <a:rPr lang="en-GB">
                <a:latin typeface="Krub "/>
                <a:cs typeface="Krub SemiBold" panose="00000700000000000000" pitchFamily="2" charset="-34"/>
              </a:rPr>
              <a:t>	</a:t>
            </a:r>
          </a:p>
          <a:p>
            <a:pPr marL="285750" indent="-285750">
              <a:buFont typeface="Arial" panose="020B0604020202020204" pitchFamily="34" charset="0"/>
              <a:buChar char="•"/>
            </a:pPr>
            <a:r>
              <a:rPr lang="en-GB">
                <a:latin typeface="Krub "/>
                <a:cs typeface="Krub SemiBold" panose="00000700000000000000" pitchFamily="2" charset="-34"/>
              </a:rPr>
              <a:t>	Some companies estimate (not calculate) losses in their trunk mains and service reservoirs</a:t>
            </a:r>
          </a:p>
          <a:p>
            <a:endParaRPr lang="en-GB">
              <a:latin typeface="Krub "/>
              <a:cs typeface="Krub SemiBold" panose="00000700000000000000" pitchFamily="2" charset="-34"/>
            </a:endParaRPr>
          </a:p>
          <a:p>
            <a:r>
              <a:rPr lang="en-GB">
                <a:latin typeface="Krub "/>
                <a:cs typeface="Krub SemiBold" panose="00000700000000000000" pitchFamily="2" charset="-34"/>
              </a:rPr>
              <a:t>Background leakage </a:t>
            </a:r>
          </a:p>
          <a:p>
            <a:endParaRPr lang="en-GB">
              <a:latin typeface="Krub "/>
              <a:cs typeface="Krub SemiBold" panose="00000700000000000000" pitchFamily="2" charset="-34"/>
            </a:endParaRPr>
          </a:p>
          <a:p>
            <a:r>
              <a:rPr lang="en-GB">
                <a:latin typeface="Krub "/>
                <a:cs typeface="Krub SemiBold" panose="00000700000000000000" pitchFamily="2" charset="-34"/>
              </a:rPr>
              <a:t>	“This is the level where leakage cannot be reduced further, using </a:t>
            </a:r>
            <a:r>
              <a:rPr lang="en-GB">
                <a:latin typeface="Krub SemiBold" panose="00000700000000000000" pitchFamily="2" charset="-34"/>
                <a:cs typeface="Krub SemiBold" panose="00000700000000000000" pitchFamily="2" charset="-34"/>
              </a:rPr>
              <a:t>current detection technology</a:t>
            </a:r>
            <a:r>
              <a:rPr lang="en-GB">
                <a:latin typeface="Krub "/>
                <a:cs typeface="Krub SemiBold" panose="00000700000000000000" pitchFamily="2" charset="-34"/>
              </a:rPr>
              <a:t>. 	This can be altered by </a:t>
            </a:r>
            <a:r>
              <a:rPr lang="en-GB">
                <a:latin typeface="Krub SemiBold" panose="00000700000000000000" pitchFamily="2" charset="-34"/>
                <a:cs typeface="Krub SemiBold" panose="00000700000000000000" pitchFamily="2" charset="-34"/>
              </a:rPr>
              <a:t>replacing pipes </a:t>
            </a:r>
            <a:r>
              <a:rPr lang="en-GB">
                <a:latin typeface="Krub "/>
                <a:cs typeface="Krub SemiBold" panose="00000700000000000000" pitchFamily="2" charset="-34"/>
              </a:rPr>
              <a:t>in the network, but also by </a:t>
            </a:r>
            <a:r>
              <a:rPr lang="en-GB">
                <a:latin typeface="Krub SemiBold" panose="00000700000000000000" pitchFamily="2" charset="-34"/>
                <a:cs typeface="Krub SemiBold" panose="00000700000000000000" pitchFamily="2" charset="-34"/>
              </a:rPr>
              <a:t>reducing pressure </a:t>
            </a:r>
            <a:r>
              <a:rPr lang="en-GB">
                <a:latin typeface="Krub "/>
                <a:cs typeface="Krub SemiBold" panose="00000700000000000000" pitchFamily="2" charset="-34"/>
              </a:rPr>
              <a:t>in the 	network. It can also change due to </a:t>
            </a:r>
            <a:r>
              <a:rPr lang="en-GB">
                <a:latin typeface="Krub SemiBold" panose="00000700000000000000" pitchFamily="2" charset="-34"/>
                <a:cs typeface="Krub SemiBold" panose="00000700000000000000" pitchFamily="2" charset="-34"/>
              </a:rPr>
              <a:t>new technological innovations </a:t>
            </a:r>
            <a:r>
              <a:rPr lang="en-GB">
                <a:latin typeface="Krub "/>
                <a:cs typeface="Krub SemiBold" panose="00000700000000000000" pitchFamily="2" charset="-34"/>
              </a:rPr>
              <a:t>that make detection 	more effective” – Water UK -  A Leakage </a:t>
            </a:r>
            <a:r>
              <a:rPr lang="en-GB" err="1">
                <a:latin typeface="Krub "/>
                <a:cs typeface="Krub SemiBold" panose="00000700000000000000" pitchFamily="2" charset="-34"/>
              </a:rPr>
              <a:t>Routemap</a:t>
            </a:r>
            <a:r>
              <a:rPr lang="en-GB">
                <a:latin typeface="Krub "/>
                <a:cs typeface="Krub SemiBold" panose="00000700000000000000" pitchFamily="2" charset="-34"/>
              </a:rPr>
              <a:t> to 2050 (published 2022)</a:t>
            </a:r>
          </a:p>
          <a:p>
            <a:endParaRPr lang="en-GB">
              <a:latin typeface="Krub SemiBold" panose="00000700000000000000" pitchFamily="2" charset="-34"/>
              <a:cs typeface="Krub SemiBold" panose="00000700000000000000" pitchFamily="2" charset="-34"/>
            </a:endParaRPr>
          </a:p>
        </p:txBody>
      </p:sp>
      <p:sp>
        <p:nvSpPr>
          <p:cNvPr id="2" name="Text Placeholder 1"/>
          <p:cNvSpPr>
            <a:spLocks noGrp="1"/>
          </p:cNvSpPr>
          <p:nvPr>
            <p:ph type="body" sz="quarter" idx="10"/>
          </p:nvPr>
        </p:nvSpPr>
        <p:spPr>
          <a:prstGeom prst="rect">
            <a:avLst/>
          </a:prstGeom>
        </p:spPr>
        <p:txBody>
          <a:bodyPr/>
          <a:lstStyle/>
          <a:p>
            <a:r>
              <a:rPr lang="en-GB"/>
              <a:t>The Current Situation – Some Points to Consider</a:t>
            </a:r>
          </a:p>
        </p:txBody>
      </p:sp>
      <p:sp>
        <p:nvSpPr>
          <p:cNvPr id="6" name="TextBox 5"/>
          <p:cNvSpPr txBox="1"/>
          <p:nvPr/>
        </p:nvSpPr>
        <p:spPr>
          <a:xfrm>
            <a:off x="7500000" y="72000"/>
            <a:ext cx="2700000" cy="153888"/>
          </a:xfrm>
          <a:prstGeom prst="rect">
            <a:avLst/>
          </a:prstGeom>
          <a:noFill/>
        </p:spPr>
        <p:txBody>
          <a:bodyPr wrap="none" lIns="0" tIns="0" rIns="0" bIns="0" rtlCol="0">
            <a:spAutoFit/>
          </a:bodyPr>
          <a:lstStyle/>
          <a:p>
            <a:pPr algn="r"/>
            <a:r>
              <a:rPr lang="en-GB" sz="1000">
                <a:solidFill>
                  <a:schemeClr val="bg1"/>
                </a:solidFill>
              </a:rPr>
              <a:t>OFFICIAL – SENSITIVE [delete if not needed]</a:t>
            </a:r>
          </a:p>
        </p:txBody>
      </p:sp>
    </p:spTree>
    <p:extLst>
      <p:ext uri="{BB962C8B-B14F-4D97-AF65-F5344CB8AC3E}">
        <p14:creationId xmlns:p14="http://schemas.microsoft.com/office/powerpoint/2010/main" val="151749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2"/>
          </p:nvPr>
        </p:nvSpPr>
        <p:spPr>
          <a:prstGeom prst="rect">
            <a:avLst/>
          </a:prstGeom>
        </p:spPr>
        <p:txBody>
          <a:bodyPr/>
          <a:lstStyle/>
          <a:p>
            <a:endParaRPr lang="en-GB">
              <a:latin typeface="Krub "/>
            </a:endParaRPr>
          </a:p>
          <a:p>
            <a:r>
              <a:rPr lang="en-GB">
                <a:latin typeface="Krub "/>
                <a:cs typeface="Krub SemiBold" panose="00000700000000000000" pitchFamily="2" charset="-34"/>
              </a:rPr>
              <a:t>4.6.1 Water UK -  A Leakage </a:t>
            </a:r>
            <a:r>
              <a:rPr lang="en-GB" err="1">
                <a:latin typeface="Krub "/>
                <a:cs typeface="Krub SemiBold" panose="00000700000000000000" pitchFamily="2" charset="-34"/>
              </a:rPr>
              <a:t>Routemap</a:t>
            </a:r>
            <a:r>
              <a:rPr lang="en-GB">
                <a:latin typeface="Krub "/>
                <a:cs typeface="Krub SemiBold" panose="00000700000000000000" pitchFamily="2" charset="-34"/>
              </a:rPr>
              <a:t> to 2050 (published 2022)</a:t>
            </a:r>
          </a:p>
          <a:p>
            <a:endParaRPr lang="en-GB">
              <a:latin typeface="Krub "/>
            </a:endParaRPr>
          </a:p>
          <a:p>
            <a:r>
              <a:rPr lang="en-GB">
                <a:latin typeface="Krub "/>
              </a:rPr>
              <a:t>Leakage savings from asset renewals – </a:t>
            </a:r>
          </a:p>
          <a:p>
            <a:endParaRPr lang="en-GB">
              <a:latin typeface="Krub "/>
            </a:endParaRPr>
          </a:p>
          <a:p>
            <a:r>
              <a:rPr lang="en-GB">
                <a:latin typeface="Krub SemiBold" panose="00000700000000000000" pitchFamily="2" charset="-34"/>
                <a:cs typeface="Krub SemiBold" panose="00000700000000000000" pitchFamily="2" charset="-34"/>
              </a:rPr>
              <a:t>large, sustained leakage savings have not been seen from pipes renewals in recent times </a:t>
            </a:r>
            <a:r>
              <a:rPr lang="en-GB" baseline="30000">
                <a:latin typeface="Krub SemiBold" panose="00000700000000000000" pitchFamily="2" charset="-34"/>
                <a:cs typeface="Krub SemiBold" panose="00000700000000000000" pitchFamily="2" charset="-34"/>
              </a:rPr>
              <a:t>#1</a:t>
            </a:r>
            <a:r>
              <a:rPr lang="en-GB">
                <a:latin typeface="Krub SemiBold" panose="00000700000000000000" pitchFamily="2" charset="-34"/>
                <a:cs typeface="Krub SemiBold" panose="00000700000000000000" pitchFamily="2" charset="-34"/>
              </a:rPr>
              <a:t>. </a:t>
            </a:r>
          </a:p>
          <a:p>
            <a:endParaRPr lang="en-GB">
              <a:latin typeface="Krub "/>
            </a:endParaRPr>
          </a:p>
          <a:p>
            <a:r>
              <a:rPr lang="en-GB">
                <a:latin typeface="Krub "/>
              </a:rPr>
              <a:t>It is assumed in this scenario that methods and processes can be adopted that do allow for leak free networks to be laid, as is seen in the gas industry. </a:t>
            </a:r>
          </a:p>
          <a:p>
            <a:endParaRPr lang="en-GB">
              <a:latin typeface="Krub "/>
            </a:endParaRPr>
          </a:p>
          <a:p>
            <a:r>
              <a:rPr lang="en-GB">
                <a:latin typeface="Krub "/>
              </a:rPr>
              <a:t>However, if this is not the case then either more renewals would be needed to achieve the benefits or more active leakage control activities would be needed to make up the difference.</a:t>
            </a:r>
            <a:r>
              <a:rPr lang="en-GB">
                <a:latin typeface="Krub "/>
                <a:cs typeface="Krub SemiBold" panose="00000700000000000000" pitchFamily="2" charset="-34"/>
              </a:rPr>
              <a:t> </a:t>
            </a:r>
          </a:p>
          <a:p>
            <a:endParaRPr lang="en-GB">
              <a:latin typeface="Krub "/>
              <a:cs typeface="Krub SemiBold" panose="00000700000000000000" pitchFamily="2" charset="-34"/>
            </a:endParaRPr>
          </a:p>
          <a:p>
            <a:r>
              <a:rPr lang="en-GB" sz="1000">
                <a:latin typeface="Krub "/>
                <a:cs typeface="Krub SemiBold" panose="00000700000000000000" pitchFamily="2" charset="-34"/>
              </a:rPr>
              <a:t>~ #1 </a:t>
            </a:r>
            <a:r>
              <a:rPr lang="en-GB" sz="1000" err="1">
                <a:latin typeface="Krub "/>
              </a:rPr>
              <a:t>Tripar</a:t>
            </a:r>
            <a:r>
              <a:rPr lang="en-GB" sz="1000">
                <a:latin typeface="Krub "/>
              </a:rPr>
              <a:t> UKWIR. The Impact of Burst-Driven Pipes Renewals On Network Leakage Performance (18/WM/08/67), November 2018 </a:t>
            </a:r>
            <a:endParaRPr lang="en-GB" sz="1000">
              <a:latin typeface="Krub "/>
              <a:cs typeface="Krub SemiBold" panose="00000700000000000000" pitchFamily="2" charset="-34"/>
            </a:endParaRPr>
          </a:p>
          <a:p>
            <a:endParaRPr lang="en-GB">
              <a:latin typeface="Krub "/>
              <a:cs typeface="Krub SemiBold" panose="00000700000000000000" pitchFamily="2" charset="-34"/>
            </a:endParaRPr>
          </a:p>
          <a:p>
            <a:endParaRPr lang="en-GB">
              <a:latin typeface="Krub "/>
            </a:endParaRPr>
          </a:p>
        </p:txBody>
      </p:sp>
      <p:sp>
        <p:nvSpPr>
          <p:cNvPr id="2" name="Text Placeholder 1"/>
          <p:cNvSpPr>
            <a:spLocks noGrp="1"/>
          </p:cNvSpPr>
          <p:nvPr>
            <p:ph type="body" sz="quarter" idx="13"/>
          </p:nvPr>
        </p:nvSpPr>
        <p:spPr>
          <a:prstGeom prst="rect">
            <a:avLst/>
          </a:prstGeom>
        </p:spPr>
        <p:txBody>
          <a:bodyPr/>
          <a:lstStyle/>
          <a:p>
            <a:r>
              <a:rPr lang="en-GB">
                <a:latin typeface="Krub "/>
              </a:rPr>
              <a:t>Mains Replacement</a:t>
            </a:r>
          </a:p>
        </p:txBody>
      </p:sp>
      <p:sp>
        <p:nvSpPr>
          <p:cNvPr id="5" name="TextBox 4"/>
          <p:cNvSpPr txBox="1"/>
          <p:nvPr/>
        </p:nvSpPr>
        <p:spPr>
          <a:xfrm>
            <a:off x="7500000" y="72000"/>
            <a:ext cx="2700000" cy="153888"/>
          </a:xfrm>
          <a:prstGeom prst="rect">
            <a:avLst/>
          </a:prstGeom>
          <a:noFill/>
        </p:spPr>
        <p:txBody>
          <a:bodyPr wrap="none" lIns="0" tIns="0" rIns="0" bIns="0" rtlCol="0">
            <a:spAutoFit/>
          </a:bodyPr>
          <a:lstStyle/>
          <a:p>
            <a:pPr algn="r"/>
            <a:r>
              <a:rPr lang="en-GB" sz="1000">
                <a:solidFill>
                  <a:schemeClr val="accent6"/>
                </a:solidFill>
              </a:rPr>
              <a:t>OFFICIAL – SENSITIVE [delete if not needed]</a:t>
            </a:r>
          </a:p>
        </p:txBody>
      </p:sp>
    </p:spTree>
    <p:extLst>
      <p:ext uri="{BB962C8B-B14F-4D97-AF65-F5344CB8AC3E}">
        <p14:creationId xmlns:p14="http://schemas.microsoft.com/office/powerpoint/2010/main" val="490545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9D061E-080A-4564-8A88-30D5C2D2F9BE}"/>
              </a:ext>
            </a:extLst>
          </p:cNvPr>
          <p:cNvSpPr>
            <a:spLocks noGrp="1"/>
          </p:cNvSpPr>
          <p:nvPr>
            <p:ph type="body" sz="quarter" idx="10"/>
          </p:nvPr>
        </p:nvSpPr>
        <p:spPr/>
        <p:txBody>
          <a:bodyPr/>
          <a:lstStyle/>
          <a:p>
            <a:r>
              <a:rPr lang="en-GB"/>
              <a:t>Pressure Management - Comparator</a:t>
            </a:r>
          </a:p>
        </p:txBody>
      </p:sp>
      <p:sp>
        <p:nvSpPr>
          <p:cNvPr id="4" name="Rectangle 3">
            <a:extLst>
              <a:ext uri="{FF2B5EF4-FFF2-40B4-BE49-F238E27FC236}">
                <a16:creationId xmlns:a16="http://schemas.microsoft.com/office/drawing/2014/main" id="{38DB6496-1C92-486F-B0DA-072A7283CACA}"/>
              </a:ext>
            </a:extLst>
          </p:cNvPr>
          <p:cNvSpPr/>
          <p:nvPr/>
        </p:nvSpPr>
        <p:spPr>
          <a:xfrm>
            <a:off x="2333764" y="1154430"/>
            <a:ext cx="7383780" cy="4549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Shape 4">
            <a:extLst>
              <a:ext uri="{FF2B5EF4-FFF2-40B4-BE49-F238E27FC236}">
                <a16:creationId xmlns:a16="http://schemas.microsoft.com/office/drawing/2014/main" id="{39EBE663-1987-4AE1-BF44-D02E630CC908}"/>
              </a:ext>
            </a:extLst>
          </p:cNvPr>
          <p:cNvSpPr/>
          <p:nvPr/>
        </p:nvSpPr>
        <p:spPr>
          <a:xfrm>
            <a:off x="2333764" y="3072501"/>
            <a:ext cx="7399020" cy="2699648"/>
          </a:xfrm>
          <a:custGeom>
            <a:avLst/>
            <a:gdLst>
              <a:gd name="connsiteX0" fmla="*/ 0 w 7360920"/>
              <a:gd name="connsiteY0" fmla="*/ 2606040 h 2606040"/>
              <a:gd name="connsiteX1" fmla="*/ 0 w 7360920"/>
              <a:gd name="connsiteY1" fmla="*/ 2606040 h 2606040"/>
              <a:gd name="connsiteX2" fmla="*/ 22860 w 7360920"/>
              <a:gd name="connsiteY2" fmla="*/ 2194560 h 2606040"/>
              <a:gd name="connsiteX3" fmla="*/ 22860 w 7360920"/>
              <a:gd name="connsiteY3" fmla="*/ 0 h 2606040"/>
              <a:gd name="connsiteX4" fmla="*/ 1287780 w 7360920"/>
              <a:gd name="connsiteY4" fmla="*/ 137160 h 2606040"/>
              <a:gd name="connsiteX5" fmla="*/ 4366260 w 7360920"/>
              <a:gd name="connsiteY5" fmla="*/ 1005840 h 2606040"/>
              <a:gd name="connsiteX6" fmla="*/ 6126480 w 7360920"/>
              <a:gd name="connsiteY6" fmla="*/ 1143000 h 2606040"/>
              <a:gd name="connsiteX7" fmla="*/ 7338060 w 7360920"/>
              <a:gd name="connsiteY7" fmla="*/ 1280160 h 2606040"/>
              <a:gd name="connsiteX8" fmla="*/ 7360920 w 7360920"/>
              <a:gd name="connsiteY8" fmla="*/ 2590800 h 2606040"/>
              <a:gd name="connsiteX9" fmla="*/ 0 w 7360920"/>
              <a:gd name="connsiteY9" fmla="*/ 2606040 h 2606040"/>
              <a:gd name="connsiteX0" fmla="*/ 0 w 7360920"/>
              <a:gd name="connsiteY0" fmla="*/ 2760182 h 2760182"/>
              <a:gd name="connsiteX1" fmla="*/ 0 w 7360920"/>
              <a:gd name="connsiteY1" fmla="*/ 2760182 h 2760182"/>
              <a:gd name="connsiteX2" fmla="*/ 22860 w 7360920"/>
              <a:gd name="connsiteY2" fmla="*/ 2348702 h 2760182"/>
              <a:gd name="connsiteX3" fmla="*/ 22860 w 7360920"/>
              <a:gd name="connsiteY3" fmla="*/ 154142 h 2760182"/>
              <a:gd name="connsiteX4" fmla="*/ 1287780 w 7360920"/>
              <a:gd name="connsiteY4" fmla="*/ 291302 h 2760182"/>
              <a:gd name="connsiteX5" fmla="*/ 4366260 w 7360920"/>
              <a:gd name="connsiteY5" fmla="*/ 1159982 h 2760182"/>
              <a:gd name="connsiteX6" fmla="*/ 6126480 w 7360920"/>
              <a:gd name="connsiteY6" fmla="*/ 1297142 h 2760182"/>
              <a:gd name="connsiteX7" fmla="*/ 7338060 w 7360920"/>
              <a:gd name="connsiteY7" fmla="*/ 1434302 h 2760182"/>
              <a:gd name="connsiteX8" fmla="*/ 7360920 w 7360920"/>
              <a:gd name="connsiteY8" fmla="*/ 2744942 h 2760182"/>
              <a:gd name="connsiteX9" fmla="*/ 0 w 7360920"/>
              <a:gd name="connsiteY9" fmla="*/ 2760182 h 2760182"/>
              <a:gd name="connsiteX0" fmla="*/ 0 w 7360920"/>
              <a:gd name="connsiteY0" fmla="*/ 2760182 h 2760182"/>
              <a:gd name="connsiteX1" fmla="*/ 0 w 7360920"/>
              <a:gd name="connsiteY1" fmla="*/ 2760182 h 2760182"/>
              <a:gd name="connsiteX2" fmla="*/ 22860 w 7360920"/>
              <a:gd name="connsiteY2" fmla="*/ 2348702 h 2760182"/>
              <a:gd name="connsiteX3" fmla="*/ 22860 w 7360920"/>
              <a:gd name="connsiteY3" fmla="*/ 154142 h 2760182"/>
              <a:gd name="connsiteX4" fmla="*/ 1287780 w 7360920"/>
              <a:gd name="connsiteY4" fmla="*/ 291302 h 2760182"/>
              <a:gd name="connsiteX5" fmla="*/ 4366260 w 7360920"/>
              <a:gd name="connsiteY5" fmla="*/ 1159982 h 2760182"/>
              <a:gd name="connsiteX6" fmla="*/ 6126480 w 7360920"/>
              <a:gd name="connsiteY6" fmla="*/ 1297142 h 2760182"/>
              <a:gd name="connsiteX7" fmla="*/ 7338060 w 7360920"/>
              <a:gd name="connsiteY7" fmla="*/ 1434302 h 2760182"/>
              <a:gd name="connsiteX8" fmla="*/ 7360920 w 7360920"/>
              <a:gd name="connsiteY8" fmla="*/ 2744942 h 2760182"/>
              <a:gd name="connsiteX9" fmla="*/ 0 w 7360920"/>
              <a:gd name="connsiteY9" fmla="*/ 2760182 h 2760182"/>
              <a:gd name="connsiteX0" fmla="*/ 0 w 7360920"/>
              <a:gd name="connsiteY0" fmla="*/ 2608208 h 2608208"/>
              <a:gd name="connsiteX1" fmla="*/ 0 w 7360920"/>
              <a:gd name="connsiteY1" fmla="*/ 2608208 h 2608208"/>
              <a:gd name="connsiteX2" fmla="*/ 22860 w 7360920"/>
              <a:gd name="connsiteY2" fmla="*/ 2196728 h 2608208"/>
              <a:gd name="connsiteX3" fmla="*/ 22860 w 7360920"/>
              <a:gd name="connsiteY3" fmla="*/ 2168 h 2608208"/>
              <a:gd name="connsiteX4" fmla="*/ 1287780 w 7360920"/>
              <a:gd name="connsiteY4" fmla="*/ 139328 h 2608208"/>
              <a:gd name="connsiteX5" fmla="*/ 4366260 w 7360920"/>
              <a:gd name="connsiteY5" fmla="*/ 1008008 h 2608208"/>
              <a:gd name="connsiteX6" fmla="*/ 6126480 w 7360920"/>
              <a:gd name="connsiteY6" fmla="*/ 1145168 h 2608208"/>
              <a:gd name="connsiteX7" fmla="*/ 7338060 w 7360920"/>
              <a:gd name="connsiteY7" fmla="*/ 1282328 h 2608208"/>
              <a:gd name="connsiteX8" fmla="*/ 7360920 w 7360920"/>
              <a:gd name="connsiteY8" fmla="*/ 2592968 h 2608208"/>
              <a:gd name="connsiteX9" fmla="*/ 0 w 7360920"/>
              <a:gd name="connsiteY9" fmla="*/ 2608208 h 260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60920" h="2608208">
                <a:moveTo>
                  <a:pt x="0" y="2608208"/>
                </a:moveTo>
                <a:lnTo>
                  <a:pt x="0" y="2608208"/>
                </a:lnTo>
                <a:lnTo>
                  <a:pt x="22860" y="2196728"/>
                </a:lnTo>
                <a:lnTo>
                  <a:pt x="22860" y="2168"/>
                </a:lnTo>
                <a:cubicBezTo>
                  <a:pt x="393700" y="2168"/>
                  <a:pt x="563880" y="-28312"/>
                  <a:pt x="1287780" y="139328"/>
                </a:cubicBezTo>
                <a:cubicBezTo>
                  <a:pt x="2011680" y="306968"/>
                  <a:pt x="3779520" y="962288"/>
                  <a:pt x="4366260" y="1008008"/>
                </a:cubicBezTo>
                <a:lnTo>
                  <a:pt x="6126480" y="1145168"/>
                </a:lnTo>
                <a:lnTo>
                  <a:pt x="7338060" y="1282328"/>
                </a:lnTo>
                <a:lnTo>
                  <a:pt x="7360920" y="2592968"/>
                </a:lnTo>
                <a:lnTo>
                  <a:pt x="0" y="2608208"/>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E5787C3A-0730-4577-B1F2-DF5DEBCA6EDB}"/>
              </a:ext>
            </a:extLst>
          </p:cNvPr>
          <p:cNvSpPr/>
          <p:nvPr/>
        </p:nvSpPr>
        <p:spPr>
          <a:xfrm rot="5400000">
            <a:off x="2440444" y="3196590"/>
            <a:ext cx="365760" cy="32766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15171BE7-3EE8-4131-A713-39FA65314D7C}"/>
              </a:ext>
            </a:extLst>
          </p:cNvPr>
          <p:cNvCxnSpPr/>
          <p:nvPr/>
        </p:nvCxnSpPr>
        <p:spPr>
          <a:xfrm flipH="1">
            <a:off x="2577604" y="3126105"/>
            <a:ext cx="137160" cy="506730"/>
          </a:xfrm>
          <a:prstGeom prst="line">
            <a:avLst/>
          </a:prstGeom>
          <a:ln w="47625">
            <a:solidFill>
              <a:schemeClr val="tx1">
                <a:alpha val="97000"/>
              </a:schemeClr>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EC58236D-E1CE-4A64-BE3D-C2752408BDEE}"/>
              </a:ext>
            </a:extLst>
          </p:cNvPr>
          <p:cNvSpPr/>
          <p:nvPr/>
        </p:nvSpPr>
        <p:spPr>
          <a:xfrm>
            <a:off x="2790964" y="3364230"/>
            <a:ext cx="6652260" cy="1257300"/>
          </a:xfrm>
          <a:custGeom>
            <a:avLst/>
            <a:gdLst>
              <a:gd name="connsiteX0" fmla="*/ 0 w 6652260"/>
              <a:gd name="connsiteY0" fmla="*/ 0 h 1257300"/>
              <a:gd name="connsiteX1" fmla="*/ 1684020 w 6652260"/>
              <a:gd name="connsiteY1" fmla="*/ 388620 h 1257300"/>
              <a:gd name="connsiteX2" fmla="*/ 3710940 w 6652260"/>
              <a:gd name="connsiteY2" fmla="*/ 967740 h 1257300"/>
              <a:gd name="connsiteX3" fmla="*/ 5410200 w 6652260"/>
              <a:gd name="connsiteY3" fmla="*/ 1165860 h 1257300"/>
              <a:gd name="connsiteX4" fmla="*/ 6652260 w 6652260"/>
              <a:gd name="connsiteY4" fmla="*/ 1257300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260" h="1257300">
                <a:moveTo>
                  <a:pt x="0" y="0"/>
                </a:moveTo>
                <a:cubicBezTo>
                  <a:pt x="532765" y="113665"/>
                  <a:pt x="1065530" y="227330"/>
                  <a:pt x="1684020" y="388620"/>
                </a:cubicBezTo>
                <a:cubicBezTo>
                  <a:pt x="2302510" y="549910"/>
                  <a:pt x="3089910" y="838200"/>
                  <a:pt x="3710940" y="967740"/>
                </a:cubicBezTo>
                <a:cubicBezTo>
                  <a:pt x="4331970" y="1097280"/>
                  <a:pt x="4919980" y="1117600"/>
                  <a:pt x="5410200" y="1165860"/>
                </a:cubicBezTo>
                <a:cubicBezTo>
                  <a:pt x="5900420" y="1214120"/>
                  <a:pt x="6276340" y="1235710"/>
                  <a:pt x="6652260" y="1257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9E52CBA-A861-485F-9BD4-C867A7D6CB90}"/>
              </a:ext>
            </a:extLst>
          </p:cNvPr>
          <p:cNvSpPr/>
          <p:nvPr/>
        </p:nvSpPr>
        <p:spPr>
          <a:xfrm>
            <a:off x="8947924" y="4080510"/>
            <a:ext cx="342900" cy="266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apezoid 9">
            <a:extLst>
              <a:ext uri="{FF2B5EF4-FFF2-40B4-BE49-F238E27FC236}">
                <a16:creationId xmlns:a16="http://schemas.microsoft.com/office/drawing/2014/main" id="{196329BE-EE4F-4089-A0A6-4FFFFB57285D}"/>
              </a:ext>
            </a:extLst>
          </p:cNvPr>
          <p:cNvSpPr/>
          <p:nvPr/>
        </p:nvSpPr>
        <p:spPr>
          <a:xfrm>
            <a:off x="8947924" y="3825680"/>
            <a:ext cx="342900" cy="240792"/>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B6A254E9-E116-46FF-BCDE-B41A8C488C2D}"/>
              </a:ext>
            </a:extLst>
          </p:cNvPr>
          <p:cNvCxnSpPr>
            <a:cxnSpLocks/>
          </p:cNvCxnSpPr>
          <p:nvPr/>
        </p:nvCxnSpPr>
        <p:spPr>
          <a:xfrm>
            <a:off x="2394724" y="2145034"/>
            <a:ext cx="7124700"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E5430912-7B75-4372-A151-63DDD565DE9A}"/>
              </a:ext>
            </a:extLst>
          </p:cNvPr>
          <p:cNvSpPr/>
          <p:nvPr/>
        </p:nvSpPr>
        <p:spPr>
          <a:xfrm>
            <a:off x="2768104" y="2145033"/>
            <a:ext cx="6675120" cy="1612063"/>
          </a:xfrm>
          <a:custGeom>
            <a:avLst/>
            <a:gdLst>
              <a:gd name="connsiteX0" fmla="*/ 0 w 6652260"/>
              <a:gd name="connsiteY0" fmla="*/ 0 h 1257300"/>
              <a:gd name="connsiteX1" fmla="*/ 1684020 w 6652260"/>
              <a:gd name="connsiteY1" fmla="*/ 388620 h 1257300"/>
              <a:gd name="connsiteX2" fmla="*/ 3710940 w 6652260"/>
              <a:gd name="connsiteY2" fmla="*/ 967740 h 1257300"/>
              <a:gd name="connsiteX3" fmla="*/ 5410200 w 6652260"/>
              <a:gd name="connsiteY3" fmla="*/ 1165860 h 1257300"/>
              <a:gd name="connsiteX4" fmla="*/ 6652260 w 6652260"/>
              <a:gd name="connsiteY4" fmla="*/ 1257300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260" h="1257300">
                <a:moveTo>
                  <a:pt x="0" y="0"/>
                </a:moveTo>
                <a:cubicBezTo>
                  <a:pt x="532765" y="113665"/>
                  <a:pt x="1065530" y="227330"/>
                  <a:pt x="1684020" y="388620"/>
                </a:cubicBezTo>
                <a:cubicBezTo>
                  <a:pt x="2302510" y="549910"/>
                  <a:pt x="3089910" y="838200"/>
                  <a:pt x="3710940" y="967740"/>
                </a:cubicBezTo>
                <a:cubicBezTo>
                  <a:pt x="4331970" y="1097280"/>
                  <a:pt x="4919980" y="1117600"/>
                  <a:pt x="5410200" y="1165860"/>
                </a:cubicBezTo>
                <a:cubicBezTo>
                  <a:pt x="5900420" y="1214120"/>
                  <a:pt x="6276340" y="1235710"/>
                  <a:pt x="6652260" y="1257300"/>
                </a:cubicBezTo>
              </a:path>
            </a:pathLst>
          </a:custGeom>
          <a:noFill/>
          <a:ln w="539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39CF4185-925C-4A89-AA5F-DA4C4C2026CF}"/>
              </a:ext>
            </a:extLst>
          </p:cNvPr>
          <p:cNvSpPr/>
          <p:nvPr/>
        </p:nvSpPr>
        <p:spPr>
          <a:xfrm>
            <a:off x="3019564" y="2175511"/>
            <a:ext cx="6477000" cy="1524000"/>
          </a:xfrm>
          <a:custGeom>
            <a:avLst/>
            <a:gdLst>
              <a:gd name="connsiteX0" fmla="*/ 0 w 6477000"/>
              <a:gd name="connsiteY0" fmla="*/ 0 h 1592580"/>
              <a:gd name="connsiteX1" fmla="*/ 6477000 w 6477000"/>
              <a:gd name="connsiteY1" fmla="*/ 22860 h 1592580"/>
              <a:gd name="connsiteX2" fmla="*/ 6446520 w 6477000"/>
              <a:gd name="connsiteY2" fmla="*/ 1592580 h 1592580"/>
              <a:gd name="connsiteX3" fmla="*/ 4008120 w 6477000"/>
              <a:gd name="connsiteY3" fmla="*/ 1303020 h 1592580"/>
              <a:gd name="connsiteX4" fmla="*/ 2636520 w 6477000"/>
              <a:gd name="connsiteY4" fmla="*/ 899160 h 1592580"/>
              <a:gd name="connsiteX5" fmla="*/ 1272540 w 6477000"/>
              <a:gd name="connsiteY5" fmla="*/ 381000 h 1592580"/>
              <a:gd name="connsiteX6" fmla="*/ 0 w 6477000"/>
              <a:gd name="connsiteY6" fmla="*/ 0 h 1592580"/>
              <a:gd name="connsiteX0" fmla="*/ 0 w 6477000"/>
              <a:gd name="connsiteY0" fmla="*/ 0 h 1592580"/>
              <a:gd name="connsiteX1" fmla="*/ 6477000 w 6477000"/>
              <a:gd name="connsiteY1" fmla="*/ 22860 h 1592580"/>
              <a:gd name="connsiteX2" fmla="*/ 6446520 w 6477000"/>
              <a:gd name="connsiteY2" fmla="*/ 1592580 h 1592580"/>
              <a:gd name="connsiteX3" fmla="*/ 4008120 w 6477000"/>
              <a:gd name="connsiteY3" fmla="*/ 1303020 h 1592580"/>
              <a:gd name="connsiteX4" fmla="*/ 3246120 w 6477000"/>
              <a:gd name="connsiteY4" fmla="*/ 1097280 h 1592580"/>
              <a:gd name="connsiteX5" fmla="*/ 1272540 w 6477000"/>
              <a:gd name="connsiteY5" fmla="*/ 381000 h 1592580"/>
              <a:gd name="connsiteX6" fmla="*/ 0 w 6477000"/>
              <a:gd name="connsiteY6" fmla="*/ 0 h 1592580"/>
              <a:gd name="connsiteX0" fmla="*/ 0 w 6477000"/>
              <a:gd name="connsiteY0" fmla="*/ 0 h 1592580"/>
              <a:gd name="connsiteX1" fmla="*/ 6477000 w 6477000"/>
              <a:gd name="connsiteY1" fmla="*/ 22860 h 1592580"/>
              <a:gd name="connsiteX2" fmla="*/ 6446520 w 6477000"/>
              <a:gd name="connsiteY2" fmla="*/ 1592580 h 1592580"/>
              <a:gd name="connsiteX3" fmla="*/ 4008120 w 6477000"/>
              <a:gd name="connsiteY3" fmla="*/ 1303020 h 1592580"/>
              <a:gd name="connsiteX4" fmla="*/ 3246120 w 6477000"/>
              <a:gd name="connsiteY4" fmla="*/ 1120140 h 1592580"/>
              <a:gd name="connsiteX5" fmla="*/ 1272540 w 6477000"/>
              <a:gd name="connsiteY5" fmla="*/ 381000 h 1592580"/>
              <a:gd name="connsiteX6" fmla="*/ 0 w 6477000"/>
              <a:gd name="connsiteY6" fmla="*/ 0 h 1592580"/>
              <a:gd name="connsiteX0" fmla="*/ 0 w 6484620"/>
              <a:gd name="connsiteY0" fmla="*/ 0 h 1577340"/>
              <a:gd name="connsiteX1" fmla="*/ 6477000 w 6484620"/>
              <a:gd name="connsiteY1" fmla="*/ 22860 h 1577340"/>
              <a:gd name="connsiteX2" fmla="*/ 6484620 w 6484620"/>
              <a:gd name="connsiteY2" fmla="*/ 1577340 h 1577340"/>
              <a:gd name="connsiteX3" fmla="*/ 4008120 w 6484620"/>
              <a:gd name="connsiteY3" fmla="*/ 1303020 h 1577340"/>
              <a:gd name="connsiteX4" fmla="*/ 3246120 w 6484620"/>
              <a:gd name="connsiteY4" fmla="*/ 1120140 h 1577340"/>
              <a:gd name="connsiteX5" fmla="*/ 1272540 w 6484620"/>
              <a:gd name="connsiteY5" fmla="*/ 381000 h 1577340"/>
              <a:gd name="connsiteX6" fmla="*/ 0 w 6484620"/>
              <a:gd name="connsiteY6" fmla="*/ 0 h 1577340"/>
              <a:gd name="connsiteX0" fmla="*/ 0 w 6484620"/>
              <a:gd name="connsiteY0" fmla="*/ 0 h 1577340"/>
              <a:gd name="connsiteX1" fmla="*/ 6477000 w 6484620"/>
              <a:gd name="connsiteY1" fmla="*/ 0 h 1577340"/>
              <a:gd name="connsiteX2" fmla="*/ 6484620 w 6484620"/>
              <a:gd name="connsiteY2" fmla="*/ 1577340 h 1577340"/>
              <a:gd name="connsiteX3" fmla="*/ 4008120 w 6484620"/>
              <a:gd name="connsiteY3" fmla="*/ 1303020 h 1577340"/>
              <a:gd name="connsiteX4" fmla="*/ 3246120 w 6484620"/>
              <a:gd name="connsiteY4" fmla="*/ 1120140 h 1577340"/>
              <a:gd name="connsiteX5" fmla="*/ 1272540 w 6484620"/>
              <a:gd name="connsiteY5" fmla="*/ 381000 h 1577340"/>
              <a:gd name="connsiteX6" fmla="*/ 0 w 6484620"/>
              <a:gd name="connsiteY6" fmla="*/ 0 h 1577340"/>
              <a:gd name="connsiteX0" fmla="*/ 0 w 6484620"/>
              <a:gd name="connsiteY0" fmla="*/ 0 h 1639535"/>
              <a:gd name="connsiteX1" fmla="*/ 6477000 w 6484620"/>
              <a:gd name="connsiteY1" fmla="*/ 0 h 1639535"/>
              <a:gd name="connsiteX2" fmla="*/ 6484620 w 6484620"/>
              <a:gd name="connsiteY2" fmla="*/ 1577340 h 1639535"/>
              <a:gd name="connsiteX3" fmla="*/ 4008120 w 6484620"/>
              <a:gd name="connsiteY3" fmla="*/ 1303020 h 1639535"/>
              <a:gd name="connsiteX4" fmla="*/ 3246120 w 6484620"/>
              <a:gd name="connsiteY4" fmla="*/ 1120140 h 1639535"/>
              <a:gd name="connsiteX5" fmla="*/ 1272540 w 6484620"/>
              <a:gd name="connsiteY5" fmla="*/ 381000 h 1639535"/>
              <a:gd name="connsiteX6" fmla="*/ 0 w 6484620"/>
              <a:gd name="connsiteY6" fmla="*/ 0 h 1639535"/>
              <a:gd name="connsiteX0" fmla="*/ 0 w 6484620"/>
              <a:gd name="connsiteY0" fmla="*/ 0 h 1641871"/>
              <a:gd name="connsiteX1" fmla="*/ 6477000 w 6484620"/>
              <a:gd name="connsiteY1" fmla="*/ 0 h 1641871"/>
              <a:gd name="connsiteX2" fmla="*/ 6484620 w 6484620"/>
              <a:gd name="connsiteY2" fmla="*/ 1577340 h 1641871"/>
              <a:gd name="connsiteX3" fmla="*/ 4008120 w 6484620"/>
              <a:gd name="connsiteY3" fmla="*/ 1303020 h 1641871"/>
              <a:gd name="connsiteX4" fmla="*/ 3246120 w 6484620"/>
              <a:gd name="connsiteY4" fmla="*/ 1120140 h 1641871"/>
              <a:gd name="connsiteX5" fmla="*/ 1272540 w 6484620"/>
              <a:gd name="connsiteY5" fmla="*/ 381000 h 1641871"/>
              <a:gd name="connsiteX6" fmla="*/ 0 w 6484620"/>
              <a:gd name="connsiteY6" fmla="*/ 0 h 1641871"/>
              <a:gd name="connsiteX0" fmla="*/ 0 w 6484620"/>
              <a:gd name="connsiteY0" fmla="*/ 0 h 1641871"/>
              <a:gd name="connsiteX1" fmla="*/ 6477000 w 6484620"/>
              <a:gd name="connsiteY1" fmla="*/ 0 h 1641871"/>
              <a:gd name="connsiteX2" fmla="*/ 6484620 w 6484620"/>
              <a:gd name="connsiteY2" fmla="*/ 1577340 h 1641871"/>
              <a:gd name="connsiteX3" fmla="*/ 4008120 w 6484620"/>
              <a:gd name="connsiteY3" fmla="*/ 1303020 h 1641871"/>
              <a:gd name="connsiteX4" fmla="*/ 3246120 w 6484620"/>
              <a:gd name="connsiteY4" fmla="*/ 1120140 h 1641871"/>
              <a:gd name="connsiteX5" fmla="*/ 1272540 w 6484620"/>
              <a:gd name="connsiteY5" fmla="*/ 381000 h 1641871"/>
              <a:gd name="connsiteX6" fmla="*/ 0 w 6484620"/>
              <a:gd name="connsiteY6" fmla="*/ 0 h 1641871"/>
              <a:gd name="connsiteX0" fmla="*/ 0 w 6484620"/>
              <a:gd name="connsiteY0" fmla="*/ 0 h 1641871"/>
              <a:gd name="connsiteX1" fmla="*/ 6477000 w 6484620"/>
              <a:gd name="connsiteY1" fmla="*/ 0 h 1641871"/>
              <a:gd name="connsiteX2" fmla="*/ 6484620 w 6484620"/>
              <a:gd name="connsiteY2" fmla="*/ 1577340 h 1641871"/>
              <a:gd name="connsiteX3" fmla="*/ 4008120 w 6484620"/>
              <a:gd name="connsiteY3" fmla="*/ 1303020 h 1641871"/>
              <a:gd name="connsiteX4" fmla="*/ 3246120 w 6484620"/>
              <a:gd name="connsiteY4" fmla="*/ 1120140 h 1641871"/>
              <a:gd name="connsiteX5" fmla="*/ 1272540 w 6484620"/>
              <a:gd name="connsiteY5" fmla="*/ 381000 h 1641871"/>
              <a:gd name="connsiteX6" fmla="*/ 0 w 6484620"/>
              <a:gd name="connsiteY6" fmla="*/ 0 h 1641871"/>
              <a:gd name="connsiteX0" fmla="*/ 0 w 6484620"/>
              <a:gd name="connsiteY0" fmla="*/ 0 h 1584375"/>
              <a:gd name="connsiteX1" fmla="*/ 6477000 w 6484620"/>
              <a:gd name="connsiteY1" fmla="*/ 0 h 1584375"/>
              <a:gd name="connsiteX2" fmla="*/ 6484620 w 6484620"/>
              <a:gd name="connsiteY2" fmla="*/ 1577340 h 1584375"/>
              <a:gd name="connsiteX3" fmla="*/ 4008120 w 6484620"/>
              <a:gd name="connsiteY3" fmla="*/ 1303020 h 1584375"/>
              <a:gd name="connsiteX4" fmla="*/ 3246120 w 6484620"/>
              <a:gd name="connsiteY4" fmla="*/ 1120140 h 1584375"/>
              <a:gd name="connsiteX5" fmla="*/ 1272540 w 6484620"/>
              <a:gd name="connsiteY5" fmla="*/ 381000 h 1584375"/>
              <a:gd name="connsiteX6" fmla="*/ 0 w 6484620"/>
              <a:gd name="connsiteY6" fmla="*/ 0 h 158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4620" h="1584375">
                <a:moveTo>
                  <a:pt x="0" y="0"/>
                </a:moveTo>
                <a:lnTo>
                  <a:pt x="6477000" y="0"/>
                </a:lnTo>
                <a:lnTo>
                  <a:pt x="6484620" y="1577340"/>
                </a:lnTo>
                <a:cubicBezTo>
                  <a:pt x="6027420" y="1626870"/>
                  <a:pt x="4555490" y="1402080"/>
                  <a:pt x="4008120" y="1303020"/>
                </a:cubicBezTo>
                <a:cubicBezTo>
                  <a:pt x="3460750" y="1203960"/>
                  <a:pt x="3865880" y="1297940"/>
                  <a:pt x="3246120" y="1120140"/>
                </a:cubicBezTo>
                <a:cubicBezTo>
                  <a:pt x="2626360" y="942340"/>
                  <a:pt x="1930400" y="627380"/>
                  <a:pt x="1272540" y="381000"/>
                </a:cubicBezTo>
                <a:lnTo>
                  <a:pt x="0" y="0"/>
                </a:lnTo>
                <a:close/>
              </a:path>
            </a:pathLst>
          </a:custGeom>
          <a:pattFill prst="wdDnDiag">
            <a:fgClr>
              <a:schemeClr val="accent6"/>
            </a:fgClr>
            <a:bgClr>
              <a:schemeClr val="accent3">
                <a:lumMod val="60000"/>
                <a:lumOff val="40000"/>
              </a:schemeClr>
            </a:bgClr>
          </a:pattFill>
          <a:ln w="2540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solidFill>
                  <a:schemeClr val="bg1"/>
                </a:solidFill>
              </a:rPr>
              <a:t>Scope for </a:t>
            </a:r>
          </a:p>
          <a:p>
            <a:pPr algn="r"/>
            <a:r>
              <a:rPr lang="en-GB">
                <a:solidFill>
                  <a:schemeClr val="bg1"/>
                </a:solidFill>
              </a:rPr>
              <a:t>Pressure </a:t>
            </a:r>
          </a:p>
          <a:p>
            <a:pPr algn="r"/>
            <a:r>
              <a:rPr lang="en-GB">
                <a:solidFill>
                  <a:schemeClr val="bg1"/>
                </a:solidFill>
              </a:rPr>
              <a:t>Management</a:t>
            </a:r>
          </a:p>
        </p:txBody>
      </p:sp>
      <p:sp>
        <p:nvSpPr>
          <p:cNvPr id="14" name="Arrow: Up-Down 13">
            <a:extLst>
              <a:ext uri="{FF2B5EF4-FFF2-40B4-BE49-F238E27FC236}">
                <a16:creationId xmlns:a16="http://schemas.microsoft.com/office/drawing/2014/main" id="{B6A0340E-2DD9-4195-BFBA-7F3627060B78}"/>
              </a:ext>
            </a:extLst>
          </p:cNvPr>
          <p:cNvSpPr/>
          <p:nvPr/>
        </p:nvSpPr>
        <p:spPr>
          <a:xfrm>
            <a:off x="2775724" y="2159073"/>
            <a:ext cx="384810" cy="1220396"/>
          </a:xfrm>
          <a:prstGeom prst="up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Up-Down 14">
            <a:extLst>
              <a:ext uri="{FF2B5EF4-FFF2-40B4-BE49-F238E27FC236}">
                <a16:creationId xmlns:a16="http://schemas.microsoft.com/office/drawing/2014/main" id="{A0C3EC25-34C0-4ACF-8F77-E133D90496CE}"/>
              </a:ext>
            </a:extLst>
          </p:cNvPr>
          <p:cNvSpPr/>
          <p:nvPr/>
        </p:nvSpPr>
        <p:spPr>
          <a:xfrm>
            <a:off x="8603119" y="3699510"/>
            <a:ext cx="384810" cy="845820"/>
          </a:xfrm>
          <a:prstGeom prst="up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2964574"/>
      </p:ext>
    </p:extLst>
  </p:cSld>
  <p:clrMapOvr>
    <a:masterClrMapping/>
  </p:clrMapOvr>
</p:sld>
</file>

<file path=ppt/theme/theme1.xml><?xml version="1.0" encoding="utf-8"?>
<a:theme xmlns:a="http://schemas.openxmlformats.org/drawingml/2006/main" name="Ofwat PPT">
  <a:themeElements>
    <a:clrScheme name="Ofwat">
      <a:dk1>
        <a:sysClr val="windowText" lastClr="000000"/>
      </a:dk1>
      <a:lt1>
        <a:sysClr val="window" lastClr="FFFFFF"/>
      </a:lt1>
      <a:dk2>
        <a:srgbClr val="003595"/>
      </a:dk2>
      <a:lt2>
        <a:srgbClr val="DCECF5"/>
      </a:lt2>
      <a:accent1>
        <a:srgbClr val="0071CE"/>
      </a:accent1>
      <a:accent2>
        <a:srgbClr val="63656A"/>
      </a:accent2>
      <a:accent3>
        <a:srgbClr val="FFB81D"/>
      </a:accent3>
      <a:accent4>
        <a:srgbClr val="62A70F"/>
      </a:accent4>
      <a:accent5>
        <a:srgbClr val="FF8772"/>
      </a:accent5>
      <a:accent6>
        <a:srgbClr val="D60037"/>
      </a:accent6>
      <a:hlink>
        <a:srgbClr val="0071CE"/>
      </a:hlink>
      <a:folHlink>
        <a:srgbClr val="94368D"/>
      </a:folHlink>
    </a:clrScheme>
    <a:fontScheme name="Ofwat">
      <a:majorFont>
        <a:latin typeface="Krub SemiBold"/>
        <a:ea typeface=""/>
        <a:cs typeface=""/>
      </a:majorFont>
      <a:minorFont>
        <a:latin typeface="Kru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dirty="0" err="1" smtClean="0">
            <a:solidFill>
              <a:schemeClr val="bg1"/>
            </a:solidFill>
          </a:defRPr>
        </a:defPPr>
      </a:lstStyle>
    </a:txDef>
  </a:objectDefaults>
  <a:extraClrSchemeLst/>
  <a:extLst>
    <a:ext uri="{05A4C25C-085E-4340-85A3-A5531E510DB2}">
      <thm15:themeFamily xmlns:thm15="http://schemas.microsoft.com/office/thememl/2012/main" name="Ofwat PPT" id="{D06EF821-5838-42C1-9306-F5FEA921E25C}" vid="{704D4045-0AFB-4F99-9D5F-4111DEAA6D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0e5cfab-624c-4e44-8ff4-7cd112c8ab77" ContentTypeId="0x010100573134B1BDBFC74F8C2DBF70E4CDEAD4" PreviousValue="false"/>
</file>

<file path=customXml/item2.xml><?xml version="1.0" encoding="utf-8"?>
<p:properties xmlns:p="http://schemas.microsoft.com/office/2006/metadata/properties" xmlns:xsi="http://www.w3.org/2001/XMLSchema-instance" xmlns:pc="http://schemas.microsoft.com/office/infopath/2007/PartnerControls">
  <documentManagement>
    <Follow-up xmlns="7041854e-4853-44f9-9e63-23b7acad5461">false</Follow-up>
    <j7c77f2a1a924badb0d621542422dc19 xmlns="7041854e-4853-44f9-9e63-23b7acad5461">
      <Terms xmlns="http://schemas.microsoft.com/office/infopath/2007/PartnerControls"/>
    </j7c77f2a1a924badb0d621542422dc19>
    <b128efbe498d4e38a73555a2e7be12ea xmlns="7041854e-4853-44f9-9e63-23b7acad5461">
      <Terms xmlns="http://schemas.microsoft.com/office/infopath/2007/PartnerControls"/>
    </b128efbe498d4e38a73555a2e7be12ea>
    <m279c8e365374608a4eb2bb657f838c2 xmlns="7041854e-4853-44f9-9e63-23b7acad5461">
      <Terms xmlns="http://schemas.microsoft.com/office/infopath/2007/PartnerControls"/>
    </m279c8e365374608a4eb2bb657f838c2>
    <a9250910d34f4f6d82af870f608babb6 xmlns="7041854e-4853-44f9-9e63-23b7acad5461">
      <Terms xmlns="http://schemas.microsoft.com/office/infopath/2007/PartnerControls"/>
    </a9250910d34f4f6d82af870f608babb6>
    <oe9d4f963f4c420b8d2b35d038476850 xmlns="7041854e-4853-44f9-9e63-23b7acad5461">
      <Terms xmlns="http://schemas.microsoft.com/office/infopath/2007/PartnerControls">
        <TermInfo xmlns="http://schemas.microsoft.com/office/infopath/2007/PartnerControls">
          <TermName xmlns="http://schemas.microsoft.com/office/infopath/2007/PartnerControls">PR24 policy development</TermName>
          <TermId xmlns="http://schemas.microsoft.com/office/infopath/2007/PartnerControls">60fd7036-82fb-42a0-a747-3db10d29a5a3</TermId>
        </TermInfo>
      </Terms>
    </oe9d4f963f4c420b8d2b35d038476850>
    <f8aa492165544285b4c7fe9d1b6ad82c xmlns="7041854e-4853-44f9-9e63-23b7acad5461">
      <Terms xmlns="http://schemas.microsoft.com/office/infopath/2007/PartnerControls"/>
    </f8aa492165544285b4c7fe9d1b6ad82c>
    <TaxCatchAll xmlns="7041854e-4853-44f9-9e63-23b7acad5461">
      <Value>1900</Value>
      <Value>21</Value>
    </TaxCatchAll>
    <b20f10deb29d4945907115b7b62c5b70 xmlns="7041854e-4853-44f9-9e63-23b7acad5461">
      <Terms xmlns="http://schemas.microsoft.com/office/infopath/2007/PartnerControls"/>
    </b20f10deb29d4945907115b7b62c5b70>
    <j014a7bd3fd34d828fc493e84f684b49 xmlns="7041854e-4853-44f9-9e63-23b7acad5461">
      <Terms xmlns="http://schemas.microsoft.com/office/infopath/2007/PartnerControls"/>
    </j014a7bd3fd34d828fc493e84f684b49>
    <b2faa34e97554b63aaaf45270201a270 xmlns="7041854e-4853-44f9-9e63-23b7acad5461">
      <Terms xmlns="http://schemas.microsoft.com/office/infopath/2007/PartnerControls"/>
    </b2faa34e97554b63aaaf45270201a270>
    <da4e9ae56afa494a84f353054bd212ec xmlns="7041854e-4853-44f9-9e63-23b7acad5461">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c2540f30-f875-494b-a43f-ebfb5017a6ad</TermId>
        </TermInfo>
      </Terms>
    </da4e9ae56afa494a84f353054bd212ec>
    <RelatedItems xmlns="http://schemas.microsoft.com/sharepoint/v3" xsi:nil="true"/>
    <lcf76f155ced4ddcb4097134ff3c332f xmlns="a596a9c4-d9a4-4964-a725-57f4f705c70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Working Document" ma:contentTypeID="0x010100573134B1BDBFC74F8C2DBF70E4CDEAD400E5812F94BE26EB4785373F7C006D3CD1" ma:contentTypeVersion="102" ma:contentTypeDescription="Create a new document" ma:contentTypeScope="" ma:versionID="eb2ecfe0ec7962a5ac46d388f95473e0">
  <xsd:schema xmlns:xsd="http://www.w3.org/2001/XMLSchema" xmlns:xs="http://www.w3.org/2001/XMLSchema" xmlns:p="http://schemas.microsoft.com/office/2006/metadata/properties" xmlns:ns1="http://schemas.microsoft.com/sharepoint/v3" xmlns:ns2="7041854e-4853-44f9-9e63-23b7acad5461" xmlns:ns3="a596a9c4-d9a4-4964-a725-57f4f705c70f" targetNamespace="http://schemas.microsoft.com/office/2006/metadata/properties" ma:root="true" ma:fieldsID="368fdf763fab8be3b7169c3fd0c13798" ns1:_="" ns2:_="" ns3:_="">
    <xsd:import namespace="http://schemas.microsoft.com/sharepoint/v3"/>
    <xsd:import namespace="7041854e-4853-44f9-9e63-23b7acad5461"/>
    <xsd:import namespace="a596a9c4-d9a4-4964-a725-57f4f705c70f"/>
    <xsd:element name="properties">
      <xsd:complexType>
        <xsd:sequence>
          <xsd:element name="documentManagement">
            <xsd:complexType>
              <xsd:all>
                <xsd:element ref="ns2:TaxCatchAll" minOccurs="0"/>
                <xsd:element ref="ns2:TaxCatchAllLabel" minOccurs="0"/>
                <xsd:element ref="ns2:oe9d4f963f4c420b8d2b35d038476850" minOccurs="0"/>
                <xsd:element ref="ns2:a9250910d34f4f6d82af870f608babb6" minOccurs="0"/>
                <xsd:element ref="ns2:da4e9ae56afa494a84f353054bd212ec" minOccurs="0"/>
                <xsd:element ref="ns2:j7c77f2a1a924badb0d621542422dc19" minOccurs="0"/>
                <xsd:element ref="ns2:b20f10deb29d4945907115b7b62c5b70" minOccurs="0"/>
                <xsd:element ref="ns2:f8aa492165544285b4c7fe9d1b6ad82c" minOccurs="0"/>
                <xsd:element ref="ns2:j014a7bd3fd34d828fc493e84f684b49" minOccurs="0"/>
                <xsd:element ref="ns2:b2faa34e97554b63aaaf45270201a270" minOccurs="0"/>
                <xsd:element ref="ns2:m279c8e365374608a4eb2bb657f838c2" minOccurs="0"/>
                <xsd:element ref="ns2:b128efbe498d4e38a73555a2e7be12ea" minOccurs="0"/>
                <xsd:element ref="ns1:RelatedItems" minOccurs="0"/>
                <xsd:element ref="ns2:Follow-up" minOccurs="0"/>
                <xsd:element ref="ns3:lcf76f155ced4ddcb4097134ff3c332f"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latedItems" ma:index="30" nillable="true" ma:displayName="Related Items" ma:internalName="RelatedItem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41854e-4853-44f9-9e63-23b7acad5461"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2da52b04-469a-4e7f-bcdd-dd5059019484}" ma:internalName="TaxCatchAll" ma:showField="CatchAllData" ma:web="11354919-975d-48ee-8859-4dc7ad3be72c">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2da52b04-469a-4e7f-bcdd-dd5059019484}" ma:internalName="TaxCatchAllLabel" ma:readOnly="true" ma:showField="CatchAllDataLabel" ma:web="11354919-975d-48ee-8859-4dc7ad3be72c">
      <xsd:complexType>
        <xsd:complexContent>
          <xsd:extension base="dms:MultiChoiceLookup">
            <xsd:sequence>
              <xsd:element name="Value" type="dms:Lookup" maxOccurs="unbounded" minOccurs="0" nillable="true"/>
            </xsd:sequence>
          </xsd:extension>
        </xsd:complexContent>
      </xsd:complexType>
    </xsd:element>
    <xsd:element name="oe9d4f963f4c420b8d2b35d038476850" ma:index="10" nillable="true" ma:taxonomy="true" ma:internalName="oe9d4f963f4c420b8d2b35d038476850" ma:taxonomyFieldName="Project_x0020_Code" ma:displayName="Project Code" ma:readOnly="false" ma:default="" ma:fieldId="{8e9d4f96-3f4c-420b-8d2b-35d038476850}" ma:sspId="e0e5cfab-624c-4e44-8ff4-7cd112c8ab77" ma:termSetId="bc23a541-aea4-4435-a073-083f538ddda8" ma:anchorId="00000000-0000-0000-0000-000000000000" ma:open="false" ma:isKeyword="false">
      <xsd:complexType>
        <xsd:sequence>
          <xsd:element ref="pc:Terms" minOccurs="0" maxOccurs="1"/>
        </xsd:sequence>
      </xsd:complexType>
    </xsd:element>
    <xsd:element name="a9250910d34f4f6d82af870f608babb6" ma:index="12" nillable="true" ma:taxonomy="true" ma:internalName="a9250910d34f4f6d82af870f608babb6" ma:taxonomyFieldName="Stakeholder" ma:displayName="Stakeholder" ma:default="" ma:fieldId="{a9250910-d34f-4f6d-82af-870f608babb6}" ma:sspId="e0e5cfab-624c-4e44-8ff4-7cd112c8ab77" ma:termSetId="ee0aaf81-6a8b-43d1-b9fc-ec03981ffa49" ma:anchorId="00000000-0000-0000-0000-000000000000" ma:open="false" ma:isKeyword="false">
      <xsd:complexType>
        <xsd:sequence>
          <xsd:element ref="pc:Terms" minOccurs="0" maxOccurs="1"/>
        </xsd:sequence>
      </xsd:complexType>
    </xsd:element>
    <xsd:element name="da4e9ae56afa494a84f353054bd212ec" ma:index="14" ma:taxonomy="true" ma:internalName="da4e9ae56afa494a84f353054bd212ec" ma:taxonomyFieldName="Security_x0020_Classification" ma:displayName="Security Classification" ma:readOnly="false" ma:default="21;#OFFICIAL|c2540f30-f875-494b-a43f-ebfb5017a6ad" ma:fieldId="{da4e9ae5-6afa-494a-84f3-53054bd212ec}" ma:sspId="e0e5cfab-624c-4e44-8ff4-7cd112c8ab77" ma:termSetId="7ee735fb-a12e-40a4-910f-35c1a693a535" ma:anchorId="00000000-0000-0000-0000-000000000000" ma:open="false" ma:isKeyword="false">
      <xsd:complexType>
        <xsd:sequence>
          <xsd:element ref="pc:Terms" minOccurs="0" maxOccurs="1"/>
        </xsd:sequence>
      </xsd:complexType>
    </xsd:element>
    <xsd:element name="j7c77f2a1a924badb0d621542422dc19" ma:index="16" nillable="true" ma:taxonomy="true" ma:internalName="j7c77f2a1a924badb0d621542422dc19" ma:taxonomyFieldName="Meeting" ma:displayName="Meeting" ma:default="" ma:fieldId="{37c77f2a-1a92-4bad-b0d6-21542422dc19}" ma:sspId="e0e5cfab-624c-4e44-8ff4-7cd112c8ab77" ma:termSetId="97d639f9-b377-4b4b-8e24-8a2b6f8acfbc" ma:anchorId="00000000-0000-0000-0000-000000000000" ma:open="false" ma:isKeyword="false">
      <xsd:complexType>
        <xsd:sequence>
          <xsd:element ref="pc:Terms" minOccurs="0" maxOccurs="1"/>
        </xsd:sequence>
      </xsd:complexType>
    </xsd:element>
    <xsd:element name="b20f10deb29d4945907115b7b62c5b70" ma:index="18" nillable="true" ma:taxonomy="true" ma:internalName="b20f10deb29d4945907115b7b62c5b70" ma:taxonomyFieldName="Collection" ma:displayName="Collection" ma:default="" ma:fieldId="{b20f10de-b29d-4945-9071-15b7b62c5b70}" ma:sspId="e0e5cfab-624c-4e44-8ff4-7cd112c8ab77" ma:termSetId="c92d14f4-1e6e-460e-8790-d6638fa0f1bd" ma:anchorId="00000000-0000-0000-0000-000000000000" ma:open="false" ma:isKeyword="false">
      <xsd:complexType>
        <xsd:sequence>
          <xsd:element ref="pc:Terms" minOccurs="0" maxOccurs="1"/>
        </xsd:sequence>
      </xsd:complexType>
    </xsd:element>
    <xsd:element name="f8aa492165544285b4c7fe9d1b6ad82c" ma:index="20" nillable="true" ma:taxonomy="true" ma:internalName="f8aa492165544285b4c7fe9d1b6ad82c" ma:taxonomyFieldName="Stakeholder_x0020_2" ma:displayName="Stakeholder 2" ma:default="" ma:fieldId="{f8aa4921-6554-4285-b4c7-fe9d1b6ad82c}" ma:sspId="e0e5cfab-624c-4e44-8ff4-7cd112c8ab77" ma:termSetId="ee0aaf81-6a8b-43d1-b9fc-ec03981ffa49" ma:anchorId="00000000-0000-0000-0000-000000000000" ma:open="false" ma:isKeyword="false">
      <xsd:complexType>
        <xsd:sequence>
          <xsd:element ref="pc:Terms" minOccurs="0" maxOccurs="1"/>
        </xsd:sequence>
      </xsd:complexType>
    </xsd:element>
    <xsd:element name="j014a7bd3fd34d828fc493e84f684b49" ma:index="22" nillable="true" ma:taxonomy="true" ma:internalName="j014a7bd3fd34d828fc493e84f684b49" ma:taxonomyFieldName="Stakeholder_x0020_3" ma:displayName="Stakeholder 3" ma:default="" ma:fieldId="{3014a7bd-3fd3-4d82-8fc4-93e84f684b49}" ma:sspId="e0e5cfab-624c-4e44-8ff4-7cd112c8ab77" ma:termSetId="ee0aaf81-6a8b-43d1-b9fc-ec03981ffa49" ma:anchorId="00000000-0000-0000-0000-000000000000" ma:open="false" ma:isKeyword="false">
      <xsd:complexType>
        <xsd:sequence>
          <xsd:element ref="pc:Terms" minOccurs="0" maxOccurs="1"/>
        </xsd:sequence>
      </xsd:complexType>
    </xsd:element>
    <xsd:element name="b2faa34e97554b63aaaf45270201a270" ma:index="24" nillable="true" ma:taxonomy="true" ma:internalName="b2faa34e97554b63aaaf45270201a270" ma:taxonomyFieldName="Stakeholder_x0020_4" ma:displayName="Stakeholder 4" ma:default="" ma:fieldId="{b2faa34e-9755-4b63-aaaf-45270201a270}" ma:sspId="e0e5cfab-624c-4e44-8ff4-7cd112c8ab77" ma:termSetId="ee0aaf81-6a8b-43d1-b9fc-ec03981ffa49" ma:anchorId="00000000-0000-0000-0000-000000000000" ma:open="false" ma:isKeyword="false">
      <xsd:complexType>
        <xsd:sequence>
          <xsd:element ref="pc:Terms" minOccurs="0" maxOccurs="1"/>
        </xsd:sequence>
      </xsd:complexType>
    </xsd:element>
    <xsd:element name="m279c8e365374608a4eb2bb657f838c2" ma:index="26" nillable="true" ma:taxonomy="true" ma:internalName="m279c8e365374608a4eb2bb657f838c2" ma:taxonomyFieldName="Stakeholder_x0020_5" ma:displayName="Stakeholder 5" ma:default="" ma:fieldId="{6279c8e3-6537-4608-a4eb-2bb657f838c2}" ma:sspId="e0e5cfab-624c-4e44-8ff4-7cd112c8ab77" ma:termSetId="ee0aaf81-6a8b-43d1-b9fc-ec03981ffa49" ma:anchorId="00000000-0000-0000-0000-000000000000" ma:open="false" ma:isKeyword="false">
      <xsd:complexType>
        <xsd:sequence>
          <xsd:element ref="pc:Terms" minOccurs="0" maxOccurs="1"/>
        </xsd:sequence>
      </xsd:complexType>
    </xsd:element>
    <xsd:element name="b128efbe498d4e38a73555a2e7be12ea" ma:index="28" nillable="true" ma:taxonomy="true" ma:internalName="b128efbe498d4e38a73555a2e7be12ea" ma:taxonomyFieldName="Hierarchy" ma:displayName="Hierarchy" ma:readOnly="false" ma:default="" ma:fieldId="{b128efbe-498d-4e38-a735-55a2e7be12ea}" ma:taxonomyMulti="true" ma:sspId="e0e5cfab-624c-4e44-8ff4-7cd112c8ab77" ma:termSetId="810f28d6-fc1d-4797-8929-b08781167f15" ma:anchorId="00000000-0000-0000-0000-000000000000" ma:open="false" ma:isKeyword="false">
      <xsd:complexType>
        <xsd:sequence>
          <xsd:element ref="pc:Terms" minOccurs="0" maxOccurs="1"/>
        </xsd:sequence>
      </xsd:complexType>
    </xsd:element>
    <xsd:element name="Follow-up" ma:index="31" nillable="true" ma:displayName="Priority Flag" ma:default="0" ma:internalName="Follow_x002d_up">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96a9c4-d9a4-4964-a725-57f4f705c70f" elementFormDefault="qualified">
    <xsd:import namespace="http://schemas.microsoft.com/office/2006/documentManagement/types"/>
    <xsd:import namespace="http://schemas.microsoft.com/office/infopath/2007/PartnerControls"/>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e0e5cfab-624c-4e44-8ff4-7cd112c8ab77" ma:termSetId="09814cd3-568e-fe90-9814-8d621ff8fb84" ma:anchorId="fba54fb3-c3e1-fe81-a776-ca4b69148c4d" ma:open="true" ma:isKeyword="false">
      <xsd:complexType>
        <xsd:sequence>
          <xsd:element ref="pc:Terms" minOccurs="0" maxOccurs="1"/>
        </xsd:sequence>
      </xsd:complexType>
    </xsd:element>
    <xsd:element name="MediaServiceLocation" ma:index="3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9B0F92-470A-42FC-9C69-E727B230C543}">
  <ds:schemaRefs>
    <ds:schemaRef ds:uri="Microsoft.SharePoint.Taxonomy.ContentTypeSync"/>
  </ds:schemaRefs>
</ds:datastoreItem>
</file>

<file path=customXml/itemProps2.xml><?xml version="1.0" encoding="utf-8"?>
<ds:datastoreItem xmlns:ds="http://schemas.openxmlformats.org/officeDocument/2006/customXml" ds:itemID="{4ADEF99C-7639-4E51-AE30-8DA7CD9E5E44}">
  <ds:schemaRefs>
    <ds:schemaRef ds:uri="7041854e-4853-44f9-9e63-23b7acad54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a596a9c4-d9a4-4964-a725-57f4f705c70f"/>
  </ds:schemaRefs>
</ds:datastoreItem>
</file>

<file path=customXml/itemProps3.xml><?xml version="1.0" encoding="utf-8"?>
<ds:datastoreItem xmlns:ds="http://schemas.openxmlformats.org/officeDocument/2006/customXml" ds:itemID="{6E16BF26-9A7C-4722-9083-155B45AD8AE7}">
  <ds:schemaRefs>
    <ds:schemaRef ds:uri="http://schemas.microsoft.com/sharepoint/v3/contenttype/forms"/>
  </ds:schemaRefs>
</ds:datastoreItem>
</file>

<file path=customXml/itemProps4.xml><?xml version="1.0" encoding="utf-8"?>
<ds:datastoreItem xmlns:ds="http://schemas.openxmlformats.org/officeDocument/2006/customXml" ds:itemID="{B0D0A3CC-36E9-47E1-9412-11D216016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041854e-4853-44f9-9e63-23b7acad5461"/>
    <ds:schemaRef ds:uri="a596a9c4-d9a4-4964-a725-57f4f705c7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Application>Microsoft Office PowerPoint</Application>
  <PresentationFormat>Widescreen</PresentationFormat>
  <Slides>19</Slides>
  <Notes>5</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Ofwat PPT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RWG Water Efficiency  Group</vt:lpstr>
      <vt:lpstr>Current Regulatory Framework: barriers &amp; issues</vt:lpstr>
      <vt:lpstr>PowerPoint Presentation</vt:lpstr>
      <vt:lpstr>Supply-side Options: Economic Insight Study </vt:lpstr>
      <vt:lpstr>PR24 ‘Asks’</vt:lpstr>
      <vt:lpstr>PowerPoint Presentation</vt:lpstr>
      <vt:lpstr>PowerPoint Presentation</vt:lpstr>
      <vt:lpstr>PowerPoint Presentation</vt:lpstr>
      <vt:lpstr>PowerPoint Presentation</vt:lpstr>
    </vt:vector>
  </TitlesOfParts>
  <Company>Ofwat - Water Services Regulation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Jordan</dc:creator>
  <cp:revision>2</cp:revision>
  <dcterms:created xsi:type="dcterms:W3CDTF">2021-05-05T11:08:40Z</dcterms:created>
  <dcterms:modified xsi:type="dcterms:W3CDTF">2023-03-03T15:14:14Z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0x010100573134B1BDBFC74F8C2DBF70E4CDEAD400E5812F94BE26EB4785373F7C006D3CD1</vt:lpwstr>
  </property>
  <property fmtid="{D5CDD505-2E9C-101B-9397-08002B2CF9AE}" pid="3" name="Meeting">
    <vt:lpwstr/>
  </property>
  <property fmtid="{D5CDD505-2E9C-101B-9397-08002B2CF9AE}" pid="4" name="Stakeholder 2">
    <vt:lpwstr/>
  </property>
  <property fmtid="{D5CDD505-2E9C-101B-9397-08002B2CF9AE}" pid="5" name="Hierarchy">
    <vt:lpwstr/>
  </property>
  <property fmtid="{D5CDD505-2E9C-101B-9397-08002B2CF9AE}" pid="6" name="Collection">
    <vt:lpwstr/>
  </property>
  <property fmtid="{D5CDD505-2E9C-101B-9397-08002B2CF9AE}" pid="7" name="Stakeholder 5">
    <vt:lpwstr/>
  </property>
  <property fmtid="{D5CDD505-2E9C-101B-9397-08002B2CF9AE}" pid="8" name="Stakeholder 3">
    <vt:lpwstr/>
  </property>
  <property fmtid="{D5CDD505-2E9C-101B-9397-08002B2CF9AE}" pid="9" name="Project Code">
    <vt:lpwstr>1900;#PR24 policy development|60fd7036-82fb-42a0-a747-3db10d29a5a3</vt:lpwstr>
  </property>
  <property fmtid="{D5CDD505-2E9C-101B-9397-08002B2CF9AE}" pid="10" name="Stakeholder">
    <vt:lpwstr/>
  </property>
  <property fmtid="{D5CDD505-2E9C-101B-9397-08002B2CF9AE}" pid="11" name="Security Classification">
    <vt:lpwstr>21;#OFFICIAL|c2540f30-f875-494b-a43f-ebfb5017a6ad</vt:lpwstr>
  </property>
  <property fmtid="{D5CDD505-2E9C-101B-9397-08002B2CF9AE}" pid="12" name="Stakeholder 4">
    <vt:lpwstr/>
  </property>
  <property fmtid="{D5CDD505-2E9C-101B-9397-08002B2CF9AE}" pid="13" name="SharedWithUsers">
    <vt:lpwstr>2326;#webpublishing;#16909;#Alison Fitzpatrick;#19090;#Neil Coyte;#20607;#Imogen Barker</vt:lpwstr>
  </property>
  <property fmtid="{D5CDD505-2E9C-101B-9397-08002B2CF9AE}" pid="14" name="MediaServiceImageTags">
    <vt:lpwstr/>
  </property>
</Properties>
</file>