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898" r:id="rId2"/>
    <p:sldId id="260" r:id="rId3"/>
    <p:sldId id="262" r:id="rId4"/>
    <p:sldId id="900" r:id="rId5"/>
    <p:sldId id="901" r:id="rId6"/>
    <p:sldId id="903" r:id="rId7"/>
    <p:sldId id="884" r:id="rId8"/>
    <p:sldId id="904" r:id="rId9"/>
    <p:sldId id="890" r:id="rId10"/>
    <p:sldId id="905" r:id="rId11"/>
    <p:sldId id="906" r:id="rId12"/>
    <p:sldId id="907" r:id="rId13"/>
    <p:sldId id="8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0" d="100"/>
          <a:sy n="110"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0BCCB-2A64-4EAE-BD49-B4BE73D0D041}"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F8E7E-CCDE-409F-871B-47CD97B66459}" type="slidenum">
              <a:rPr lang="en-GB" smtClean="0"/>
              <a:t>‹#›</a:t>
            </a:fld>
            <a:endParaRPr lang="en-GB"/>
          </a:p>
        </p:txBody>
      </p:sp>
    </p:spTree>
    <p:extLst>
      <p:ext uri="{BB962C8B-B14F-4D97-AF65-F5344CB8AC3E}">
        <p14:creationId xmlns:p14="http://schemas.microsoft.com/office/powerpoint/2010/main" val="249196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83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ndard no text">
    <p:spTree>
      <p:nvGrpSpPr>
        <p:cNvPr id="1" name=""/>
        <p:cNvGrpSpPr/>
        <p:nvPr/>
      </p:nvGrpSpPr>
      <p:grpSpPr>
        <a:xfrm>
          <a:off x="0" y="0"/>
          <a:ext cx="0" cy="0"/>
          <a:chOff x="0" y="0"/>
          <a:chExt cx="0" cy="0"/>
        </a:xfrm>
      </p:grpSpPr>
      <p:sp>
        <p:nvSpPr>
          <p:cNvPr id="7"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1" name="TextBox 10"/>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50943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accent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0712"/>
            <a:ext cx="6774701" cy="3447295"/>
          </a:xfrm>
          <a:prstGeom prst="rect">
            <a:avLst/>
          </a:prstGeom>
        </p:spPr>
      </p:pic>
      <p:sp>
        <p:nvSpPr>
          <p:cNvPr id="7"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4" name="TextBox 13"/>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26585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ndard accent 2">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0712"/>
            <a:ext cx="6774701" cy="3447295"/>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4"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450827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ndard accent 3">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236" y="-21343"/>
            <a:ext cx="6778765" cy="3450343"/>
          </a:xfrm>
          <a:prstGeom prst="rect">
            <a:avLst/>
          </a:prstGeom>
        </p:spPr>
      </p:pic>
      <p:sp>
        <p:nvSpPr>
          <p:cNvPr id="8"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1"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5" name="TextBox 14"/>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57284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accent 4">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236" y="0"/>
            <a:ext cx="6778765" cy="3447295"/>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95400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ndard accent 5">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117" y="3456432"/>
            <a:ext cx="5071883" cy="3401575"/>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09061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ndard accent 6">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117" y="3457794"/>
            <a:ext cx="5071883" cy="3398851"/>
          </a:xfrm>
          <a:prstGeom prst="rect">
            <a:avLst/>
          </a:prstGeom>
        </p:spPr>
      </p:pic>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941856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ndard accent 7">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5057993" cy="6858000"/>
          </a:xfrm>
          <a:prstGeom prst="rect">
            <a:avLst/>
          </a:prstGeom>
        </p:spPr>
      </p:pic>
      <p:sp>
        <p:nvSpPr>
          <p:cNvPr id="11"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32335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ndard accent 8">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5519996" y="900000"/>
            <a:ext cx="57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054947" cy="6858000"/>
          </a:xfrm>
          <a:prstGeom prst="rect">
            <a:avLst/>
          </a:prstGeom>
        </p:spPr>
      </p:pic>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3" name="TextBox 12"/>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843625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10109895"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000" y="1623212"/>
            <a:ext cx="5280000" cy="3611583"/>
          </a:xfrm>
          <a:prstGeom prst="rect">
            <a:avLst/>
          </a:prstGeom>
        </p:spPr>
      </p:pic>
      <p:sp>
        <p:nvSpPr>
          <p:cNvPr id="15" name="Text Placeholder 17"/>
          <p:cNvSpPr>
            <a:spLocks noGrp="1"/>
          </p:cNvSpPr>
          <p:nvPr>
            <p:ph type="body" sz="quarter" idx="11"/>
          </p:nvPr>
        </p:nvSpPr>
        <p:spPr>
          <a:xfrm>
            <a:off x="959999" y="900000"/>
            <a:ext cx="5664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7" name="Text Placeholder 11"/>
          <p:cNvSpPr>
            <a:spLocks noGrp="1"/>
          </p:cNvSpPr>
          <p:nvPr>
            <p:ph type="body" sz="quarter" idx="12"/>
          </p:nvPr>
        </p:nvSpPr>
        <p:spPr>
          <a:xfrm>
            <a:off x="7680000" y="2448000"/>
            <a:ext cx="3600000" cy="2088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9" name="TextBox 18"/>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19845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3"/>
            <a:ext cx="12191999" cy="6858571"/>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5666"/>
            <a:ext cx="10752000" cy="5472341"/>
          </a:xfrm>
          <a:prstGeom prst="rect">
            <a:avLst/>
          </a:prstGeom>
        </p:spPr>
      </p:pic>
      <p:sp>
        <p:nvSpPr>
          <p:cNvPr id="10" name="Text Placeholder 9"/>
          <p:cNvSpPr>
            <a:spLocks noGrp="1"/>
          </p:cNvSpPr>
          <p:nvPr>
            <p:ph type="body" sz="quarter" idx="10"/>
          </p:nvPr>
        </p:nvSpPr>
        <p:spPr>
          <a:xfrm>
            <a:off x="1200000" y="2880000"/>
            <a:ext cx="6720000" cy="11520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marL="342900" indent="0">
              <a:lnSpc>
                <a:spcPct val="100000"/>
              </a:lnSpc>
              <a:buNone/>
              <a:defRPr sz="3000">
                <a:solidFill>
                  <a:schemeClr val="bg2"/>
                </a:solidFill>
                <a:latin typeface="+mj-lt"/>
              </a:defRPr>
            </a:lvl2pPr>
            <a:lvl3pPr marL="685800" indent="0">
              <a:lnSpc>
                <a:spcPct val="100000"/>
              </a:lnSpc>
              <a:buNone/>
              <a:defRPr sz="3000">
                <a:solidFill>
                  <a:schemeClr val="bg2"/>
                </a:solidFill>
                <a:latin typeface="+mj-lt"/>
              </a:defRPr>
            </a:lvl3pPr>
            <a:lvl4pPr marL="1028700" indent="0">
              <a:lnSpc>
                <a:spcPct val="100000"/>
              </a:lnSpc>
              <a:buNone/>
              <a:defRPr sz="3000">
                <a:solidFill>
                  <a:schemeClr val="bg2"/>
                </a:solidFill>
                <a:latin typeface="+mj-lt"/>
              </a:defRPr>
            </a:lvl4pPr>
            <a:lvl5pPr marL="1371600" indent="0">
              <a:lnSpc>
                <a:spcPct val="100000"/>
              </a:lnSpc>
              <a:buNone/>
              <a:defRPr sz="3000">
                <a:solidFill>
                  <a:schemeClr val="bg2"/>
                </a:solidFill>
                <a:latin typeface="+mj-lt"/>
              </a:defRPr>
            </a:lvl5pPr>
          </a:lstStyle>
          <a:p>
            <a:pPr lvl="0"/>
            <a:r>
              <a:rPr lang="en-US"/>
              <a:t>Click to edit Master text styles</a:t>
            </a:r>
          </a:p>
        </p:txBody>
      </p:sp>
      <p:sp>
        <p:nvSpPr>
          <p:cNvPr id="13" name="Text Placeholder 9"/>
          <p:cNvSpPr>
            <a:spLocks noGrp="1"/>
          </p:cNvSpPr>
          <p:nvPr>
            <p:ph type="body" sz="quarter" idx="11"/>
          </p:nvPr>
        </p:nvSpPr>
        <p:spPr>
          <a:xfrm>
            <a:off x="1200000" y="4320000"/>
            <a:ext cx="6720000" cy="540000"/>
          </a:xfrm>
          <a:prstGeom prst="rect">
            <a:avLst/>
          </a:prstGeom>
        </p:spPr>
        <p:txBody>
          <a:bodyPr lIns="0" tIns="0" rIns="0" bIns="0"/>
          <a:lstStyle>
            <a:lvl1pPr marL="0" indent="0">
              <a:lnSpc>
                <a:spcPct val="100000"/>
              </a:lnSpc>
              <a:spcBef>
                <a:spcPts val="0"/>
              </a:spcBef>
              <a:buNone/>
              <a:defRPr sz="1400">
                <a:solidFill>
                  <a:schemeClr val="bg1"/>
                </a:solidFill>
                <a:latin typeface="+mn-lt"/>
              </a:defRPr>
            </a:lvl1pPr>
            <a:lvl2pPr marL="342900" indent="0">
              <a:lnSpc>
                <a:spcPct val="100000"/>
              </a:lnSpc>
              <a:buNone/>
              <a:defRPr sz="3000">
                <a:solidFill>
                  <a:schemeClr val="bg2"/>
                </a:solidFill>
                <a:latin typeface="+mj-lt"/>
              </a:defRPr>
            </a:lvl2pPr>
            <a:lvl3pPr marL="685800" indent="0">
              <a:lnSpc>
                <a:spcPct val="100000"/>
              </a:lnSpc>
              <a:buNone/>
              <a:defRPr sz="3000">
                <a:solidFill>
                  <a:schemeClr val="bg2"/>
                </a:solidFill>
                <a:latin typeface="+mj-lt"/>
              </a:defRPr>
            </a:lvl3pPr>
            <a:lvl4pPr marL="1028700" indent="0">
              <a:lnSpc>
                <a:spcPct val="100000"/>
              </a:lnSpc>
              <a:buNone/>
              <a:defRPr sz="3000">
                <a:solidFill>
                  <a:schemeClr val="bg2"/>
                </a:solidFill>
                <a:latin typeface="+mj-lt"/>
              </a:defRPr>
            </a:lvl4pPr>
            <a:lvl5pPr marL="1371600" indent="0">
              <a:lnSpc>
                <a:spcPct val="100000"/>
              </a:lnSpc>
              <a:buNone/>
              <a:defRPr sz="3000">
                <a:solidFill>
                  <a:schemeClr val="bg2"/>
                </a:solidFill>
                <a:latin typeface="+mj-lt"/>
              </a:defRPr>
            </a:lvl5pPr>
          </a:lstStyle>
          <a:p>
            <a:pPr lvl="0"/>
            <a:r>
              <a:rPr lang="en-US"/>
              <a:t>Click to edit Master text styles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000" y="5760007"/>
            <a:ext cx="1680000" cy="410935"/>
          </a:xfrm>
          <a:prstGeom prst="rect">
            <a:avLst/>
          </a:prstGeom>
        </p:spPr>
      </p:pic>
    </p:spTree>
    <p:extLst>
      <p:ext uri="{BB962C8B-B14F-4D97-AF65-F5344CB8AC3E}">
        <p14:creationId xmlns:p14="http://schemas.microsoft.com/office/powerpoint/2010/main" val="3603165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1614"/>
            <a:ext cx="6774701" cy="45963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1" y="1980000"/>
            <a:ext cx="1344000" cy="637758"/>
          </a:xfrm>
          <a:prstGeom prst="rect">
            <a:avLst/>
          </a:prstGeom>
        </p:spPr>
      </p:pic>
      <p:sp>
        <p:nvSpPr>
          <p:cNvPr id="10" name="Text Placeholder 17"/>
          <p:cNvSpPr>
            <a:spLocks noGrp="1"/>
          </p:cNvSpPr>
          <p:nvPr>
            <p:ph type="body" sz="quarter" idx="11"/>
          </p:nvPr>
        </p:nvSpPr>
        <p:spPr>
          <a:xfrm>
            <a:off x="6960000" y="900000"/>
            <a:ext cx="4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2" name="Text Placeholder 11"/>
          <p:cNvSpPr>
            <a:spLocks noGrp="1"/>
          </p:cNvSpPr>
          <p:nvPr>
            <p:ph type="body" sz="quarter" idx="12"/>
          </p:nvPr>
        </p:nvSpPr>
        <p:spPr>
          <a:xfrm>
            <a:off x="960000" y="3059999"/>
            <a:ext cx="4080000" cy="2700000"/>
          </a:xfrm>
          <a:prstGeom prst="rect">
            <a:avLst/>
          </a:prstGeom>
        </p:spPr>
        <p:txBody>
          <a:bodyPr lIns="0" tIns="0" rIns="0" bIns="0"/>
          <a:lstStyle>
            <a:lvl1pPr marL="0" indent="0">
              <a:lnSpc>
                <a:spcPct val="100000"/>
              </a:lnSpc>
              <a:spcBef>
                <a:spcPts val="0"/>
              </a:spcBef>
              <a:buNone/>
              <a:defRPr sz="1800">
                <a:solidFill>
                  <a:schemeClr val="bg2"/>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040952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1614"/>
            <a:ext cx="6770637" cy="4596393"/>
          </a:xfrm>
          <a:prstGeom prst="rect">
            <a:avLst/>
          </a:prstGeom>
        </p:spPr>
      </p:pic>
      <p:sp>
        <p:nvSpPr>
          <p:cNvPr id="6" name="Text Placeholder 11"/>
          <p:cNvSpPr>
            <a:spLocks noGrp="1"/>
          </p:cNvSpPr>
          <p:nvPr>
            <p:ph type="body" sz="quarter" idx="12"/>
          </p:nvPr>
        </p:nvSpPr>
        <p:spPr>
          <a:xfrm>
            <a:off x="960000" y="3059999"/>
            <a:ext cx="4080000" cy="2700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1" y="1980000"/>
            <a:ext cx="1344000" cy="637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1" name="Text Placeholder 17"/>
          <p:cNvSpPr>
            <a:spLocks noGrp="1"/>
          </p:cNvSpPr>
          <p:nvPr>
            <p:ph type="body" sz="quarter" idx="11"/>
          </p:nvPr>
        </p:nvSpPr>
        <p:spPr>
          <a:xfrm>
            <a:off x="6960000" y="900000"/>
            <a:ext cx="4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2"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21" name="TextBox 20"/>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tx1"/>
                </a:solidFill>
                <a:latin typeface="Krub SemiBold" panose="00000700000000000000" pitchFamily="2" charset="-34"/>
                <a:cs typeface="Krub SemiBold" panose="00000700000000000000" pitchFamily="2" charset="-34"/>
              </a:rPr>
              <a:t>Improving life through water  |  </a:t>
            </a:r>
            <a:r>
              <a:rPr lang="en-GB" sz="1100" err="1">
                <a:solidFill>
                  <a:schemeClr val="tx1"/>
                </a:solidFill>
                <a:latin typeface="Krub SemiBold" panose="00000700000000000000" pitchFamily="2" charset="-34"/>
                <a:cs typeface="Krub SemiBold" panose="00000700000000000000" pitchFamily="2" charset="-34"/>
              </a:rPr>
              <a:t>Gwella</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bywyd</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drwy</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ddŵr</a:t>
            </a:r>
            <a:r>
              <a:rPr lang="en-GB" sz="1100">
                <a:solidFill>
                  <a:schemeClr val="tx1"/>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tx1"/>
                </a:solidFill>
                <a:latin typeface="Krub SemiBold" panose="00000700000000000000" pitchFamily="2" charset="-34"/>
                <a:cs typeface="Krub SemiBold" panose="00000700000000000000" pitchFamily="2" charset="-34"/>
              </a:rPr>
              <a:pPr algn="just"/>
              <a:t>‹#›</a:t>
            </a:fld>
            <a:endParaRPr lang="en-GB" sz="1100">
              <a:solidFill>
                <a:schemeClr val="tx1"/>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50848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Workshop discuss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0" y="900000"/>
            <a:ext cx="7680000" cy="52500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000" y="1152000"/>
            <a:ext cx="1920000" cy="28115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000" y="1440007"/>
            <a:ext cx="3840000" cy="2627921"/>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Text Placeholder 11"/>
          <p:cNvSpPr>
            <a:spLocks noGrp="1"/>
          </p:cNvSpPr>
          <p:nvPr>
            <p:ph type="body" sz="quarter" idx="12"/>
          </p:nvPr>
        </p:nvSpPr>
        <p:spPr>
          <a:xfrm>
            <a:off x="1920000" y="2304000"/>
            <a:ext cx="2976000" cy="1188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sp>
        <p:nvSpPr>
          <p:cNvPr id="14" name="Text Placeholder 11"/>
          <p:cNvSpPr>
            <a:spLocks noGrp="1"/>
          </p:cNvSpPr>
          <p:nvPr>
            <p:ph type="body" sz="quarter" idx="13"/>
          </p:nvPr>
        </p:nvSpPr>
        <p:spPr>
          <a:xfrm>
            <a:off x="5520000" y="1872000"/>
            <a:ext cx="4032000" cy="3420000"/>
          </a:xfrm>
          <a:prstGeom prst="rect">
            <a:avLst/>
          </a:prstGeom>
        </p:spPr>
        <p:txBody>
          <a:bodyPr lIns="0" tIns="0" rIns="0" bIns="0"/>
          <a:lstStyle>
            <a:lvl1pPr marL="0" indent="0">
              <a:lnSpc>
                <a:spcPct val="100000"/>
              </a:lnSpc>
              <a:spcBef>
                <a:spcPts val="0"/>
              </a:spcBef>
              <a:buNone/>
              <a:defRPr sz="1800">
                <a:solidFill>
                  <a:schemeClr val="bg2"/>
                </a:solidFill>
                <a:latin typeface="+mj-lt"/>
              </a:defRPr>
            </a:lvl1pPr>
          </a:lstStyle>
          <a:p>
            <a:pPr lvl="0"/>
            <a:r>
              <a:rPr lang="en-US"/>
              <a:t>Click to edit Master text styles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9" name="TextBox 18"/>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47452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840" y="1983096"/>
            <a:ext cx="4236621" cy="28738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386" y="1980000"/>
            <a:ext cx="2831617" cy="288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980007"/>
            <a:ext cx="2829920" cy="2879999"/>
          </a:xfrm>
          <a:prstGeom prst="rect">
            <a:avLst/>
          </a:prstGeom>
        </p:spPr>
      </p:pic>
      <p:sp>
        <p:nvSpPr>
          <p:cNvPr id="8"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9"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1" name="TextBox 10"/>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61267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5530"/>
            <a:ext cx="10320000" cy="5252470"/>
          </a:xfrm>
          <a:prstGeom prst="rect">
            <a:avLst/>
          </a:prstGeom>
        </p:spPr>
      </p:pic>
      <p:grpSp>
        <p:nvGrpSpPr>
          <p:cNvPr id="3" name="Group 2"/>
          <p:cNvGrpSpPr/>
          <p:nvPr/>
        </p:nvGrpSpPr>
        <p:grpSpPr>
          <a:xfrm>
            <a:off x="2880001" y="5832000"/>
            <a:ext cx="8640004" cy="432000"/>
            <a:chOff x="2160000" y="5832000"/>
            <a:chExt cx="6480003" cy="4320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856" y="5832000"/>
              <a:ext cx="430185" cy="432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892" y="5832908"/>
              <a:ext cx="430185" cy="4301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928" y="5832908"/>
              <a:ext cx="430185" cy="4301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000" y="5832908"/>
              <a:ext cx="430185" cy="43018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9964" y="5832908"/>
              <a:ext cx="430185" cy="43018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9818" y="5832908"/>
              <a:ext cx="430185" cy="430185"/>
            </a:xfrm>
            <a:prstGeom prst="rect">
              <a:avLst/>
            </a:prstGeom>
          </p:spPr>
        </p:pic>
      </p:grpSp>
      <p:sp>
        <p:nvSpPr>
          <p:cNvPr id="17" name="Text Placeholder 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stStyle>
          <a:p>
            <a:pPr lvl="0"/>
            <a:r>
              <a:rPr lang="en-US"/>
              <a:t>Click to edit Master text styles</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0000" y="1152000"/>
            <a:ext cx="1920000" cy="2811570"/>
          </a:xfrm>
          <a:prstGeom prst="rect">
            <a:avLst/>
          </a:prstGeom>
        </p:spPr>
      </p:pic>
      <p:sp>
        <p:nvSpPr>
          <p:cNvPr id="5" name="Text Placeholder 4"/>
          <p:cNvSpPr>
            <a:spLocks noGrp="1"/>
          </p:cNvSpPr>
          <p:nvPr>
            <p:ph type="body" sz="quarter" idx="11"/>
          </p:nvPr>
        </p:nvSpPr>
        <p:spPr>
          <a:xfrm>
            <a:off x="960000" y="2520000"/>
            <a:ext cx="6480000" cy="140335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6119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yellow">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 y="0"/>
            <a:ext cx="12187936" cy="6858000"/>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solidFill>
                  <a:schemeClr val="bg2"/>
                </a:solidFill>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5621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cor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12190984" cy="6858000"/>
          </a:xfrm>
          <a:prstGeom prst="rect">
            <a:avLst/>
          </a:prstGeom>
        </p:spPr>
      </p:pic>
      <p:sp>
        <p:nvSpPr>
          <p:cNvPr id="11"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solidFill>
                  <a:schemeClr val="bg2"/>
                </a:solidFill>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8272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2nd blu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1143"/>
            <a:ext cx="12190984" cy="6855714"/>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11190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12190984" cy="6858000"/>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297539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urpl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1143"/>
            <a:ext cx="12190984" cy="6855714"/>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34557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or content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332" y="4739906"/>
            <a:ext cx="4392673" cy="2118101"/>
          </a:xfrm>
          <a:prstGeom prst="rect">
            <a:avLst/>
          </a:prstGeom>
        </p:spPr>
      </p:pic>
      <p:sp>
        <p:nvSpPr>
          <p:cNvPr id="16"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5"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4" name="TextBox 13"/>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51308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12"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3" name="Content Placeholder 2"/>
          <p:cNvSpPr>
            <a:spLocks noGrp="1"/>
          </p:cNvSpPr>
          <p:nvPr>
            <p:ph sz="quarter" idx="12"/>
          </p:nvPr>
        </p:nvSpPr>
        <p:spPr>
          <a:xfrm>
            <a:off x="960000"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0" name="TextBox 9"/>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94689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0588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mosl.co.uk/services/market-improvement/programmes-and-projects/market-performance-framework-mpf/key-documents/consultation-3/7139-mpf-reform-consultation-3-pre-read-tools/fil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www.ofwat.gov.uk/regulated-companies/markets/business-retail-market/br-mex-business-customer-and-retailer-measure-of-experienc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mosl.co.uk/services/market-improvement/programmes-and-projects/market-performance-framework-mpf/key-documents/consultation-3/7139-mpf-reform-consultation-3-pre-read-tools/fil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mosl.co.uk/services/market-improvement/programmes-and-projects/market-performance-framework-mpf/key-document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E38A7-22A8-DF51-4E0E-173BD816EEDA}"/>
              </a:ext>
            </a:extLst>
          </p:cNvPr>
          <p:cNvSpPr>
            <a:spLocks noGrp="1"/>
          </p:cNvSpPr>
          <p:nvPr>
            <p:ph type="body" sz="quarter" idx="10"/>
          </p:nvPr>
        </p:nvSpPr>
        <p:spPr/>
        <p:txBody>
          <a:bodyPr/>
          <a:lstStyle/>
          <a:p>
            <a:r>
              <a:rPr lang="en-GB" dirty="0"/>
              <a:t>BR-</a:t>
            </a:r>
            <a:r>
              <a:rPr lang="en-GB" dirty="0" err="1"/>
              <a:t>MeX</a:t>
            </a:r>
            <a:r>
              <a:rPr lang="en-GB" dirty="0"/>
              <a:t> Working Group</a:t>
            </a:r>
          </a:p>
          <a:p>
            <a:r>
              <a:rPr lang="en-GB" dirty="0"/>
              <a:t>MPF metrics</a:t>
            </a:r>
          </a:p>
          <a:p>
            <a:endParaRPr lang="en-GB" dirty="0"/>
          </a:p>
          <a:p>
            <a:r>
              <a:rPr lang="en-GB" dirty="0"/>
              <a:t>Ofwat</a:t>
            </a:r>
          </a:p>
          <a:p>
            <a:endParaRPr lang="en-GB" dirty="0"/>
          </a:p>
        </p:txBody>
      </p:sp>
      <p:sp>
        <p:nvSpPr>
          <p:cNvPr id="3" name="Text Placeholder 2">
            <a:extLst>
              <a:ext uri="{FF2B5EF4-FFF2-40B4-BE49-F238E27FC236}">
                <a16:creationId xmlns:a16="http://schemas.microsoft.com/office/drawing/2014/main" id="{5C30FEA6-E123-220B-649C-7EC8249186DD}"/>
              </a:ext>
            </a:extLst>
          </p:cNvPr>
          <p:cNvSpPr>
            <a:spLocks noGrp="1"/>
          </p:cNvSpPr>
          <p:nvPr>
            <p:ph type="body" sz="quarter" idx="11"/>
          </p:nvPr>
        </p:nvSpPr>
        <p:spPr/>
        <p:txBody>
          <a:bodyPr/>
          <a:lstStyle/>
          <a:p>
            <a:r>
              <a:rPr lang="en-GB" dirty="0"/>
              <a:t>9</a:t>
            </a:r>
            <a:r>
              <a:rPr lang="en-GB" baseline="30000" dirty="0"/>
              <a:t>th</a:t>
            </a:r>
            <a:r>
              <a:rPr lang="en-GB" dirty="0"/>
              <a:t> February 2024</a:t>
            </a:r>
          </a:p>
        </p:txBody>
      </p:sp>
    </p:spTree>
    <p:extLst>
      <p:ext uri="{BB962C8B-B14F-4D97-AF65-F5344CB8AC3E}">
        <p14:creationId xmlns:p14="http://schemas.microsoft.com/office/powerpoint/2010/main" val="422410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5E87B-8A8E-0777-F525-7767770A7995}"/>
              </a:ext>
            </a:extLst>
          </p:cNvPr>
          <p:cNvSpPr>
            <a:spLocks noGrp="1"/>
          </p:cNvSpPr>
          <p:nvPr>
            <p:ph type="body" sz="quarter" idx="10"/>
          </p:nvPr>
        </p:nvSpPr>
        <p:spPr/>
        <p:txBody>
          <a:bodyPr/>
          <a:lstStyle/>
          <a:p>
            <a:r>
              <a:rPr lang="en-GB" dirty="0"/>
              <a:t>Some supplementary data relating to question of possible use of M15 and M18</a:t>
            </a:r>
          </a:p>
        </p:txBody>
      </p:sp>
      <p:graphicFrame>
        <p:nvGraphicFramePr>
          <p:cNvPr id="3" name="Table 2">
            <a:extLst>
              <a:ext uri="{FF2B5EF4-FFF2-40B4-BE49-F238E27FC236}">
                <a16:creationId xmlns:a16="http://schemas.microsoft.com/office/drawing/2014/main" id="{E885D99B-E44F-DF18-095F-0593A4CD5E04}"/>
              </a:ext>
            </a:extLst>
          </p:cNvPr>
          <p:cNvGraphicFramePr>
            <a:graphicFrameLocks noGrp="1"/>
          </p:cNvGraphicFramePr>
          <p:nvPr>
            <p:extLst>
              <p:ext uri="{D42A27DB-BD31-4B8C-83A1-F6EECF244321}">
                <p14:modId xmlns:p14="http://schemas.microsoft.com/office/powerpoint/2010/main" val="947541239"/>
              </p:ext>
            </p:extLst>
          </p:nvPr>
        </p:nvGraphicFramePr>
        <p:xfrm>
          <a:off x="959999" y="793417"/>
          <a:ext cx="11005579" cy="4084320"/>
        </p:xfrm>
        <a:graphic>
          <a:graphicData uri="http://schemas.openxmlformats.org/drawingml/2006/table">
            <a:tbl>
              <a:tblPr firstRow="1" bandRow="1">
                <a:tableStyleId>{5C22544A-7EE6-4342-B048-85BDC9FD1C3A}</a:tableStyleId>
              </a:tblPr>
              <a:tblGrid>
                <a:gridCol w="7226058">
                  <a:extLst>
                    <a:ext uri="{9D8B030D-6E8A-4147-A177-3AD203B41FA5}">
                      <a16:colId xmlns:a16="http://schemas.microsoft.com/office/drawing/2014/main" val="2780594031"/>
                    </a:ext>
                  </a:extLst>
                </a:gridCol>
                <a:gridCol w="618309">
                  <a:extLst>
                    <a:ext uri="{9D8B030D-6E8A-4147-A177-3AD203B41FA5}">
                      <a16:colId xmlns:a16="http://schemas.microsoft.com/office/drawing/2014/main" val="4011472127"/>
                    </a:ext>
                  </a:extLst>
                </a:gridCol>
                <a:gridCol w="1580606">
                  <a:extLst>
                    <a:ext uri="{9D8B030D-6E8A-4147-A177-3AD203B41FA5}">
                      <a16:colId xmlns:a16="http://schemas.microsoft.com/office/drawing/2014/main" val="2799875815"/>
                    </a:ext>
                  </a:extLst>
                </a:gridCol>
                <a:gridCol w="1580606">
                  <a:extLst>
                    <a:ext uri="{9D8B030D-6E8A-4147-A177-3AD203B41FA5}">
                      <a16:colId xmlns:a16="http://schemas.microsoft.com/office/drawing/2014/main" val="3541213561"/>
                    </a:ext>
                  </a:extLst>
                </a:gridCol>
              </a:tblGrid>
              <a:tr h="483086">
                <a:tc>
                  <a:txBody>
                    <a:bodyPr/>
                    <a:lstStyle/>
                    <a:p>
                      <a:pPr algn="l" fontAlgn="t"/>
                      <a:r>
                        <a:rPr lang="en-GB" sz="1400" b="1" i="0" u="none" strike="noStrike" dirty="0">
                          <a:solidFill>
                            <a:schemeClr val="tx1"/>
                          </a:solidFill>
                          <a:effectLst/>
                          <a:latin typeface="+mn-lt"/>
                        </a:rPr>
                        <a:t>Completed Operational Performance Standard (OPS) SLAs for Bilateral Tasks</a:t>
                      </a:r>
                      <a:r>
                        <a:rPr lang="en-GB" sz="1400" b="0" i="0" u="none" strike="noStrike" dirty="0">
                          <a:solidFill>
                            <a:schemeClr val="tx1"/>
                          </a:solidFill>
                          <a:effectLst/>
                          <a:latin typeface="+mn-lt"/>
                        </a:rPr>
                        <a:t> ¹</a:t>
                      </a:r>
                      <a:endParaRPr lang="en-GB" sz="1400" b="1" i="0" u="none" strike="noStrike" dirty="0">
                        <a:solidFill>
                          <a:schemeClr val="tx1"/>
                        </a:solidFill>
                        <a:effectLst/>
                        <a:latin typeface="+mn-lt"/>
                      </a:endParaRPr>
                    </a:p>
                  </a:txBody>
                  <a:tcPr/>
                </a:tc>
                <a:tc>
                  <a:txBody>
                    <a:bodyPr/>
                    <a:lstStyle/>
                    <a:p>
                      <a:pPr algn="l" fontAlgn="t"/>
                      <a:r>
                        <a:rPr lang="en-GB" sz="1400" b="1" i="0" u="none" strike="noStrike" dirty="0">
                          <a:solidFill>
                            <a:schemeClr val="tx1"/>
                          </a:solidFill>
                          <a:effectLst/>
                          <a:latin typeface="+mn-lt"/>
                        </a:rPr>
                        <a:t>Unit</a:t>
                      </a:r>
                    </a:p>
                  </a:txBody>
                  <a:tcPr/>
                </a:tc>
                <a:tc>
                  <a:txBody>
                    <a:bodyPr/>
                    <a:lstStyle/>
                    <a:p>
                      <a:pPr algn="r" fontAlgn="t"/>
                      <a:r>
                        <a:rPr lang="en-GB" sz="1400" b="1" i="0" u="none" strike="noStrike" dirty="0">
                          <a:solidFill>
                            <a:schemeClr val="tx1"/>
                          </a:solidFill>
                          <a:effectLst/>
                          <a:latin typeface="+mn-lt"/>
                        </a:rPr>
                        <a:t>January 2023 to December 2023</a:t>
                      </a:r>
                    </a:p>
                  </a:txBody>
                  <a:tcPr/>
                </a:tc>
                <a:tc>
                  <a:txBody>
                    <a:bodyPr/>
                    <a:lstStyle/>
                    <a:p>
                      <a:pPr algn="r" fontAlgn="t"/>
                      <a:r>
                        <a:rPr lang="en-GB" sz="1400" b="1" i="0" u="none" strike="noStrike" dirty="0">
                          <a:solidFill>
                            <a:schemeClr val="tx1"/>
                          </a:solidFill>
                          <a:effectLst/>
                          <a:latin typeface="+mn-lt"/>
                        </a:rPr>
                        <a:t>July 2023 to December 2023</a:t>
                      </a:r>
                    </a:p>
                  </a:txBody>
                  <a:tcPr/>
                </a:tc>
                <a:extLst>
                  <a:ext uri="{0D108BD9-81ED-4DB2-BD59-A6C34878D82A}">
                    <a16:rowId xmlns:a16="http://schemas.microsoft.com/office/drawing/2014/main" val="2077895299"/>
                  </a:ext>
                </a:extLst>
              </a:tr>
              <a:tr h="284168">
                <a:tc>
                  <a:txBody>
                    <a:bodyPr/>
                    <a:lstStyle/>
                    <a:p>
                      <a:pPr algn="l" fontAlgn="b"/>
                      <a:r>
                        <a:rPr lang="en-GB" sz="1400" b="0" i="0" u="none" strike="noStrike" dirty="0">
                          <a:solidFill>
                            <a:schemeClr val="bg1"/>
                          </a:solidFill>
                          <a:effectLst/>
                          <a:latin typeface="+mn-lt"/>
                        </a:rPr>
                        <a:t>Volume of completed OPS SLAs - bilateral hub</a:t>
                      </a:r>
                    </a:p>
                  </a:txBody>
                  <a:tcPr/>
                </a:tc>
                <a:tc>
                  <a:txBody>
                    <a:bodyPr/>
                    <a:lstStyle/>
                    <a:p>
                      <a:pPr algn="l" fontAlgn="b"/>
                      <a:r>
                        <a:rPr lang="en-GB" sz="1400" b="0" i="1" u="none" strike="noStrike" dirty="0">
                          <a:solidFill>
                            <a:schemeClr val="bg1"/>
                          </a:solidFill>
                          <a:effectLst/>
                          <a:latin typeface="+mn-lt"/>
                        </a:rPr>
                        <a:t>№</a:t>
                      </a:r>
                    </a:p>
                  </a:txBody>
                  <a:tcPr/>
                </a:tc>
                <a:tc>
                  <a:txBody>
                    <a:bodyPr/>
                    <a:lstStyle/>
                    <a:p>
                      <a:pPr algn="r" fontAlgn="b"/>
                      <a:r>
                        <a:rPr lang="en-GB" sz="1400" b="0" i="0" u="none" strike="noStrike" dirty="0">
                          <a:solidFill>
                            <a:schemeClr val="bg1"/>
                          </a:solidFill>
                          <a:effectLst/>
                          <a:latin typeface="+mn-lt"/>
                        </a:rPr>
                        <a:t>102,885</a:t>
                      </a:r>
                    </a:p>
                  </a:txBody>
                  <a:tcPr/>
                </a:tc>
                <a:tc>
                  <a:txBody>
                    <a:bodyPr/>
                    <a:lstStyle/>
                    <a:p>
                      <a:pPr algn="r" fontAlgn="b"/>
                      <a:r>
                        <a:rPr lang="en-GB" sz="1400" b="0" i="0" u="none" strike="noStrike" dirty="0">
                          <a:solidFill>
                            <a:schemeClr val="bg1"/>
                          </a:solidFill>
                          <a:effectLst/>
                          <a:latin typeface="+mn-lt"/>
                        </a:rPr>
                        <a:t>56,627</a:t>
                      </a:r>
                    </a:p>
                  </a:txBody>
                  <a:tcPr/>
                </a:tc>
                <a:extLst>
                  <a:ext uri="{0D108BD9-81ED-4DB2-BD59-A6C34878D82A}">
                    <a16:rowId xmlns:a16="http://schemas.microsoft.com/office/drawing/2014/main" val="3749776862"/>
                  </a:ext>
                </a:extLst>
              </a:tr>
              <a:tr h="284168">
                <a:tc>
                  <a:txBody>
                    <a:bodyPr/>
                    <a:lstStyle/>
                    <a:p>
                      <a:pPr algn="l" fontAlgn="b"/>
                      <a:r>
                        <a:rPr lang="en-GB" sz="1400" b="0" i="0" u="none" strike="noStrike" dirty="0">
                          <a:solidFill>
                            <a:schemeClr val="bg1"/>
                          </a:solidFill>
                          <a:effectLst/>
                          <a:latin typeface="+mn-lt"/>
                        </a:rPr>
                        <a:t>Volume of completed OPS SLAs - bilateral hub and legacy ²</a:t>
                      </a:r>
                    </a:p>
                  </a:txBody>
                  <a:tcPr/>
                </a:tc>
                <a:tc>
                  <a:txBody>
                    <a:bodyPr/>
                    <a:lstStyle/>
                    <a:p>
                      <a:pPr algn="l" fontAlgn="b"/>
                      <a:r>
                        <a:rPr lang="en-GB" sz="1400" b="0" i="1" u="none" strike="noStrike" dirty="0">
                          <a:solidFill>
                            <a:schemeClr val="bg1"/>
                          </a:solidFill>
                          <a:effectLst/>
                          <a:latin typeface="+mn-lt"/>
                        </a:rPr>
                        <a:t>№</a:t>
                      </a:r>
                    </a:p>
                  </a:txBody>
                  <a:tcPr/>
                </a:tc>
                <a:tc>
                  <a:txBody>
                    <a:bodyPr/>
                    <a:lstStyle/>
                    <a:p>
                      <a:pPr algn="r" fontAlgn="b"/>
                      <a:r>
                        <a:rPr lang="en-GB" sz="1400" b="0" i="0" u="none" strike="noStrike" dirty="0">
                          <a:solidFill>
                            <a:schemeClr val="bg1"/>
                          </a:solidFill>
                          <a:effectLst/>
                          <a:latin typeface="+mn-lt"/>
                        </a:rPr>
                        <a:t>155,975</a:t>
                      </a:r>
                    </a:p>
                  </a:txBody>
                  <a:tcPr/>
                </a:tc>
                <a:tc>
                  <a:txBody>
                    <a:bodyPr/>
                    <a:lstStyle/>
                    <a:p>
                      <a:pPr algn="r" fontAlgn="b"/>
                      <a:r>
                        <a:rPr lang="en-GB" sz="1400" b="0" i="0" u="none" strike="noStrike" dirty="0">
                          <a:solidFill>
                            <a:schemeClr val="bg1"/>
                          </a:solidFill>
                          <a:effectLst/>
                          <a:latin typeface="+mn-lt"/>
                        </a:rPr>
                        <a:t>81,739</a:t>
                      </a:r>
                    </a:p>
                  </a:txBody>
                  <a:tcPr/>
                </a:tc>
                <a:extLst>
                  <a:ext uri="{0D108BD9-81ED-4DB2-BD59-A6C34878D82A}">
                    <a16:rowId xmlns:a16="http://schemas.microsoft.com/office/drawing/2014/main" val="2250214953"/>
                  </a:ext>
                </a:extLst>
              </a:tr>
              <a:tr h="284168">
                <a:tc>
                  <a:txBody>
                    <a:bodyPr/>
                    <a:lstStyle/>
                    <a:p>
                      <a:pPr algn="l" fontAlgn="b"/>
                      <a:r>
                        <a:rPr lang="en-GB" sz="1400" b="0" i="0" u="none" strike="noStrike" dirty="0">
                          <a:solidFill>
                            <a:schemeClr val="bg1"/>
                          </a:solidFill>
                          <a:effectLst/>
                          <a:latin typeface="+mn-lt"/>
                        </a:rPr>
                        <a:t>Volume of completed B5-1 SLAs - bilateral hub ³</a:t>
                      </a:r>
                    </a:p>
                  </a:txBody>
                  <a:tcPr/>
                </a:tc>
                <a:tc>
                  <a:txBody>
                    <a:bodyPr/>
                    <a:lstStyle/>
                    <a:p>
                      <a:pPr algn="l" fontAlgn="b"/>
                      <a:r>
                        <a:rPr lang="en-GB" sz="1400" b="0" i="1" u="none" strike="noStrike" dirty="0">
                          <a:solidFill>
                            <a:schemeClr val="bg1"/>
                          </a:solidFill>
                          <a:effectLst/>
                          <a:latin typeface="+mn-lt"/>
                        </a:rPr>
                        <a:t>№</a:t>
                      </a:r>
                    </a:p>
                  </a:txBody>
                  <a:tcPr/>
                </a:tc>
                <a:tc>
                  <a:txBody>
                    <a:bodyPr/>
                    <a:lstStyle/>
                    <a:p>
                      <a:pPr algn="r" fontAlgn="b"/>
                      <a:r>
                        <a:rPr lang="en-GB" sz="1400" b="0" i="0" u="none" strike="noStrike" dirty="0">
                          <a:solidFill>
                            <a:schemeClr val="bg1"/>
                          </a:solidFill>
                          <a:effectLst/>
                          <a:latin typeface="+mn-lt"/>
                        </a:rPr>
                        <a:t>32,153</a:t>
                      </a:r>
                    </a:p>
                  </a:txBody>
                  <a:tcPr/>
                </a:tc>
                <a:tc>
                  <a:txBody>
                    <a:bodyPr/>
                    <a:lstStyle/>
                    <a:p>
                      <a:pPr algn="r" fontAlgn="b"/>
                      <a:r>
                        <a:rPr lang="en-GB" sz="1400" b="0" i="0" u="none" strike="noStrike" dirty="0">
                          <a:solidFill>
                            <a:schemeClr val="bg1"/>
                          </a:solidFill>
                          <a:effectLst/>
                          <a:latin typeface="+mn-lt"/>
                        </a:rPr>
                        <a:t>17,170</a:t>
                      </a:r>
                    </a:p>
                  </a:txBody>
                  <a:tcPr/>
                </a:tc>
                <a:extLst>
                  <a:ext uri="{0D108BD9-81ED-4DB2-BD59-A6C34878D82A}">
                    <a16:rowId xmlns:a16="http://schemas.microsoft.com/office/drawing/2014/main" val="57888500"/>
                  </a:ext>
                </a:extLst>
              </a:tr>
              <a:tr h="284168">
                <a:tc>
                  <a:txBody>
                    <a:bodyPr/>
                    <a:lstStyle/>
                    <a:p>
                      <a:pPr algn="l" fontAlgn="b"/>
                      <a:r>
                        <a:rPr lang="en-GB" sz="1400" b="0" i="0" u="none" strike="noStrike" dirty="0">
                          <a:solidFill>
                            <a:schemeClr val="bg1"/>
                          </a:solidFill>
                          <a:effectLst/>
                          <a:latin typeface="+mn-lt"/>
                        </a:rPr>
                        <a:t>Volume of completed C1-1 OPS SLAs  - bilateral hub ³</a:t>
                      </a:r>
                    </a:p>
                  </a:txBody>
                  <a:tcPr/>
                </a:tc>
                <a:tc>
                  <a:txBody>
                    <a:bodyPr/>
                    <a:lstStyle/>
                    <a:p>
                      <a:pPr algn="l" fontAlgn="b"/>
                      <a:r>
                        <a:rPr lang="en-GB" sz="1400" b="0" i="1" u="none" strike="noStrike" dirty="0">
                          <a:solidFill>
                            <a:schemeClr val="bg1"/>
                          </a:solidFill>
                          <a:effectLst/>
                          <a:latin typeface="+mn-lt"/>
                        </a:rPr>
                        <a:t>№</a:t>
                      </a:r>
                    </a:p>
                  </a:txBody>
                  <a:tcPr/>
                </a:tc>
                <a:tc>
                  <a:txBody>
                    <a:bodyPr/>
                    <a:lstStyle/>
                    <a:p>
                      <a:pPr algn="r" fontAlgn="b"/>
                      <a:r>
                        <a:rPr lang="en-GB" sz="1400" b="0" i="0" u="none" strike="noStrike" dirty="0">
                          <a:solidFill>
                            <a:schemeClr val="bg1"/>
                          </a:solidFill>
                          <a:effectLst/>
                          <a:latin typeface="+mn-lt"/>
                        </a:rPr>
                        <a:t>37,287</a:t>
                      </a:r>
                    </a:p>
                  </a:txBody>
                  <a:tcPr/>
                </a:tc>
                <a:tc>
                  <a:txBody>
                    <a:bodyPr/>
                    <a:lstStyle/>
                    <a:p>
                      <a:pPr algn="r" fontAlgn="b"/>
                      <a:r>
                        <a:rPr lang="en-GB" sz="1400" b="0" i="0" u="none" strike="noStrike" dirty="0">
                          <a:solidFill>
                            <a:schemeClr val="bg1"/>
                          </a:solidFill>
                          <a:effectLst/>
                          <a:latin typeface="+mn-lt"/>
                        </a:rPr>
                        <a:t>18,587</a:t>
                      </a:r>
                    </a:p>
                  </a:txBody>
                  <a:tcPr/>
                </a:tc>
                <a:extLst>
                  <a:ext uri="{0D108BD9-81ED-4DB2-BD59-A6C34878D82A}">
                    <a16:rowId xmlns:a16="http://schemas.microsoft.com/office/drawing/2014/main" val="13926762"/>
                  </a:ext>
                </a:extLst>
              </a:tr>
              <a:tr h="284168">
                <a:tc>
                  <a:txBody>
                    <a:bodyPr/>
                    <a:lstStyle/>
                    <a:p>
                      <a:endParaRPr lang="en-GB" sz="1400" dirty="0">
                        <a:latin typeface="+mn-lt"/>
                      </a:endParaRPr>
                    </a:p>
                  </a:txBody>
                  <a:tcPr/>
                </a:tc>
                <a:tc>
                  <a:txBody>
                    <a:bodyPr/>
                    <a:lstStyle/>
                    <a:p>
                      <a:endParaRPr lang="en-GB" sz="1400" dirty="0">
                        <a:latin typeface="+mn-lt"/>
                      </a:endParaRPr>
                    </a:p>
                  </a:txBody>
                  <a:tcPr/>
                </a:tc>
                <a:tc>
                  <a:txBody>
                    <a:bodyPr/>
                    <a:lstStyle/>
                    <a:p>
                      <a:endParaRPr lang="en-GB" sz="1400" dirty="0">
                        <a:latin typeface="+mn-lt"/>
                      </a:endParaRPr>
                    </a:p>
                  </a:txBody>
                  <a:tcPr/>
                </a:tc>
                <a:tc>
                  <a:txBody>
                    <a:bodyPr/>
                    <a:lstStyle/>
                    <a:p>
                      <a:endParaRPr lang="en-GB" sz="1400" dirty="0">
                        <a:latin typeface="+mn-lt"/>
                      </a:endParaRPr>
                    </a:p>
                  </a:txBody>
                  <a:tcPr/>
                </a:tc>
                <a:extLst>
                  <a:ext uri="{0D108BD9-81ED-4DB2-BD59-A6C34878D82A}">
                    <a16:rowId xmlns:a16="http://schemas.microsoft.com/office/drawing/2014/main" val="2443373655"/>
                  </a:ext>
                </a:extLst>
              </a:tr>
              <a:tr h="0">
                <a:tc>
                  <a:txBody>
                    <a:bodyPr/>
                    <a:lstStyle/>
                    <a:p>
                      <a:r>
                        <a:rPr lang="en-GB" sz="1400" dirty="0">
                          <a:latin typeface="+mn-lt"/>
                        </a:rPr>
                        <a:t>Volume of completed B5-1 SLAs - bilateral hub as % of bilateral hub volume</a:t>
                      </a:r>
                    </a:p>
                  </a:txBody>
                  <a:tcPr/>
                </a:tc>
                <a:tc>
                  <a:txBody>
                    <a:bodyPr/>
                    <a:lstStyle/>
                    <a:p>
                      <a:r>
                        <a:rPr lang="en-GB" sz="1400" dirty="0">
                          <a:latin typeface="+mn-lt"/>
                        </a:rPr>
                        <a:t>%</a:t>
                      </a:r>
                    </a:p>
                  </a:txBody>
                  <a:tcPr/>
                </a:tc>
                <a:tc>
                  <a:txBody>
                    <a:bodyPr/>
                    <a:lstStyle/>
                    <a:p>
                      <a:pPr algn="r"/>
                      <a:r>
                        <a:rPr lang="en-GB" sz="1400" dirty="0">
                          <a:latin typeface="+mn-lt"/>
                        </a:rPr>
                        <a:t>31%</a:t>
                      </a:r>
                    </a:p>
                  </a:txBody>
                  <a:tcPr/>
                </a:tc>
                <a:tc>
                  <a:txBody>
                    <a:bodyPr/>
                    <a:lstStyle/>
                    <a:p>
                      <a:pPr algn="r"/>
                      <a:r>
                        <a:rPr lang="en-GB" sz="1400" dirty="0">
                          <a:latin typeface="+mn-lt"/>
                        </a:rPr>
                        <a:t>30%</a:t>
                      </a:r>
                    </a:p>
                  </a:txBody>
                  <a:tcPr/>
                </a:tc>
                <a:extLst>
                  <a:ext uri="{0D108BD9-81ED-4DB2-BD59-A6C34878D82A}">
                    <a16:rowId xmlns:a16="http://schemas.microsoft.com/office/drawing/2014/main" val="3757154773"/>
                  </a:ext>
                </a:extLst>
              </a:tr>
              <a:tr h="284168">
                <a:tc>
                  <a:txBody>
                    <a:bodyPr/>
                    <a:lstStyle/>
                    <a:p>
                      <a:r>
                        <a:rPr lang="en-GB" sz="1400" dirty="0">
                          <a:latin typeface="+mn-lt"/>
                        </a:rPr>
                        <a:t>Volume of completed C1-1 OPS SLAs  - bilateral hub as % of bilateral hub volume</a:t>
                      </a:r>
                    </a:p>
                  </a:txBody>
                  <a:tcPr/>
                </a:tc>
                <a:tc>
                  <a:txBody>
                    <a:bodyPr/>
                    <a:lstStyle/>
                    <a:p>
                      <a:r>
                        <a:rPr lang="en-GB" sz="1400" dirty="0">
                          <a:latin typeface="+mn-lt"/>
                        </a:rPr>
                        <a:t>%</a:t>
                      </a:r>
                    </a:p>
                  </a:txBody>
                  <a:tcPr/>
                </a:tc>
                <a:tc>
                  <a:txBody>
                    <a:bodyPr/>
                    <a:lstStyle/>
                    <a:p>
                      <a:pPr algn="r"/>
                      <a:r>
                        <a:rPr lang="en-GB" sz="1400" dirty="0">
                          <a:latin typeface="+mn-lt"/>
                        </a:rPr>
                        <a:t>36%</a:t>
                      </a:r>
                    </a:p>
                  </a:txBody>
                  <a:tcPr/>
                </a:tc>
                <a:tc>
                  <a:txBody>
                    <a:bodyPr/>
                    <a:lstStyle/>
                    <a:p>
                      <a:pPr algn="r"/>
                      <a:r>
                        <a:rPr lang="en-GB" sz="1400" dirty="0">
                          <a:latin typeface="+mn-lt"/>
                        </a:rPr>
                        <a:t>33%</a:t>
                      </a:r>
                    </a:p>
                  </a:txBody>
                  <a:tcPr/>
                </a:tc>
                <a:extLst>
                  <a:ext uri="{0D108BD9-81ED-4DB2-BD59-A6C34878D82A}">
                    <a16:rowId xmlns:a16="http://schemas.microsoft.com/office/drawing/2014/main" val="3636575672"/>
                  </a:ext>
                </a:extLst>
              </a:tr>
              <a:tr h="284168">
                <a:tc>
                  <a:txBody>
                    <a:bodyPr/>
                    <a:lstStyle/>
                    <a:p>
                      <a:r>
                        <a:rPr lang="en-GB" sz="1400" dirty="0">
                          <a:latin typeface="+mj-lt"/>
                        </a:rPr>
                        <a:t>TOTAL – B5 and C1 requests as proportion of all bi-lateral requests</a:t>
                      </a:r>
                    </a:p>
                  </a:txBody>
                  <a:tcPr/>
                </a:tc>
                <a:tc>
                  <a:txBody>
                    <a:bodyPr/>
                    <a:lstStyle/>
                    <a:p>
                      <a:r>
                        <a:rPr lang="en-GB" sz="1400" dirty="0">
                          <a:latin typeface="+mn-lt"/>
                        </a:rPr>
                        <a:t>%</a:t>
                      </a:r>
                    </a:p>
                  </a:txBody>
                  <a:tcPr/>
                </a:tc>
                <a:tc>
                  <a:txBody>
                    <a:bodyPr/>
                    <a:lstStyle/>
                    <a:p>
                      <a:pPr algn="r"/>
                      <a:r>
                        <a:rPr lang="en-GB" sz="1400" dirty="0">
                          <a:latin typeface="+mj-lt"/>
                        </a:rPr>
                        <a:t>67%</a:t>
                      </a:r>
                    </a:p>
                  </a:txBody>
                  <a:tcPr/>
                </a:tc>
                <a:tc>
                  <a:txBody>
                    <a:bodyPr/>
                    <a:lstStyle/>
                    <a:p>
                      <a:pPr algn="r"/>
                      <a:r>
                        <a:rPr lang="en-GB" sz="1400" dirty="0">
                          <a:latin typeface="+mj-lt"/>
                        </a:rPr>
                        <a:t>63%</a:t>
                      </a:r>
                    </a:p>
                  </a:txBody>
                  <a:tcPr/>
                </a:tc>
                <a:extLst>
                  <a:ext uri="{0D108BD9-81ED-4DB2-BD59-A6C34878D82A}">
                    <a16:rowId xmlns:a16="http://schemas.microsoft.com/office/drawing/2014/main" val="802333094"/>
                  </a:ext>
                </a:extLst>
              </a:tr>
              <a:tr h="0">
                <a:tc>
                  <a:txBody>
                    <a:bodyPr/>
                    <a:lstStyle/>
                    <a:p>
                      <a:endParaRPr lang="en-GB" sz="400" dirty="0">
                        <a:latin typeface="+mn-lt"/>
                      </a:endParaRPr>
                    </a:p>
                  </a:txBody>
                  <a:tcPr/>
                </a:tc>
                <a:tc>
                  <a:txBody>
                    <a:bodyPr/>
                    <a:lstStyle/>
                    <a:p>
                      <a:endParaRPr lang="en-GB" sz="800" dirty="0">
                        <a:latin typeface="+mn-lt"/>
                      </a:endParaRPr>
                    </a:p>
                  </a:txBody>
                  <a:tcPr/>
                </a:tc>
                <a:tc>
                  <a:txBody>
                    <a:bodyPr/>
                    <a:lstStyle/>
                    <a:p>
                      <a:pPr algn="r"/>
                      <a:endParaRPr lang="en-GB" sz="800" dirty="0">
                        <a:latin typeface="+mn-lt"/>
                      </a:endParaRPr>
                    </a:p>
                  </a:txBody>
                  <a:tcPr/>
                </a:tc>
                <a:tc>
                  <a:txBody>
                    <a:bodyPr/>
                    <a:lstStyle/>
                    <a:p>
                      <a:pPr algn="r"/>
                      <a:endParaRPr lang="en-GB" sz="800" dirty="0">
                        <a:latin typeface="+mn-lt"/>
                      </a:endParaRPr>
                    </a:p>
                  </a:txBody>
                  <a:tcPr/>
                </a:tc>
                <a:extLst>
                  <a:ext uri="{0D108BD9-81ED-4DB2-BD59-A6C34878D82A}">
                    <a16:rowId xmlns:a16="http://schemas.microsoft.com/office/drawing/2014/main" val="4100595764"/>
                  </a:ext>
                </a:extLst>
              </a:tr>
              <a:tr h="284168">
                <a:tc>
                  <a:txBody>
                    <a:bodyPr/>
                    <a:lstStyle/>
                    <a:p>
                      <a:r>
                        <a:rPr lang="en-GB" sz="1400" dirty="0">
                          <a:latin typeface="+mn-lt"/>
                        </a:rPr>
                        <a:t>Volume of completed B5-1 SLAs – bilateral hub as % of bilateral hub and legacy</a:t>
                      </a:r>
                    </a:p>
                  </a:txBody>
                  <a:tcPr/>
                </a:tc>
                <a:tc>
                  <a:txBody>
                    <a:bodyPr/>
                    <a:lstStyle/>
                    <a:p>
                      <a:r>
                        <a:rPr lang="en-GB" sz="1400" dirty="0">
                          <a:latin typeface="+mn-lt"/>
                        </a:rPr>
                        <a:t>%</a:t>
                      </a:r>
                    </a:p>
                  </a:txBody>
                  <a:tcPr/>
                </a:tc>
                <a:tc>
                  <a:txBody>
                    <a:bodyPr/>
                    <a:lstStyle/>
                    <a:p>
                      <a:pPr algn="r"/>
                      <a:r>
                        <a:rPr lang="en-GB" sz="1400" dirty="0">
                          <a:latin typeface="+mn-lt"/>
                        </a:rPr>
                        <a:t>20%</a:t>
                      </a:r>
                    </a:p>
                  </a:txBody>
                  <a:tcPr/>
                </a:tc>
                <a:tc>
                  <a:txBody>
                    <a:bodyPr/>
                    <a:lstStyle/>
                    <a:p>
                      <a:pPr algn="r"/>
                      <a:r>
                        <a:rPr lang="en-GB" sz="1400" dirty="0">
                          <a:latin typeface="+mn-lt"/>
                        </a:rPr>
                        <a:t>21%</a:t>
                      </a:r>
                    </a:p>
                  </a:txBody>
                  <a:tcPr/>
                </a:tc>
                <a:extLst>
                  <a:ext uri="{0D108BD9-81ED-4DB2-BD59-A6C34878D82A}">
                    <a16:rowId xmlns:a16="http://schemas.microsoft.com/office/drawing/2014/main" val="857254134"/>
                  </a:ext>
                </a:extLst>
              </a:tr>
              <a:tr h="284168">
                <a:tc>
                  <a:txBody>
                    <a:bodyPr/>
                    <a:lstStyle/>
                    <a:p>
                      <a:r>
                        <a:rPr lang="en-GB" sz="1400" dirty="0">
                          <a:latin typeface="+mn-lt"/>
                        </a:rPr>
                        <a:t>Volume of completed C1-1 OPS SLAs  - bilateral hub as % of bilateral hub and legacy</a:t>
                      </a:r>
                    </a:p>
                  </a:txBody>
                  <a:tcPr/>
                </a:tc>
                <a:tc>
                  <a:txBody>
                    <a:bodyPr/>
                    <a:lstStyle/>
                    <a:p>
                      <a:r>
                        <a:rPr lang="en-GB" sz="1400" dirty="0">
                          <a:latin typeface="+mn-lt"/>
                        </a:rPr>
                        <a:t>%</a:t>
                      </a:r>
                    </a:p>
                  </a:txBody>
                  <a:tcPr/>
                </a:tc>
                <a:tc>
                  <a:txBody>
                    <a:bodyPr/>
                    <a:lstStyle/>
                    <a:p>
                      <a:pPr algn="r"/>
                      <a:r>
                        <a:rPr lang="en-GB" sz="1400" dirty="0">
                          <a:latin typeface="+mn-lt"/>
                        </a:rPr>
                        <a:t>24%</a:t>
                      </a:r>
                    </a:p>
                  </a:txBody>
                  <a:tcPr/>
                </a:tc>
                <a:tc>
                  <a:txBody>
                    <a:bodyPr/>
                    <a:lstStyle/>
                    <a:p>
                      <a:pPr algn="r"/>
                      <a:r>
                        <a:rPr lang="en-GB" sz="1400" dirty="0">
                          <a:latin typeface="+mn-lt"/>
                        </a:rPr>
                        <a:t>23%</a:t>
                      </a:r>
                    </a:p>
                  </a:txBody>
                  <a:tcPr/>
                </a:tc>
                <a:extLst>
                  <a:ext uri="{0D108BD9-81ED-4DB2-BD59-A6C34878D82A}">
                    <a16:rowId xmlns:a16="http://schemas.microsoft.com/office/drawing/2014/main" val="3518341951"/>
                  </a:ext>
                </a:extLst>
              </a:tr>
              <a:tr h="284168">
                <a:tc>
                  <a:txBody>
                    <a:bodyPr/>
                    <a:lstStyle/>
                    <a:p>
                      <a:r>
                        <a:rPr lang="en-GB" sz="1400" dirty="0">
                          <a:latin typeface="+mj-lt"/>
                        </a:rPr>
                        <a:t>TOTAL – B5 and C1 requests as proportion of bilateral hub and legacy requests</a:t>
                      </a:r>
                    </a:p>
                  </a:txBody>
                  <a:tcPr/>
                </a:tc>
                <a:tc>
                  <a:txBody>
                    <a:bodyPr/>
                    <a:lstStyle/>
                    <a:p>
                      <a:r>
                        <a:rPr lang="en-GB" sz="1400" dirty="0">
                          <a:latin typeface="+mn-lt"/>
                        </a:rPr>
                        <a:t>%</a:t>
                      </a:r>
                    </a:p>
                  </a:txBody>
                  <a:tcPr/>
                </a:tc>
                <a:tc>
                  <a:txBody>
                    <a:bodyPr/>
                    <a:lstStyle/>
                    <a:p>
                      <a:pPr algn="r"/>
                      <a:r>
                        <a:rPr lang="en-GB" sz="1400" dirty="0">
                          <a:latin typeface="+mj-lt"/>
                        </a:rPr>
                        <a:t>44%</a:t>
                      </a:r>
                    </a:p>
                  </a:txBody>
                  <a:tcPr/>
                </a:tc>
                <a:tc>
                  <a:txBody>
                    <a:bodyPr/>
                    <a:lstStyle/>
                    <a:p>
                      <a:pPr algn="r"/>
                      <a:r>
                        <a:rPr lang="en-GB" sz="1400" dirty="0">
                          <a:latin typeface="+mj-lt"/>
                        </a:rPr>
                        <a:t>44%</a:t>
                      </a:r>
                    </a:p>
                  </a:txBody>
                  <a:tcPr/>
                </a:tc>
                <a:extLst>
                  <a:ext uri="{0D108BD9-81ED-4DB2-BD59-A6C34878D82A}">
                    <a16:rowId xmlns:a16="http://schemas.microsoft.com/office/drawing/2014/main" val="3794762328"/>
                  </a:ext>
                </a:extLst>
              </a:tr>
            </a:tbl>
          </a:graphicData>
        </a:graphic>
      </p:graphicFrame>
      <p:sp>
        <p:nvSpPr>
          <p:cNvPr id="4" name="Rectangle 3">
            <a:extLst>
              <a:ext uri="{FF2B5EF4-FFF2-40B4-BE49-F238E27FC236}">
                <a16:creationId xmlns:a16="http://schemas.microsoft.com/office/drawing/2014/main" id="{AA770BCE-6488-7D98-C597-7FBC180D1DD1}"/>
              </a:ext>
            </a:extLst>
          </p:cNvPr>
          <p:cNvSpPr/>
          <p:nvPr/>
        </p:nvSpPr>
        <p:spPr>
          <a:xfrm>
            <a:off x="971738" y="4971150"/>
            <a:ext cx="10944000" cy="118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975" indent="-180975">
              <a:spcAft>
                <a:spcPts val="600"/>
              </a:spcAft>
            </a:pPr>
            <a:r>
              <a:rPr lang="en-GB" sz="1300" baseline="30000" dirty="0">
                <a:solidFill>
                  <a:schemeClr val="bg1"/>
                </a:solidFill>
              </a:rPr>
              <a:t>1</a:t>
            </a:r>
            <a:r>
              <a:rPr lang="en-GB" sz="1300" dirty="0">
                <a:solidFill>
                  <a:schemeClr val="bg1"/>
                </a:solidFill>
              </a:rPr>
              <a:t>	Source: OPS Dashboard on MOSL website. They include both retailer and wholesaler raised requests, and cover all wholesalers in England and Wales including NAVs. It only includes completed SLAs i.e. it does not include OPS SLAs where the status is 'open’.</a:t>
            </a:r>
          </a:p>
          <a:p>
            <a:pPr marL="180975" indent="-180975">
              <a:spcAft>
                <a:spcPts val="600"/>
              </a:spcAft>
            </a:pPr>
            <a:r>
              <a:rPr lang="en-GB" sz="1300" baseline="30000" dirty="0">
                <a:solidFill>
                  <a:schemeClr val="bg1"/>
                </a:solidFill>
              </a:rPr>
              <a:t>2</a:t>
            </a:r>
            <a:r>
              <a:rPr lang="en-GB" sz="1300" dirty="0">
                <a:solidFill>
                  <a:schemeClr val="bg1"/>
                </a:solidFill>
              </a:rPr>
              <a:t>	Legacy means Wholesaler self-reporting, which is being phased out.</a:t>
            </a:r>
          </a:p>
          <a:p>
            <a:pPr marL="180975" indent="-180975">
              <a:spcAft>
                <a:spcPts val="600"/>
              </a:spcAft>
            </a:pPr>
            <a:r>
              <a:rPr lang="en-GB" sz="1300" baseline="30000" dirty="0">
                <a:solidFill>
                  <a:schemeClr val="bg1"/>
                </a:solidFill>
              </a:rPr>
              <a:t>3</a:t>
            </a:r>
            <a:r>
              <a:rPr lang="en-GB" sz="1300" dirty="0">
                <a:solidFill>
                  <a:schemeClr val="bg1"/>
                </a:solidFill>
              </a:rPr>
              <a:t>	There is only one SLA for process B5. There are four SLAs relating to the C1 process, one of which is a retailer SLA, and only one of the Wholesaler SLAs (C1-1) is treated as an OPS.</a:t>
            </a:r>
          </a:p>
        </p:txBody>
      </p:sp>
    </p:spTree>
    <p:extLst>
      <p:ext uri="{BB962C8B-B14F-4D97-AF65-F5344CB8AC3E}">
        <p14:creationId xmlns:p14="http://schemas.microsoft.com/office/powerpoint/2010/main" val="389170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57A07-A90D-4285-3A60-0F78DE94E0BC}"/>
              </a:ext>
            </a:extLst>
          </p:cNvPr>
          <p:cNvSpPr>
            <a:spLocks noGrp="1"/>
          </p:cNvSpPr>
          <p:nvPr>
            <p:ph type="body" sz="quarter" idx="10"/>
          </p:nvPr>
        </p:nvSpPr>
        <p:spPr/>
        <p:txBody>
          <a:bodyPr/>
          <a:lstStyle/>
          <a:p>
            <a:r>
              <a:rPr lang="en-GB" dirty="0"/>
              <a:t>Wholesaler performance against B5 and C1</a:t>
            </a:r>
          </a:p>
        </p:txBody>
      </p:sp>
      <p:pic>
        <p:nvPicPr>
          <p:cNvPr id="6" name="Picture 5">
            <a:extLst>
              <a:ext uri="{FF2B5EF4-FFF2-40B4-BE49-F238E27FC236}">
                <a16:creationId xmlns:a16="http://schemas.microsoft.com/office/drawing/2014/main" id="{58AEB7BB-D520-0DFE-ECD6-9C05C128D69E}"/>
              </a:ext>
            </a:extLst>
          </p:cNvPr>
          <p:cNvPicPr>
            <a:picLocks noChangeAspect="1"/>
          </p:cNvPicPr>
          <p:nvPr/>
        </p:nvPicPr>
        <p:blipFill>
          <a:blip r:embed="rId2"/>
          <a:stretch>
            <a:fillRect/>
          </a:stretch>
        </p:blipFill>
        <p:spPr>
          <a:xfrm>
            <a:off x="962168" y="806359"/>
            <a:ext cx="5509832" cy="5040000"/>
          </a:xfrm>
          <a:prstGeom prst="rect">
            <a:avLst/>
          </a:prstGeom>
        </p:spPr>
      </p:pic>
      <p:pic>
        <p:nvPicPr>
          <p:cNvPr id="7" name="Picture 6">
            <a:extLst>
              <a:ext uri="{FF2B5EF4-FFF2-40B4-BE49-F238E27FC236}">
                <a16:creationId xmlns:a16="http://schemas.microsoft.com/office/drawing/2014/main" id="{FDEBCA9F-8099-2644-12B9-C56E8AFBDDC4}"/>
              </a:ext>
            </a:extLst>
          </p:cNvPr>
          <p:cNvPicPr>
            <a:picLocks noChangeAspect="1"/>
          </p:cNvPicPr>
          <p:nvPr/>
        </p:nvPicPr>
        <p:blipFill>
          <a:blip r:embed="rId3"/>
          <a:stretch>
            <a:fillRect/>
          </a:stretch>
        </p:blipFill>
        <p:spPr>
          <a:xfrm>
            <a:off x="6569348" y="806359"/>
            <a:ext cx="5515942" cy="5040000"/>
          </a:xfrm>
          <a:prstGeom prst="rect">
            <a:avLst/>
          </a:prstGeom>
        </p:spPr>
      </p:pic>
    </p:spTree>
    <p:extLst>
      <p:ext uri="{BB962C8B-B14F-4D97-AF65-F5344CB8AC3E}">
        <p14:creationId xmlns:p14="http://schemas.microsoft.com/office/powerpoint/2010/main" val="19896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6CBB6-5C6C-6225-37F1-194D49248B78}"/>
              </a:ext>
            </a:extLst>
          </p:cNvPr>
          <p:cNvSpPr>
            <a:spLocks noGrp="1"/>
          </p:cNvSpPr>
          <p:nvPr>
            <p:ph type="body" sz="quarter" idx="10"/>
          </p:nvPr>
        </p:nvSpPr>
        <p:spPr/>
        <p:txBody>
          <a:bodyPr/>
          <a:lstStyle/>
          <a:p>
            <a:r>
              <a:rPr lang="en-GB" dirty="0"/>
              <a:t>Performance B5-1 </a:t>
            </a:r>
            <a:r>
              <a:rPr lang="en-GB" dirty="0" err="1"/>
              <a:t>cf</a:t>
            </a:r>
            <a:r>
              <a:rPr lang="en-GB" dirty="0"/>
              <a:t> C1-1</a:t>
            </a:r>
          </a:p>
        </p:txBody>
      </p:sp>
      <p:pic>
        <p:nvPicPr>
          <p:cNvPr id="3" name="Picture 2">
            <a:extLst>
              <a:ext uri="{FF2B5EF4-FFF2-40B4-BE49-F238E27FC236}">
                <a16:creationId xmlns:a16="http://schemas.microsoft.com/office/drawing/2014/main" id="{B5334892-1F4D-62DC-759F-31F3E7521D7D}"/>
              </a:ext>
            </a:extLst>
          </p:cNvPr>
          <p:cNvPicPr>
            <a:picLocks noChangeAspect="1"/>
          </p:cNvPicPr>
          <p:nvPr/>
        </p:nvPicPr>
        <p:blipFill>
          <a:blip r:embed="rId2"/>
          <a:stretch>
            <a:fillRect/>
          </a:stretch>
        </p:blipFill>
        <p:spPr>
          <a:xfrm>
            <a:off x="959999" y="1004135"/>
            <a:ext cx="9906859" cy="4163929"/>
          </a:xfrm>
          <a:prstGeom prst="rect">
            <a:avLst/>
          </a:prstGeom>
        </p:spPr>
      </p:pic>
    </p:spTree>
    <p:extLst>
      <p:ext uri="{BB962C8B-B14F-4D97-AF65-F5344CB8AC3E}">
        <p14:creationId xmlns:p14="http://schemas.microsoft.com/office/powerpoint/2010/main" val="332936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0B755-9FEC-64F4-B650-E461A90EDA46}"/>
              </a:ext>
            </a:extLst>
          </p:cNvPr>
          <p:cNvSpPr>
            <a:spLocks noGrp="1"/>
          </p:cNvSpPr>
          <p:nvPr>
            <p:ph type="body" sz="quarter" idx="10"/>
          </p:nvPr>
        </p:nvSpPr>
        <p:spPr>
          <a:xfrm>
            <a:off x="2243999" y="85750"/>
            <a:ext cx="8424000" cy="432000"/>
          </a:xfrm>
        </p:spPr>
        <p:txBody>
          <a:bodyPr/>
          <a:lstStyle/>
          <a:p>
            <a:r>
              <a:rPr lang="en-GB" dirty="0"/>
              <a:t>Annex </a:t>
            </a:r>
            <a:r>
              <a:rPr lang="en-GB"/>
              <a:t>– List of 13 </a:t>
            </a:r>
            <a:r>
              <a:rPr lang="en-GB" dirty="0"/>
              <a:t>candidate MPF metrics for BR-</a:t>
            </a:r>
            <a:r>
              <a:rPr lang="en-GB" dirty="0" err="1"/>
              <a:t>MeX</a:t>
            </a:r>
            <a:r>
              <a:rPr lang="en-GB" dirty="0"/>
              <a:t>?</a:t>
            </a:r>
          </a:p>
        </p:txBody>
      </p:sp>
      <p:graphicFrame>
        <p:nvGraphicFramePr>
          <p:cNvPr id="3" name="Table 2">
            <a:extLst>
              <a:ext uri="{FF2B5EF4-FFF2-40B4-BE49-F238E27FC236}">
                <a16:creationId xmlns:a16="http://schemas.microsoft.com/office/drawing/2014/main" id="{5B722B1F-87F7-B2C7-8857-280B2B2B83A4}"/>
              </a:ext>
            </a:extLst>
          </p:cNvPr>
          <p:cNvGraphicFramePr>
            <a:graphicFrameLocks noGrp="1"/>
          </p:cNvGraphicFramePr>
          <p:nvPr>
            <p:extLst>
              <p:ext uri="{D42A27DB-BD31-4B8C-83A1-F6EECF244321}">
                <p14:modId xmlns:p14="http://schemas.microsoft.com/office/powerpoint/2010/main" val="2328432627"/>
              </p:ext>
            </p:extLst>
          </p:nvPr>
        </p:nvGraphicFramePr>
        <p:xfrm>
          <a:off x="79517" y="393416"/>
          <a:ext cx="12083908" cy="6431966"/>
        </p:xfrm>
        <a:graphic>
          <a:graphicData uri="http://schemas.openxmlformats.org/drawingml/2006/table">
            <a:tbl>
              <a:tblPr firstRow="1" bandRow="1">
                <a:tableStyleId>{5C22544A-7EE6-4342-B048-85BDC9FD1C3A}</a:tableStyleId>
              </a:tblPr>
              <a:tblGrid>
                <a:gridCol w="284368">
                  <a:extLst>
                    <a:ext uri="{9D8B030D-6E8A-4147-A177-3AD203B41FA5}">
                      <a16:colId xmlns:a16="http://schemas.microsoft.com/office/drawing/2014/main" val="1557876404"/>
                    </a:ext>
                  </a:extLst>
                </a:gridCol>
                <a:gridCol w="308329">
                  <a:extLst>
                    <a:ext uri="{9D8B030D-6E8A-4147-A177-3AD203B41FA5}">
                      <a16:colId xmlns:a16="http://schemas.microsoft.com/office/drawing/2014/main" val="123576745"/>
                    </a:ext>
                  </a:extLst>
                </a:gridCol>
                <a:gridCol w="1442388">
                  <a:extLst>
                    <a:ext uri="{9D8B030D-6E8A-4147-A177-3AD203B41FA5}">
                      <a16:colId xmlns:a16="http://schemas.microsoft.com/office/drawing/2014/main" val="595648675"/>
                    </a:ext>
                  </a:extLst>
                </a:gridCol>
                <a:gridCol w="7819973">
                  <a:extLst>
                    <a:ext uri="{9D8B030D-6E8A-4147-A177-3AD203B41FA5}">
                      <a16:colId xmlns:a16="http://schemas.microsoft.com/office/drawing/2014/main" val="3495638804"/>
                    </a:ext>
                  </a:extLst>
                </a:gridCol>
                <a:gridCol w="2228850">
                  <a:extLst>
                    <a:ext uri="{9D8B030D-6E8A-4147-A177-3AD203B41FA5}">
                      <a16:colId xmlns:a16="http://schemas.microsoft.com/office/drawing/2014/main" val="1359868606"/>
                    </a:ext>
                  </a:extLst>
                </a:gridCol>
              </a:tblGrid>
              <a:tr h="243273">
                <a:tc>
                  <a:txBody>
                    <a:bodyPr/>
                    <a:lstStyle/>
                    <a:p>
                      <a:endParaRPr lang="en-GB" sz="1000" b="0" dirty="0">
                        <a:latin typeface="+mj-lt"/>
                      </a:endParaRPr>
                    </a:p>
                  </a:txBody>
                  <a:tcPr/>
                </a:tc>
                <a:tc>
                  <a:txBody>
                    <a:bodyPr/>
                    <a:lstStyle/>
                    <a:p>
                      <a:endParaRPr lang="en-GB" sz="1000" b="0" dirty="0">
                        <a:latin typeface="+mj-lt"/>
                      </a:endParaRPr>
                    </a:p>
                  </a:txBody>
                  <a:tcPr/>
                </a:tc>
                <a:tc>
                  <a:txBody>
                    <a:bodyPr/>
                    <a:lstStyle/>
                    <a:p>
                      <a:r>
                        <a:rPr lang="en-GB" sz="1000" b="0" dirty="0">
                          <a:latin typeface="+mj-lt"/>
                        </a:rPr>
                        <a:t>Metric name</a:t>
                      </a:r>
                    </a:p>
                  </a:txBody>
                  <a:tcPr/>
                </a:tc>
                <a:tc>
                  <a:txBody>
                    <a:bodyPr/>
                    <a:lstStyle/>
                    <a:p>
                      <a:r>
                        <a:rPr lang="en-GB" sz="1000" b="0" dirty="0">
                          <a:latin typeface="+mj-lt"/>
                        </a:rPr>
                        <a:t>Metric description</a:t>
                      </a:r>
                    </a:p>
                  </a:txBody>
                  <a:tcPr/>
                </a:tc>
                <a:tc>
                  <a:txBody>
                    <a:bodyPr/>
                    <a:lstStyle/>
                    <a:p>
                      <a:r>
                        <a:rPr lang="en-GB" sz="1000" b="0" dirty="0">
                          <a:latin typeface="+mj-lt"/>
                        </a:rPr>
                        <a:t>MPF programme standard tools? </a:t>
                      </a:r>
                    </a:p>
                  </a:txBody>
                  <a:tcPr/>
                </a:tc>
                <a:extLst>
                  <a:ext uri="{0D108BD9-81ED-4DB2-BD59-A6C34878D82A}">
                    <a16:rowId xmlns:a16="http://schemas.microsoft.com/office/drawing/2014/main" val="947749568"/>
                  </a:ext>
                </a:extLst>
              </a:tr>
              <a:tr h="352088">
                <a:tc>
                  <a:txBody>
                    <a:bodyPr/>
                    <a:lstStyle/>
                    <a:p>
                      <a:pPr algn="ctr" fontAlgn="ctr"/>
                      <a:r>
                        <a:rPr lang="en-GB" sz="800" b="0" i="0" u="none" strike="noStrike" dirty="0">
                          <a:solidFill>
                            <a:srgbClr val="425563"/>
                          </a:solidFill>
                          <a:effectLst/>
                          <a:latin typeface="Segoe UI" panose="020B0502040204020203" pitchFamily="34" charset="0"/>
                        </a:rPr>
                        <a:t>A3</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M13</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Proportion of unassured long-term vacant (LTV) premises</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Unassured long-term vacant premises as a proportion of all long-term vacant premises.</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18256933"/>
                  </a:ext>
                </a:extLst>
              </a:tr>
              <a:tr h="815504">
                <a:tc>
                  <a:txBody>
                    <a:bodyPr/>
                    <a:lstStyle/>
                    <a:p>
                      <a:pPr algn="ctr" fontAlgn="ctr"/>
                      <a:r>
                        <a:rPr lang="en-GB" sz="800" b="0" i="0" u="none" strike="noStrike">
                          <a:solidFill>
                            <a:srgbClr val="425563"/>
                          </a:solidFill>
                          <a:effectLst/>
                          <a:latin typeface="Segoe UI" panose="020B0502040204020203" pitchFamily="34" charset="0"/>
                        </a:rPr>
                        <a:t>A6</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M12</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Proportion of premises address data accuracy</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The proportion of a Wholesaler’s portfolio of SPIDs where key data (supply addresses, Unique Property Reference Number [UPRN] and Valuation Office Assessment [VOA]) is complete and accurate as proportion of that Wholesalers’ total portfolio of SPIDs. </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This metric can only be framed as a KPI once a measure of data accuracy has been established through the market data cleanse programme. Until then it will be reported as a market metric. </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We aim to allow the data to be further segmented by proportion of SPIDs, SPIDs [X] months old or less (i.e. focus on new connections) and SPIDs more than [X] months. </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This metric is also used for activities A3 and A5</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3649122635"/>
                  </a:ext>
                </a:extLst>
              </a:tr>
              <a:tr h="401758">
                <a:tc>
                  <a:txBody>
                    <a:bodyPr/>
                    <a:lstStyle/>
                    <a:p>
                      <a:pPr algn="ctr" fontAlgn="ctr"/>
                      <a:r>
                        <a:rPr lang="en-GB" sz="800" b="0" i="0" u="none" strike="noStrike">
                          <a:solidFill>
                            <a:srgbClr val="425563"/>
                          </a:solidFill>
                          <a:effectLst/>
                          <a:latin typeface="Segoe UI" panose="020B0502040204020203" pitchFamily="34" charset="0"/>
                        </a:rPr>
                        <a:t>A6</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M14</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Proportion of meters with credible GIS coordinates</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The number of meters with credible GIS coordinates as a proportion of all meters managed by the Wholesaler. GIS coordinates where there are potential data issues, meaning they could be inaccurate/erroneous, would be identified using defined criteria, </a:t>
                      </a:r>
                      <a:r>
                        <a:rPr lang="en-GB" sz="800" b="0" i="0" u="none" strike="noStrike" dirty="0" err="1">
                          <a:solidFill>
                            <a:srgbClr val="425563"/>
                          </a:solidFill>
                          <a:effectLst/>
                          <a:latin typeface="Segoe UI" panose="020B0502040204020203" pitchFamily="34" charset="0"/>
                        </a:rPr>
                        <a:t>inc</a:t>
                      </a:r>
                      <a:r>
                        <a:rPr lang="en-GB" sz="800" b="0" i="0" u="none" strike="noStrike" dirty="0">
                          <a:solidFill>
                            <a:srgbClr val="425563"/>
                          </a:solidFill>
                          <a:effectLst/>
                          <a:latin typeface="Segoe UI" panose="020B0502040204020203" pitchFamily="34" charset="0"/>
                        </a:rPr>
                        <a:t> GIS X/Y </a:t>
                      </a:r>
                      <a:r>
                        <a:rPr lang="en-GB" sz="800" b="0" i="0" u="none" strike="noStrike" dirty="0" err="1">
                          <a:solidFill>
                            <a:srgbClr val="425563"/>
                          </a:solidFill>
                          <a:effectLst/>
                          <a:latin typeface="Segoe UI" panose="020B0502040204020203" pitchFamily="34" charset="0"/>
                        </a:rPr>
                        <a:t>coor-dinates</a:t>
                      </a:r>
                      <a:r>
                        <a:rPr lang="en-GB" sz="800" b="0" i="0" u="none" strike="noStrike" dirty="0">
                          <a:solidFill>
                            <a:srgbClr val="425563"/>
                          </a:solidFill>
                          <a:effectLst/>
                          <a:latin typeface="Segoe UI" panose="020B0502040204020203" pitchFamily="34" charset="0"/>
                        </a:rPr>
                        <a:t> being far from the postcode centre, being at the UPRN centre, over 20 meters with the same coordinates etc.    </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3414097846"/>
                  </a:ext>
                </a:extLst>
              </a:tr>
              <a:tr h="456137">
                <a:tc>
                  <a:txBody>
                    <a:bodyPr/>
                    <a:lstStyle/>
                    <a:p>
                      <a:pPr algn="ctr" fontAlgn="ctr"/>
                      <a:r>
                        <a:rPr lang="en-GB" sz="800" b="0" i="0" u="none" strike="noStrike">
                          <a:solidFill>
                            <a:srgbClr val="425563"/>
                          </a:solidFill>
                          <a:effectLst/>
                          <a:latin typeface="Segoe UI" panose="020B0502040204020203" pitchFamily="34" charset="0"/>
                        </a:rPr>
                        <a:t>A6</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M19</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Cyclic non-market meter reads performed within SLA (biannual or monthly)</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Proportion of non-market meters which, at the measurement date, remain within the SLA period since the last cyclic meter read. </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We aim to allow the data to be further segmented by number of meters, proportion of meters, biannual, monthly, occupied, vacant, internal, and external meters.</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T5a Penalties and rewards</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T5b Compensation payments</a:t>
                      </a:r>
                    </a:p>
                  </a:txBody>
                  <a:tcPr marL="45720" marR="45720" anchor="ctr"/>
                </a:tc>
                <a:extLst>
                  <a:ext uri="{0D108BD9-81ED-4DB2-BD59-A6C34878D82A}">
                    <a16:rowId xmlns:a16="http://schemas.microsoft.com/office/drawing/2014/main" val="74200243"/>
                  </a:ext>
                </a:extLst>
              </a:tr>
              <a:tr h="700162">
                <a:tc>
                  <a:txBody>
                    <a:bodyPr/>
                    <a:lstStyle/>
                    <a:p>
                      <a:pPr algn="ctr" fontAlgn="ctr"/>
                      <a:r>
                        <a:rPr lang="en-GB" sz="800" b="0" i="0" u="none" strike="noStrike">
                          <a:solidFill>
                            <a:srgbClr val="425563"/>
                          </a:solidFill>
                          <a:effectLst/>
                          <a:latin typeface="Segoe UI" panose="020B0502040204020203" pitchFamily="34" charset="0"/>
                        </a:rPr>
                        <a:t>A6</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M20</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Proportion of consumption from cyclic non-market meter reads performed within the biannual or monthly Service Level Agreement (SLA)</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Consumption of non-market meters which, at the measurement date, remain within the SLA period since the last cyclic meter read.</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We aim to allow the data to be further segmented by number of meters, proportion of meters, biannual, monthly, occupied, vacant, internal, and external meters.</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2472970523"/>
                  </a:ext>
                </a:extLst>
              </a:tr>
              <a:tr h="456137">
                <a:tc>
                  <a:txBody>
                    <a:bodyPr/>
                    <a:lstStyle/>
                    <a:p>
                      <a:pPr algn="ctr" fontAlgn="ctr"/>
                      <a:r>
                        <a:rPr lang="en-GB" sz="800" b="0" i="0" u="none" strike="noStrike">
                          <a:solidFill>
                            <a:srgbClr val="425563"/>
                          </a:solidFill>
                          <a:effectLst/>
                          <a:latin typeface="Segoe UI" panose="020B0502040204020203" pitchFamily="34" charset="0"/>
                        </a:rPr>
                        <a:t>A6</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M21</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Lateness of overdue cyclic non-market meter reads</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The number of Business Days that the meter was late for a cyclic meter read.</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We aim to allow the data to be further segmented by number of meters, proportion of meters, biannual, monthly, occupied, vacant, internal, and external meters.</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T5a Penalties and rewards</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T5b Compensation payments</a:t>
                      </a:r>
                    </a:p>
                  </a:txBody>
                  <a:tcPr marL="45720" marR="45720" anchor="ctr"/>
                </a:tc>
                <a:extLst>
                  <a:ext uri="{0D108BD9-81ED-4DB2-BD59-A6C34878D82A}">
                    <a16:rowId xmlns:a16="http://schemas.microsoft.com/office/drawing/2014/main" val="668327087"/>
                  </a:ext>
                </a:extLst>
              </a:tr>
              <a:tr h="501226">
                <a:tc>
                  <a:txBody>
                    <a:bodyPr/>
                    <a:lstStyle/>
                    <a:p>
                      <a:pPr algn="ctr" fontAlgn="ctr"/>
                      <a:r>
                        <a:rPr lang="en-GB" sz="800" b="0" i="0" u="none" strike="noStrike">
                          <a:solidFill>
                            <a:srgbClr val="425563"/>
                          </a:solidFill>
                          <a:effectLst/>
                          <a:latin typeface="Segoe UI" panose="020B0502040204020203" pitchFamily="34" charset="0"/>
                        </a:rPr>
                        <a:t>A7</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M10</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Number of Long Unread Meters (LUMs) with an outstanding B5 or C1 bilateral transaction request</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Number of all LUMs, including Legacy Long Unread Meters (LLUMs), where there is an outstanding/in flight C1 (supply point verification) or B5 (meter repair/replace) bilateral Request in the Bilateral Hub on that meter. </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238090521"/>
                  </a:ext>
                </a:extLst>
              </a:tr>
              <a:tr h="401758">
                <a:tc>
                  <a:txBody>
                    <a:bodyPr/>
                    <a:lstStyle/>
                    <a:p>
                      <a:pPr algn="ctr" fontAlgn="ctr"/>
                      <a:r>
                        <a:rPr lang="en-GB" sz="800" b="0" i="0" u="none" strike="noStrike">
                          <a:solidFill>
                            <a:srgbClr val="425563"/>
                          </a:solidFill>
                          <a:effectLst/>
                          <a:latin typeface="Segoe UI" panose="020B0502040204020203" pitchFamily="34" charset="0"/>
                        </a:rPr>
                        <a:t>A8</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M02</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Proportion of smart meters read</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Proportion of smart meters that had the appropriate number of reads. </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The development of this KPI will need to consider code changes to confirm and clarify the underlying code obligations around responsibilities, definitions and processes for smart meters and meter reads. This would inform the ‘appropriate number of reads’ which will be defined as part of the design of this metric.</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3170330594"/>
                  </a:ext>
                </a:extLst>
              </a:tr>
              <a:tr h="401758">
                <a:tc>
                  <a:txBody>
                    <a:bodyPr/>
                    <a:lstStyle/>
                    <a:p>
                      <a:pPr algn="ctr" fontAlgn="ctr"/>
                      <a:r>
                        <a:rPr lang="en-GB" sz="800" b="0" i="0" u="none" strike="noStrike">
                          <a:solidFill>
                            <a:srgbClr val="425563"/>
                          </a:solidFill>
                          <a:effectLst/>
                          <a:latin typeface="Segoe UI" panose="020B0502040204020203" pitchFamily="34" charset="0"/>
                        </a:rPr>
                        <a:t>A8</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M08</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Proportion of consumption settled on actuals vs estimates for smart meters </a:t>
                      </a:r>
                    </a:p>
                  </a:txBody>
                  <a:tcPr marL="4763" marR="4763" marT="4763" marB="0" anchor="ctr"/>
                </a:tc>
                <a:tc>
                  <a:txBody>
                    <a:bodyPr/>
                    <a:lstStyle/>
                    <a:p>
                      <a:pPr algn="l" fontAlgn="ctr"/>
                      <a:r>
                        <a:rPr lang="en-GB" sz="800" b="0" i="0" u="none" strike="noStrike">
                          <a:solidFill>
                            <a:srgbClr val="425563"/>
                          </a:solidFill>
                          <a:effectLst/>
                          <a:latin typeface="Segoe UI" panose="020B0502040204020203" pitchFamily="34" charset="0"/>
                        </a:rPr>
                        <a:t>Tracks the proportion of consumption settled on actual vs estimated reads for smart meters at each settlement run (R1, R2, R3 and RF). </a:t>
                      </a:r>
                      <a:br>
                        <a:rPr lang="en-GB" sz="800" b="0" i="0" u="none" strike="noStrike">
                          <a:solidFill>
                            <a:srgbClr val="425563"/>
                          </a:solidFill>
                          <a:effectLst/>
                          <a:latin typeface="Segoe UI" panose="020B0502040204020203" pitchFamily="34" charset="0"/>
                        </a:rPr>
                      </a:br>
                      <a:r>
                        <a:rPr lang="en-GB" sz="800" b="0" i="0" u="none" strike="noStrike">
                          <a:solidFill>
                            <a:srgbClr val="425563"/>
                          </a:solidFill>
                          <a:effectLst/>
                          <a:latin typeface="Segoe UI" panose="020B0502040204020203" pitchFamily="34" charset="0"/>
                        </a:rPr>
                        <a:t>The development of this KPI will need to consider code changes to confirm and clarify the underlying code obligations around responsibilities, definitions and processes for smart meters and meter reads.</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386250431"/>
                  </a:ext>
                </a:extLst>
              </a:tr>
              <a:tr h="501226">
                <a:tc>
                  <a:txBody>
                    <a:bodyPr/>
                    <a:lstStyle/>
                    <a:p>
                      <a:pPr algn="ctr" fontAlgn="ctr"/>
                      <a:r>
                        <a:rPr lang="en-GB" sz="800" b="0" i="0" u="none" strike="noStrike">
                          <a:solidFill>
                            <a:srgbClr val="425563"/>
                          </a:solidFill>
                          <a:effectLst/>
                          <a:latin typeface="Segoe UI" panose="020B0502040204020203" pitchFamily="34" charset="0"/>
                        </a:rPr>
                        <a:t>A9</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M15</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Average lateness of failed SLAs for bilateral Requests</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Number of Business Days beyond the Bilateral Hub SLA where the SLA’s completion conditions have not been met by the Wholesaler, averaged across all SLAs.</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We aim to allow the data to be further segmented by C1 Requests, B5 Requests and all other Requests combined and by LLUMs.</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This metric is also used for activity A7.</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T5a Penalties and rewards</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T5b Compensation payments</a:t>
                      </a:r>
                    </a:p>
                  </a:txBody>
                  <a:tcPr marL="45720" marR="45720" anchor="ctr"/>
                </a:tc>
                <a:extLst>
                  <a:ext uri="{0D108BD9-81ED-4DB2-BD59-A6C34878D82A}">
                    <a16:rowId xmlns:a16="http://schemas.microsoft.com/office/drawing/2014/main" val="167676376"/>
                  </a:ext>
                </a:extLst>
              </a:tr>
              <a:tr h="369661">
                <a:tc>
                  <a:txBody>
                    <a:bodyPr/>
                    <a:lstStyle/>
                    <a:p>
                      <a:pPr algn="ctr" fontAlgn="ctr"/>
                      <a:r>
                        <a:rPr lang="en-GB" sz="800" b="0" i="0" u="none" strike="noStrike">
                          <a:solidFill>
                            <a:srgbClr val="425563"/>
                          </a:solidFill>
                          <a:effectLst/>
                          <a:latin typeface="Segoe UI" panose="020B0502040204020203" pitchFamily="34" charset="0"/>
                        </a:rPr>
                        <a:t>A9</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M16</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Proportion of deferred ORIDs </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Proportion of ORIDs that have been deferred as a percentage of total ORIDs raised (in current month and across a rolling 12 months). We aim to allow the data to be further segmented by C1 Requests, B5 Requests and all other Requests combined.</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This metric is also used for activity A7.</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1724875777"/>
                  </a:ext>
                </a:extLst>
              </a:tr>
              <a:tr h="369661">
                <a:tc>
                  <a:txBody>
                    <a:bodyPr/>
                    <a:lstStyle/>
                    <a:p>
                      <a:pPr algn="ctr" fontAlgn="ctr"/>
                      <a:r>
                        <a:rPr lang="en-GB" sz="800" b="0" i="0" u="none" strike="noStrike">
                          <a:solidFill>
                            <a:srgbClr val="425563"/>
                          </a:solidFill>
                          <a:effectLst/>
                          <a:latin typeface="Segoe UI" panose="020B0502040204020203" pitchFamily="34" charset="0"/>
                        </a:rPr>
                        <a:t>A9</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M17</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Average length of deferrals per ORID </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The average lengths of deferrals on ORIDs in the Bilateral Hub. We aim to allow the data to be further segmented by C1 Requests, B5 Requests and all other Requests combined.</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This metric is also used for activity A7.</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txBody>
                  <a:tcPr marL="45720" marR="45720" anchor="ctr"/>
                </a:tc>
                <a:extLst>
                  <a:ext uri="{0D108BD9-81ED-4DB2-BD59-A6C34878D82A}">
                    <a16:rowId xmlns:a16="http://schemas.microsoft.com/office/drawing/2014/main" val="859345976"/>
                  </a:ext>
                </a:extLst>
              </a:tr>
              <a:tr h="456137">
                <a:tc>
                  <a:txBody>
                    <a:bodyPr/>
                    <a:lstStyle/>
                    <a:p>
                      <a:pPr algn="ctr" fontAlgn="ctr"/>
                      <a:r>
                        <a:rPr lang="en-GB" sz="800" b="0" i="0" u="none" strike="noStrike">
                          <a:solidFill>
                            <a:srgbClr val="425563"/>
                          </a:solidFill>
                          <a:effectLst/>
                          <a:latin typeface="Segoe UI" panose="020B0502040204020203" pitchFamily="34" charset="0"/>
                        </a:rPr>
                        <a:t>A9</a:t>
                      </a:r>
                    </a:p>
                  </a:txBody>
                  <a:tcPr marL="4763" marR="4763" marT="4763" marB="0" anchor="ctr"/>
                </a:tc>
                <a:tc>
                  <a:txBody>
                    <a:bodyPr/>
                    <a:lstStyle/>
                    <a:p>
                      <a:pPr algn="ctr" fontAlgn="ctr"/>
                      <a:r>
                        <a:rPr lang="en-GB" sz="800" b="0" i="0" u="none" strike="noStrike">
                          <a:solidFill>
                            <a:srgbClr val="425563"/>
                          </a:solidFill>
                          <a:effectLst/>
                          <a:latin typeface="Segoe UI" panose="020B0502040204020203" pitchFamily="34" charset="0"/>
                        </a:rPr>
                        <a:t>M18</a:t>
                      </a:r>
                    </a:p>
                  </a:txBody>
                  <a:tcPr marL="4763" marR="4763" marT="4763" marB="0" anchor="ctr"/>
                </a:tc>
                <a:tc>
                  <a:txBody>
                    <a:bodyPr/>
                    <a:lstStyle/>
                    <a:p>
                      <a:pPr algn="ctr" fontAlgn="ctr"/>
                      <a:r>
                        <a:rPr lang="en-GB" sz="800" b="0" i="0" u="none" strike="noStrike" dirty="0">
                          <a:solidFill>
                            <a:srgbClr val="425563"/>
                          </a:solidFill>
                          <a:effectLst/>
                          <a:latin typeface="Segoe UI" panose="020B0502040204020203" pitchFamily="34" charset="0"/>
                        </a:rPr>
                        <a:t>Proportion of SLAs for bilateral Requests completed on time</a:t>
                      </a:r>
                    </a:p>
                  </a:txBody>
                  <a:tcPr marL="4763" marR="4763" marT="4763" marB="0" anchor="ctr"/>
                </a:tc>
                <a:tc>
                  <a:txBody>
                    <a:bodyPr/>
                    <a:lstStyle/>
                    <a:p>
                      <a:pPr algn="l" fontAlgn="ctr"/>
                      <a:r>
                        <a:rPr lang="en-GB" sz="800" b="0" i="0" u="none" strike="noStrike" dirty="0">
                          <a:solidFill>
                            <a:srgbClr val="425563"/>
                          </a:solidFill>
                          <a:effectLst/>
                          <a:latin typeface="Segoe UI" panose="020B0502040204020203" pitchFamily="34" charset="0"/>
                        </a:rPr>
                        <a:t>The proportion of Bilateral Hub SLAs that have been completed by the Wholesaler within prescribed SLA periods. </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We aim to allow the data to be further segmented by C1 Requests, B5 Requests and all other Requests combined.</a:t>
                      </a:r>
                      <a:br>
                        <a:rPr lang="en-GB" sz="800" b="0" i="0" u="none" strike="noStrike" dirty="0">
                          <a:solidFill>
                            <a:srgbClr val="425563"/>
                          </a:solidFill>
                          <a:effectLst/>
                          <a:latin typeface="Segoe UI" panose="020B0502040204020203" pitchFamily="34" charset="0"/>
                        </a:rPr>
                      </a:br>
                      <a:r>
                        <a:rPr lang="en-GB" sz="800" b="0" i="0" u="none" strike="noStrike" dirty="0">
                          <a:solidFill>
                            <a:srgbClr val="425563"/>
                          </a:solidFill>
                          <a:effectLst/>
                          <a:latin typeface="Segoe UI" panose="020B0502040204020203" pitchFamily="34" charset="0"/>
                        </a:rPr>
                        <a:t>This metric is also used for activity A7.</a:t>
                      </a:r>
                    </a:p>
                  </a:txBody>
                  <a:tcPr marL="4763" marR="4763" marT="4763" marB="0" anchor="ctr"/>
                </a:tc>
                <a:tc>
                  <a:txBody>
                    <a:bodyPr/>
                    <a:lstStyle/>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T4 Public peer comparison</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T5a Penalties and rewards</a:t>
                      </a:r>
                    </a:p>
                    <a:p>
                      <a:pPr marL="0" indent="0" algn="l" fontAlgn="ctr">
                        <a:buFont typeface="Arial" panose="020B0604020202020204" pitchFamily="34" charset="0"/>
                        <a:buNone/>
                      </a:pPr>
                      <a:r>
                        <a:rPr lang="en-GB" sz="800" b="0" i="0" u="none" strike="noStrike" dirty="0">
                          <a:solidFill>
                            <a:srgbClr val="425563"/>
                          </a:solidFill>
                          <a:effectLst/>
                          <a:latin typeface="Segoe UI" panose="020B0502040204020203" pitchFamily="34" charset="0"/>
                        </a:rPr>
                        <a:t>T5b Compensation payments</a:t>
                      </a:r>
                    </a:p>
                  </a:txBody>
                  <a:tcPr marL="45720" marR="45720" anchor="ctr"/>
                </a:tc>
                <a:extLst>
                  <a:ext uri="{0D108BD9-81ED-4DB2-BD59-A6C34878D82A}">
                    <a16:rowId xmlns:a16="http://schemas.microsoft.com/office/drawing/2014/main" val="312284808"/>
                  </a:ext>
                </a:extLst>
              </a:tr>
            </a:tbl>
          </a:graphicData>
        </a:graphic>
      </p:graphicFrame>
      <p:sp>
        <p:nvSpPr>
          <p:cNvPr id="5" name="TextBox 4">
            <a:extLst>
              <a:ext uri="{FF2B5EF4-FFF2-40B4-BE49-F238E27FC236}">
                <a16:creationId xmlns:a16="http://schemas.microsoft.com/office/drawing/2014/main" id="{8C979821-ABA4-2F67-7B6D-97BF4AC2014A}"/>
              </a:ext>
            </a:extLst>
          </p:cNvPr>
          <p:cNvSpPr txBox="1"/>
          <p:nvPr/>
        </p:nvSpPr>
        <p:spPr>
          <a:xfrm>
            <a:off x="11163883" y="653891"/>
            <a:ext cx="972000" cy="936000"/>
          </a:xfrm>
          <a:prstGeom prst="rect">
            <a:avLst/>
          </a:prstGeom>
          <a:solidFill>
            <a:schemeClr val="tx1"/>
          </a:solidFill>
          <a:ln w="12700">
            <a:solidFill>
              <a:schemeClr val="accent1"/>
            </a:solidFill>
          </a:ln>
        </p:spPr>
        <p:txBody>
          <a:bodyPr wrap="square" lIns="72000" tIns="36000" rIns="72000" bIns="36000" rtlCol="0">
            <a:noAutofit/>
          </a:bodyPr>
          <a:lstStyle/>
          <a:p>
            <a:r>
              <a:rPr lang="en-GB" sz="800" dirty="0">
                <a:solidFill>
                  <a:schemeClr val="bg1"/>
                </a:solidFill>
                <a:hlinkClick r:id="rId2">
                  <a:extLst>
                    <a:ext uri="{A12FA001-AC4F-418D-AE19-62706E023703}">
                      <ahyp:hlinkClr xmlns:ahyp="http://schemas.microsoft.com/office/drawing/2018/hyperlinkcolor" val="tx"/>
                    </a:ext>
                  </a:extLst>
                </a:hlinkClick>
              </a:rPr>
              <a:t>See p18</a:t>
            </a:r>
            <a:r>
              <a:rPr lang="en-GB" sz="800" dirty="0">
                <a:solidFill>
                  <a:srgbClr val="0071CE"/>
                </a:solidFill>
                <a:hlinkClick r:id="rId2">
                  <a:extLst>
                    <a:ext uri="{A12FA001-AC4F-418D-AE19-62706E023703}">
                      <ahyp:hlinkClr xmlns:ahyp="http://schemas.microsoft.com/office/drawing/2018/hyperlinkcolor" val="tx"/>
                    </a:ext>
                  </a:extLst>
                </a:hlinkClick>
              </a:rPr>
              <a:t> MPF Reform Pre-consultation document Component 3 of 4: Tools 17th August 2023</a:t>
            </a:r>
            <a:endParaRPr lang="en-GB" sz="800" dirty="0">
              <a:solidFill>
                <a:schemeClr val="bg1"/>
              </a:solidFill>
            </a:endParaRPr>
          </a:p>
        </p:txBody>
      </p:sp>
    </p:spTree>
    <p:extLst>
      <p:ext uri="{BB962C8B-B14F-4D97-AF65-F5344CB8AC3E}">
        <p14:creationId xmlns:p14="http://schemas.microsoft.com/office/powerpoint/2010/main" val="159453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65B1A-1A1E-3501-E71C-DD19C026EB4D}"/>
              </a:ext>
            </a:extLst>
          </p:cNvPr>
          <p:cNvSpPr>
            <a:spLocks noGrp="1"/>
          </p:cNvSpPr>
          <p:nvPr>
            <p:ph type="body" sz="quarter" idx="10"/>
          </p:nvPr>
        </p:nvSpPr>
        <p:spPr/>
        <p:txBody>
          <a:bodyPr/>
          <a:lstStyle/>
          <a:p>
            <a:r>
              <a:rPr lang="en-GB" dirty="0"/>
              <a:t>Aim of the session and agenda</a:t>
            </a:r>
          </a:p>
        </p:txBody>
      </p:sp>
      <p:sp>
        <p:nvSpPr>
          <p:cNvPr id="3" name="Content Placeholder 2">
            <a:extLst>
              <a:ext uri="{FF2B5EF4-FFF2-40B4-BE49-F238E27FC236}">
                <a16:creationId xmlns:a16="http://schemas.microsoft.com/office/drawing/2014/main" id="{C7146BED-F41D-E7B5-0689-C2CB23D4666E}"/>
              </a:ext>
            </a:extLst>
          </p:cNvPr>
          <p:cNvSpPr>
            <a:spLocks noGrp="1"/>
          </p:cNvSpPr>
          <p:nvPr>
            <p:ph sz="quarter" idx="12"/>
          </p:nvPr>
        </p:nvSpPr>
        <p:spPr>
          <a:xfrm>
            <a:off x="959998" y="1140814"/>
            <a:ext cx="10692000" cy="1548000"/>
          </a:xfrm>
        </p:spPr>
        <p:txBody>
          <a:bodyPr/>
          <a:lstStyle/>
          <a:p>
            <a:r>
              <a:rPr lang="en-GB" sz="1400" dirty="0"/>
              <a:t>This workshop aims at advising the development of the BR-</a:t>
            </a:r>
            <a:r>
              <a:rPr lang="en-GB" sz="1400" dirty="0" err="1"/>
              <a:t>MeX</a:t>
            </a:r>
            <a:r>
              <a:rPr lang="en-GB" sz="1400" dirty="0"/>
              <a:t> incentive for PR24 and the question of the inclusion of MPF metrics. The aim of this session is to:</a:t>
            </a:r>
          </a:p>
          <a:p>
            <a:endParaRPr lang="en-GB" sz="1400" dirty="0"/>
          </a:p>
          <a:p>
            <a:pPr marL="685800" lvl="1" indent="-342900">
              <a:buFont typeface="+mj-lt"/>
              <a:buAutoNum type="arabicPeriod"/>
            </a:pPr>
            <a:r>
              <a:rPr lang="en-GB" sz="1400" dirty="0"/>
              <a:t>Recap thoughts from 14</a:t>
            </a:r>
            <a:r>
              <a:rPr lang="en-GB" sz="1400" baseline="30000" dirty="0"/>
              <a:t>th</a:t>
            </a:r>
            <a:r>
              <a:rPr lang="en-GB" sz="1400" dirty="0"/>
              <a:t> December 2023 workshop</a:t>
            </a:r>
          </a:p>
          <a:p>
            <a:pPr marL="685800" lvl="1" indent="-342900">
              <a:buFont typeface="+mj-lt"/>
              <a:buAutoNum type="arabicPeriod"/>
            </a:pPr>
            <a:r>
              <a:rPr lang="en-GB" sz="1400" dirty="0"/>
              <a:t>Outline amendments to the set of principles</a:t>
            </a:r>
          </a:p>
          <a:p>
            <a:pPr marL="685800" lvl="1" indent="-342900">
              <a:buFont typeface="+mj-lt"/>
              <a:buAutoNum type="arabicPeriod"/>
            </a:pPr>
            <a:r>
              <a:rPr lang="en-GB" sz="1400" dirty="0"/>
              <a:t>Gather views and feedback on possible narrowing field for suitable MPF metrics for possible inclusion within BR-</a:t>
            </a:r>
            <a:r>
              <a:rPr lang="en-GB" sz="1400" dirty="0" err="1"/>
              <a:t>MeX</a:t>
            </a:r>
            <a:endParaRPr lang="en-GB" sz="1400" dirty="0"/>
          </a:p>
        </p:txBody>
      </p:sp>
      <p:sp>
        <p:nvSpPr>
          <p:cNvPr id="5" name="Content Placeholder 2">
            <a:extLst>
              <a:ext uri="{FF2B5EF4-FFF2-40B4-BE49-F238E27FC236}">
                <a16:creationId xmlns:a16="http://schemas.microsoft.com/office/drawing/2014/main" id="{AD7CBE73-8979-52CD-20EB-B0DCD6E6B859}"/>
              </a:ext>
            </a:extLst>
          </p:cNvPr>
          <p:cNvSpPr txBox="1">
            <a:spLocks/>
          </p:cNvSpPr>
          <p:nvPr/>
        </p:nvSpPr>
        <p:spPr>
          <a:xfrm>
            <a:off x="1062562" y="3105000"/>
            <a:ext cx="6912000" cy="32400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1600" kern="1200">
                <a:solidFill>
                  <a:schemeClr val="bg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a:solidFill>
                  <a:prstClr val="black"/>
                </a:solidFill>
                <a:latin typeface="Krub"/>
              </a:rPr>
              <a:t>We will publish both the slides and a summary of the meeting on our </a:t>
            </a:r>
            <a:r>
              <a:rPr lang="en-GB" sz="1400" dirty="0">
                <a:solidFill>
                  <a:prstClr val="black"/>
                </a:solidFill>
                <a:latin typeface="Krub"/>
                <a:hlinkClick r:id="rId2"/>
              </a:rPr>
              <a:t>website</a:t>
            </a:r>
            <a:r>
              <a:rPr lang="en-GB" sz="1400" dirty="0">
                <a:solidFill>
                  <a:prstClr val="black"/>
                </a:solidFill>
                <a:latin typeface="Krub"/>
              </a:rPr>
              <a:t>. </a:t>
            </a:r>
          </a:p>
        </p:txBody>
      </p:sp>
    </p:spTree>
    <p:extLst>
      <p:ext uri="{BB962C8B-B14F-4D97-AF65-F5344CB8AC3E}">
        <p14:creationId xmlns:p14="http://schemas.microsoft.com/office/powerpoint/2010/main" val="420571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29EC0-5A1D-6C3A-BA10-7ECD8A33F592}"/>
              </a:ext>
            </a:extLst>
          </p:cNvPr>
          <p:cNvSpPr>
            <a:spLocks noGrp="1"/>
          </p:cNvSpPr>
          <p:nvPr>
            <p:ph type="body" sz="quarter" idx="10"/>
          </p:nvPr>
        </p:nvSpPr>
        <p:spPr/>
        <p:txBody>
          <a:bodyPr/>
          <a:lstStyle/>
          <a:p>
            <a:r>
              <a:rPr lang="en-GB" dirty="0"/>
              <a:t>Recap from 14</a:t>
            </a:r>
            <a:r>
              <a:rPr lang="en-GB" baseline="30000" dirty="0"/>
              <a:t>th</a:t>
            </a:r>
            <a:r>
              <a:rPr lang="en-GB" dirty="0"/>
              <a:t> December 2023 Industry Workshop</a:t>
            </a:r>
          </a:p>
          <a:p>
            <a:endParaRPr lang="en-GB" dirty="0"/>
          </a:p>
        </p:txBody>
      </p:sp>
    </p:spTree>
    <p:extLst>
      <p:ext uri="{BB962C8B-B14F-4D97-AF65-F5344CB8AC3E}">
        <p14:creationId xmlns:p14="http://schemas.microsoft.com/office/powerpoint/2010/main" val="118506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FCD66D-58D8-6861-D4B8-459643131C3B}"/>
              </a:ext>
            </a:extLst>
          </p:cNvPr>
          <p:cNvSpPr/>
          <p:nvPr/>
        </p:nvSpPr>
        <p:spPr>
          <a:xfrm>
            <a:off x="961098" y="1165252"/>
            <a:ext cx="4932000" cy="4536000"/>
          </a:xfrm>
          <a:prstGeom prst="rect">
            <a:avLst/>
          </a:prstGeom>
          <a:solidFill>
            <a:schemeClr val="tx2">
              <a:lumMod val="9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89542D7-2FEB-81A8-A47B-9615859E0D00}"/>
              </a:ext>
            </a:extLst>
          </p:cNvPr>
          <p:cNvSpPr>
            <a:spLocks noGrp="1"/>
          </p:cNvSpPr>
          <p:nvPr>
            <p:ph sz="quarter" idx="12"/>
          </p:nvPr>
        </p:nvSpPr>
        <p:spPr>
          <a:xfrm>
            <a:off x="1055249" y="1296864"/>
            <a:ext cx="4536000" cy="3276000"/>
          </a:xfrm>
        </p:spPr>
        <p:txBody>
          <a:bodyPr/>
          <a:lstStyle/>
          <a:p>
            <a:r>
              <a:rPr lang="en-GB" dirty="0"/>
              <a:t>We have the following key considerations in mind for BR-</a:t>
            </a:r>
            <a:r>
              <a:rPr lang="en-GB" dirty="0" err="1"/>
              <a:t>MeX</a:t>
            </a:r>
            <a:r>
              <a:rPr lang="en-GB" dirty="0"/>
              <a:t>:</a:t>
            </a:r>
          </a:p>
          <a:p>
            <a:pPr marL="176213" indent="-176213">
              <a:buFont typeface="Arial" panose="020B0604020202020204" pitchFamily="34" charset="0"/>
              <a:buChar char="•"/>
            </a:pPr>
            <a:r>
              <a:rPr lang="en-GB" dirty="0"/>
              <a:t>Wholesalers need a stronger focus on understanding the needs and requirements of business customers – the quality of wholesale services can materially affect the business customer experience</a:t>
            </a:r>
          </a:p>
          <a:p>
            <a:pPr marL="176213" indent="-176213">
              <a:buFont typeface="Arial" panose="020B0604020202020204" pitchFamily="34" charset="0"/>
              <a:buChar char="•"/>
            </a:pPr>
            <a:r>
              <a:rPr lang="en-GB" dirty="0"/>
              <a:t>We will consider whether key measures of wholesaler performance in the business retail market (</a:t>
            </a:r>
            <a:r>
              <a:rPr lang="en-GB" dirty="0" err="1"/>
              <a:t>eg.</a:t>
            </a:r>
            <a:r>
              <a:rPr lang="en-GB" dirty="0"/>
              <a:t> one or more key metrics on data quality arising from the MPF reform programme) should complement B-</a:t>
            </a:r>
            <a:r>
              <a:rPr lang="en-GB" dirty="0" err="1"/>
              <a:t>MeX</a:t>
            </a:r>
            <a:r>
              <a:rPr lang="en-GB" dirty="0"/>
              <a:t> and R-</a:t>
            </a:r>
            <a:r>
              <a:rPr lang="en-GB" dirty="0" err="1"/>
              <a:t>MeX</a:t>
            </a:r>
            <a:endParaRPr lang="en-GB" dirty="0"/>
          </a:p>
        </p:txBody>
      </p:sp>
      <p:sp>
        <p:nvSpPr>
          <p:cNvPr id="4" name="Content Placeholder 2">
            <a:extLst>
              <a:ext uri="{FF2B5EF4-FFF2-40B4-BE49-F238E27FC236}">
                <a16:creationId xmlns:a16="http://schemas.microsoft.com/office/drawing/2014/main" id="{BAE72E83-51F6-5B0F-FD47-01DFED24402B}"/>
              </a:ext>
            </a:extLst>
          </p:cNvPr>
          <p:cNvSpPr txBox="1">
            <a:spLocks/>
          </p:cNvSpPr>
          <p:nvPr/>
        </p:nvSpPr>
        <p:spPr>
          <a:xfrm>
            <a:off x="624000" y="5866424"/>
            <a:ext cx="10944000" cy="43200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1600" kern="1200">
                <a:solidFill>
                  <a:schemeClr val="bg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500" dirty="0">
                <a:solidFill>
                  <a:prstClr val="black"/>
                </a:solidFill>
                <a:latin typeface="Krub"/>
              </a:rPr>
              <a:t>With the above in mind, we suggested that choice and use of any MPF metrics or KPIs within BR-</a:t>
            </a:r>
            <a:r>
              <a:rPr lang="en-GB" sz="1500" dirty="0" err="1">
                <a:solidFill>
                  <a:prstClr val="black"/>
                </a:solidFill>
                <a:latin typeface="Krub"/>
              </a:rPr>
              <a:t>MeX</a:t>
            </a:r>
            <a:r>
              <a:rPr lang="en-GB" sz="1500" dirty="0">
                <a:solidFill>
                  <a:prstClr val="black"/>
                </a:solidFill>
                <a:latin typeface="Krub"/>
              </a:rPr>
              <a:t> should be guided by the following draft principles (next slide):</a:t>
            </a:r>
          </a:p>
        </p:txBody>
      </p:sp>
      <p:sp>
        <p:nvSpPr>
          <p:cNvPr id="7" name="Text Placeholder 6">
            <a:extLst>
              <a:ext uri="{FF2B5EF4-FFF2-40B4-BE49-F238E27FC236}">
                <a16:creationId xmlns:a16="http://schemas.microsoft.com/office/drawing/2014/main" id="{7FCAE3CC-9F74-11C7-A857-CDFD564C5A22}"/>
              </a:ext>
            </a:extLst>
          </p:cNvPr>
          <p:cNvSpPr>
            <a:spLocks noGrp="1"/>
          </p:cNvSpPr>
          <p:nvPr>
            <p:ph type="body" sz="quarter" idx="10"/>
          </p:nvPr>
        </p:nvSpPr>
        <p:spPr>
          <a:xfrm>
            <a:off x="959999" y="252000"/>
            <a:ext cx="11232000" cy="612000"/>
          </a:xfrm>
        </p:spPr>
        <p:txBody>
          <a:bodyPr/>
          <a:lstStyle/>
          <a:p>
            <a:r>
              <a:rPr lang="en-GB" dirty="0"/>
              <a:t>Recap - Objectives and criteria for assessing suitability of MPF activities and metrics for possible inclusion within BR-</a:t>
            </a:r>
            <a:r>
              <a:rPr lang="en-GB" dirty="0" err="1"/>
              <a:t>MeX</a:t>
            </a:r>
            <a:endParaRPr lang="en-GB" dirty="0"/>
          </a:p>
        </p:txBody>
      </p:sp>
      <p:sp>
        <p:nvSpPr>
          <p:cNvPr id="9" name="Rectangle 8">
            <a:extLst>
              <a:ext uri="{FF2B5EF4-FFF2-40B4-BE49-F238E27FC236}">
                <a16:creationId xmlns:a16="http://schemas.microsoft.com/office/drawing/2014/main" id="{98D8AFA7-DA1F-4437-6866-49162D3CCC73}"/>
              </a:ext>
            </a:extLst>
          </p:cNvPr>
          <p:cNvSpPr/>
          <p:nvPr/>
        </p:nvSpPr>
        <p:spPr>
          <a:xfrm>
            <a:off x="6037922" y="1165252"/>
            <a:ext cx="5976000" cy="4536000"/>
          </a:xfrm>
          <a:prstGeom prst="rect">
            <a:avLst/>
          </a:prstGeom>
          <a:solidFill>
            <a:schemeClr val="tx2">
              <a:lumMod val="9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091B0FCA-E62D-914A-8BCF-0B2DB8F1810A}"/>
              </a:ext>
            </a:extLst>
          </p:cNvPr>
          <p:cNvSpPr txBox="1">
            <a:spLocks/>
          </p:cNvSpPr>
          <p:nvPr/>
        </p:nvSpPr>
        <p:spPr>
          <a:xfrm>
            <a:off x="6132074" y="1296864"/>
            <a:ext cx="5796000" cy="75600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1600" kern="1200">
                <a:solidFill>
                  <a:schemeClr val="bg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The aim of the MPF Reform programme is to create a performance framework that is simpler and more effective that the existing MPF – with eight success criteria:</a:t>
            </a:r>
          </a:p>
        </p:txBody>
      </p:sp>
      <p:sp>
        <p:nvSpPr>
          <p:cNvPr id="12" name="Rectangle 11">
            <a:extLst>
              <a:ext uri="{FF2B5EF4-FFF2-40B4-BE49-F238E27FC236}">
                <a16:creationId xmlns:a16="http://schemas.microsoft.com/office/drawing/2014/main" id="{CA59552A-DE57-A51A-D4FE-842A63E0329D}"/>
              </a:ext>
            </a:extLst>
          </p:cNvPr>
          <p:cNvSpPr/>
          <p:nvPr/>
        </p:nvSpPr>
        <p:spPr>
          <a:xfrm>
            <a:off x="6610350" y="2343149"/>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Facilitate Improved Customer Outcomes</a:t>
            </a:r>
          </a:p>
        </p:txBody>
      </p:sp>
      <p:sp>
        <p:nvSpPr>
          <p:cNvPr id="11" name="Arrow: Pentagon 10">
            <a:extLst>
              <a:ext uri="{FF2B5EF4-FFF2-40B4-BE49-F238E27FC236}">
                <a16:creationId xmlns:a16="http://schemas.microsoft.com/office/drawing/2014/main" id="{6B0A5328-07F9-6AB6-5887-7645C35B810D}"/>
              </a:ext>
            </a:extLst>
          </p:cNvPr>
          <p:cNvSpPr/>
          <p:nvPr/>
        </p:nvSpPr>
        <p:spPr>
          <a:xfrm>
            <a:off x="6132074" y="2343149"/>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1</a:t>
            </a:r>
          </a:p>
        </p:txBody>
      </p:sp>
      <p:sp>
        <p:nvSpPr>
          <p:cNvPr id="13" name="Rectangle 12">
            <a:extLst>
              <a:ext uri="{FF2B5EF4-FFF2-40B4-BE49-F238E27FC236}">
                <a16:creationId xmlns:a16="http://schemas.microsoft.com/office/drawing/2014/main" id="{339C6677-0569-6845-F2BE-0681B3BEE8F3}"/>
              </a:ext>
            </a:extLst>
          </p:cNvPr>
          <p:cNvSpPr/>
          <p:nvPr/>
        </p:nvSpPr>
        <p:spPr>
          <a:xfrm>
            <a:off x="6610350" y="2708571"/>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Improve Trading Party Accountability</a:t>
            </a:r>
          </a:p>
        </p:txBody>
      </p:sp>
      <p:sp>
        <p:nvSpPr>
          <p:cNvPr id="14" name="Arrow: Pentagon 13">
            <a:extLst>
              <a:ext uri="{FF2B5EF4-FFF2-40B4-BE49-F238E27FC236}">
                <a16:creationId xmlns:a16="http://schemas.microsoft.com/office/drawing/2014/main" id="{51E65783-178B-EE64-BCB3-9A19755B033B}"/>
              </a:ext>
            </a:extLst>
          </p:cNvPr>
          <p:cNvSpPr/>
          <p:nvPr/>
        </p:nvSpPr>
        <p:spPr>
          <a:xfrm>
            <a:off x="6132074" y="2708571"/>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2</a:t>
            </a:r>
          </a:p>
        </p:txBody>
      </p:sp>
      <p:sp>
        <p:nvSpPr>
          <p:cNvPr id="15" name="Rectangle 14">
            <a:extLst>
              <a:ext uri="{FF2B5EF4-FFF2-40B4-BE49-F238E27FC236}">
                <a16:creationId xmlns:a16="http://schemas.microsoft.com/office/drawing/2014/main" id="{A0DEE808-0702-2D7C-6D8F-5FC8E4618710}"/>
              </a:ext>
            </a:extLst>
          </p:cNvPr>
          <p:cNvSpPr/>
          <p:nvPr/>
        </p:nvSpPr>
        <p:spPr>
          <a:xfrm>
            <a:off x="6610350" y="3096337"/>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Support Competition</a:t>
            </a:r>
          </a:p>
        </p:txBody>
      </p:sp>
      <p:sp>
        <p:nvSpPr>
          <p:cNvPr id="16" name="Arrow: Pentagon 15">
            <a:extLst>
              <a:ext uri="{FF2B5EF4-FFF2-40B4-BE49-F238E27FC236}">
                <a16:creationId xmlns:a16="http://schemas.microsoft.com/office/drawing/2014/main" id="{3228ACE9-10EF-C275-1DE0-545B2BA5ED43}"/>
              </a:ext>
            </a:extLst>
          </p:cNvPr>
          <p:cNvSpPr/>
          <p:nvPr/>
        </p:nvSpPr>
        <p:spPr>
          <a:xfrm>
            <a:off x="6132074" y="3096337"/>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3</a:t>
            </a:r>
          </a:p>
        </p:txBody>
      </p:sp>
      <p:sp>
        <p:nvSpPr>
          <p:cNvPr id="17" name="Rectangle 16">
            <a:extLst>
              <a:ext uri="{FF2B5EF4-FFF2-40B4-BE49-F238E27FC236}">
                <a16:creationId xmlns:a16="http://schemas.microsoft.com/office/drawing/2014/main" id="{5B6FC12C-8897-0DEC-B858-1B2912EBDB7E}"/>
              </a:ext>
            </a:extLst>
          </p:cNvPr>
          <p:cNvSpPr/>
          <p:nvPr/>
        </p:nvSpPr>
        <p:spPr>
          <a:xfrm>
            <a:off x="6610350" y="3465606"/>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Consistency &amp; Compatibility with Regulatory Regime</a:t>
            </a:r>
          </a:p>
        </p:txBody>
      </p:sp>
      <p:sp>
        <p:nvSpPr>
          <p:cNvPr id="18" name="Arrow: Pentagon 17">
            <a:extLst>
              <a:ext uri="{FF2B5EF4-FFF2-40B4-BE49-F238E27FC236}">
                <a16:creationId xmlns:a16="http://schemas.microsoft.com/office/drawing/2014/main" id="{5CF4F89B-5B0B-F1D5-8300-15684D63120D}"/>
              </a:ext>
            </a:extLst>
          </p:cNvPr>
          <p:cNvSpPr/>
          <p:nvPr/>
        </p:nvSpPr>
        <p:spPr>
          <a:xfrm>
            <a:off x="6132074" y="3465606"/>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4</a:t>
            </a:r>
          </a:p>
        </p:txBody>
      </p:sp>
      <p:sp>
        <p:nvSpPr>
          <p:cNvPr id="19" name="Rectangle 18">
            <a:extLst>
              <a:ext uri="{FF2B5EF4-FFF2-40B4-BE49-F238E27FC236}">
                <a16:creationId xmlns:a16="http://schemas.microsoft.com/office/drawing/2014/main" id="{5E11A187-7C5D-DD4A-2F79-2CF145E7142A}"/>
              </a:ext>
            </a:extLst>
          </p:cNvPr>
          <p:cNvSpPr/>
          <p:nvPr/>
        </p:nvSpPr>
        <p:spPr>
          <a:xfrm>
            <a:off x="6610350" y="3834875"/>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Enduring and Agile</a:t>
            </a:r>
          </a:p>
        </p:txBody>
      </p:sp>
      <p:sp>
        <p:nvSpPr>
          <p:cNvPr id="20" name="Arrow: Pentagon 19">
            <a:extLst>
              <a:ext uri="{FF2B5EF4-FFF2-40B4-BE49-F238E27FC236}">
                <a16:creationId xmlns:a16="http://schemas.microsoft.com/office/drawing/2014/main" id="{FB1718B6-E05D-95F7-37DA-AFC1C964250A}"/>
              </a:ext>
            </a:extLst>
          </p:cNvPr>
          <p:cNvSpPr/>
          <p:nvPr/>
        </p:nvSpPr>
        <p:spPr>
          <a:xfrm>
            <a:off x="6132074" y="3834875"/>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5</a:t>
            </a:r>
          </a:p>
        </p:txBody>
      </p:sp>
      <p:sp>
        <p:nvSpPr>
          <p:cNvPr id="21" name="Rectangle 20">
            <a:extLst>
              <a:ext uri="{FF2B5EF4-FFF2-40B4-BE49-F238E27FC236}">
                <a16:creationId xmlns:a16="http://schemas.microsoft.com/office/drawing/2014/main" id="{0A61C458-4B5D-AE13-913F-364E075C5130}"/>
              </a:ext>
            </a:extLst>
          </p:cNvPr>
          <p:cNvSpPr/>
          <p:nvPr/>
        </p:nvSpPr>
        <p:spPr>
          <a:xfrm>
            <a:off x="6610350" y="4218794"/>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Transparent and proportionate</a:t>
            </a:r>
          </a:p>
        </p:txBody>
      </p:sp>
      <p:sp>
        <p:nvSpPr>
          <p:cNvPr id="22" name="Arrow: Pentagon 21">
            <a:extLst>
              <a:ext uri="{FF2B5EF4-FFF2-40B4-BE49-F238E27FC236}">
                <a16:creationId xmlns:a16="http://schemas.microsoft.com/office/drawing/2014/main" id="{5E027574-770B-A327-FD14-1C3B397C95FF}"/>
              </a:ext>
            </a:extLst>
          </p:cNvPr>
          <p:cNvSpPr/>
          <p:nvPr/>
        </p:nvSpPr>
        <p:spPr>
          <a:xfrm>
            <a:off x="6132074" y="4218794"/>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6</a:t>
            </a:r>
          </a:p>
        </p:txBody>
      </p:sp>
      <p:sp>
        <p:nvSpPr>
          <p:cNvPr id="23" name="Rectangle 22">
            <a:extLst>
              <a:ext uri="{FF2B5EF4-FFF2-40B4-BE49-F238E27FC236}">
                <a16:creationId xmlns:a16="http://schemas.microsoft.com/office/drawing/2014/main" id="{093B04D0-3D56-23D9-C08F-1EDAB6AEFF16}"/>
              </a:ext>
            </a:extLst>
          </p:cNvPr>
          <p:cNvSpPr/>
          <p:nvPr/>
        </p:nvSpPr>
        <p:spPr>
          <a:xfrm>
            <a:off x="6610350" y="4584216"/>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Value for money</a:t>
            </a:r>
          </a:p>
        </p:txBody>
      </p:sp>
      <p:sp>
        <p:nvSpPr>
          <p:cNvPr id="24" name="Arrow: Pentagon 23">
            <a:extLst>
              <a:ext uri="{FF2B5EF4-FFF2-40B4-BE49-F238E27FC236}">
                <a16:creationId xmlns:a16="http://schemas.microsoft.com/office/drawing/2014/main" id="{1CF61C08-7CFC-6C9F-9376-66340CB01147}"/>
              </a:ext>
            </a:extLst>
          </p:cNvPr>
          <p:cNvSpPr/>
          <p:nvPr/>
        </p:nvSpPr>
        <p:spPr>
          <a:xfrm>
            <a:off x="6132074" y="4584216"/>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7</a:t>
            </a:r>
          </a:p>
        </p:txBody>
      </p:sp>
      <p:sp>
        <p:nvSpPr>
          <p:cNvPr id="25" name="Rectangle 24">
            <a:extLst>
              <a:ext uri="{FF2B5EF4-FFF2-40B4-BE49-F238E27FC236}">
                <a16:creationId xmlns:a16="http://schemas.microsoft.com/office/drawing/2014/main" id="{F7AA2375-49F4-25CE-7745-E9F7652DA670}"/>
              </a:ext>
            </a:extLst>
          </p:cNvPr>
          <p:cNvSpPr/>
          <p:nvPr/>
        </p:nvSpPr>
        <p:spPr>
          <a:xfrm>
            <a:off x="6610350" y="4949638"/>
            <a:ext cx="5112000" cy="25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500" dirty="0">
                <a:solidFill>
                  <a:schemeClr val="bg1"/>
                </a:solidFill>
              </a:rPr>
              <a:t>Simplicity</a:t>
            </a:r>
          </a:p>
        </p:txBody>
      </p:sp>
      <p:sp>
        <p:nvSpPr>
          <p:cNvPr id="26" name="Arrow: Pentagon 25">
            <a:extLst>
              <a:ext uri="{FF2B5EF4-FFF2-40B4-BE49-F238E27FC236}">
                <a16:creationId xmlns:a16="http://schemas.microsoft.com/office/drawing/2014/main" id="{5751424F-E858-4617-A291-16161EEEF88B}"/>
              </a:ext>
            </a:extLst>
          </p:cNvPr>
          <p:cNvSpPr/>
          <p:nvPr/>
        </p:nvSpPr>
        <p:spPr>
          <a:xfrm>
            <a:off x="6132074" y="4949638"/>
            <a:ext cx="576000" cy="252000"/>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8</a:t>
            </a:r>
          </a:p>
        </p:txBody>
      </p:sp>
      <p:sp>
        <p:nvSpPr>
          <p:cNvPr id="27" name="Content Placeholder 2">
            <a:extLst>
              <a:ext uri="{FF2B5EF4-FFF2-40B4-BE49-F238E27FC236}">
                <a16:creationId xmlns:a16="http://schemas.microsoft.com/office/drawing/2014/main" id="{09DEDD14-599B-B08B-FAA0-39AC6AE1545E}"/>
              </a:ext>
            </a:extLst>
          </p:cNvPr>
          <p:cNvSpPr txBox="1">
            <a:spLocks/>
          </p:cNvSpPr>
          <p:nvPr/>
        </p:nvSpPr>
        <p:spPr>
          <a:xfrm>
            <a:off x="6132074" y="5394890"/>
            <a:ext cx="5760000" cy="21600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1600" kern="1200">
                <a:solidFill>
                  <a:schemeClr val="bg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300" dirty="0">
                <a:solidFill>
                  <a:prstClr val="black"/>
                </a:solidFill>
                <a:latin typeface="Krub"/>
              </a:rPr>
              <a:t>§2 </a:t>
            </a:r>
            <a:r>
              <a:rPr lang="en-GB" sz="1300" dirty="0">
                <a:hlinkClick r:id="rId2"/>
              </a:rPr>
              <a:t>MOSL: Market Performance Framework (MPF) Reform 17th August 2023</a:t>
            </a:r>
            <a:endParaRPr lang="en-GB" sz="1300" dirty="0">
              <a:solidFill>
                <a:prstClr val="black"/>
              </a:solidFill>
              <a:latin typeface="Krub"/>
            </a:endParaRPr>
          </a:p>
        </p:txBody>
      </p:sp>
    </p:spTree>
    <p:extLst>
      <p:ext uri="{BB962C8B-B14F-4D97-AF65-F5344CB8AC3E}">
        <p14:creationId xmlns:p14="http://schemas.microsoft.com/office/powerpoint/2010/main" val="233138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7B1FF3D-34E0-3ECB-82A6-EC1464CE810A}"/>
              </a:ext>
            </a:extLst>
          </p:cNvPr>
          <p:cNvGraphicFramePr>
            <a:graphicFrameLocks noGrp="1"/>
          </p:cNvGraphicFramePr>
          <p:nvPr>
            <p:extLst>
              <p:ext uri="{D42A27DB-BD31-4B8C-83A1-F6EECF244321}">
                <p14:modId xmlns:p14="http://schemas.microsoft.com/office/powerpoint/2010/main" val="3445626089"/>
              </p:ext>
            </p:extLst>
          </p:nvPr>
        </p:nvGraphicFramePr>
        <p:xfrm>
          <a:off x="74586" y="930876"/>
          <a:ext cx="6021414" cy="5770376"/>
        </p:xfrm>
        <a:graphic>
          <a:graphicData uri="http://schemas.openxmlformats.org/drawingml/2006/table">
            <a:tbl>
              <a:tblPr firstRow="1" bandRow="1">
                <a:tableStyleId>{5C22544A-7EE6-4342-B048-85BDC9FD1C3A}</a:tableStyleId>
              </a:tblPr>
              <a:tblGrid>
                <a:gridCol w="1317243">
                  <a:extLst>
                    <a:ext uri="{9D8B030D-6E8A-4147-A177-3AD203B41FA5}">
                      <a16:colId xmlns:a16="http://schemas.microsoft.com/office/drawing/2014/main" val="1381632501"/>
                    </a:ext>
                  </a:extLst>
                </a:gridCol>
                <a:gridCol w="4704171">
                  <a:extLst>
                    <a:ext uri="{9D8B030D-6E8A-4147-A177-3AD203B41FA5}">
                      <a16:colId xmlns:a16="http://schemas.microsoft.com/office/drawing/2014/main" val="3424825182"/>
                    </a:ext>
                  </a:extLst>
                </a:gridCol>
              </a:tblGrid>
              <a:tr h="568374">
                <a:tc>
                  <a:txBody>
                    <a:bodyPr/>
                    <a:lstStyle/>
                    <a:p>
                      <a:r>
                        <a:rPr lang="en-GB" sz="1100" b="0" dirty="0">
                          <a:latin typeface="+mj-lt"/>
                        </a:rPr>
                        <a:t>DRAFT</a:t>
                      </a:r>
                    </a:p>
                    <a:p>
                      <a:r>
                        <a:rPr lang="en-GB" sz="1100" b="0" dirty="0">
                          <a:latin typeface="+mj-lt"/>
                        </a:rPr>
                        <a:t>Principle</a:t>
                      </a:r>
                      <a:r>
                        <a:rPr lang="en-GB" sz="1100" b="0" dirty="0">
                          <a:latin typeface="+mn-lt"/>
                        </a:rPr>
                        <a:t> – Metrics should:</a:t>
                      </a:r>
                    </a:p>
                  </a:txBody>
                  <a:tcPr/>
                </a:tc>
                <a:tc>
                  <a:txBody>
                    <a:bodyPr/>
                    <a:lstStyle/>
                    <a:p>
                      <a:r>
                        <a:rPr lang="en-GB" sz="1100" b="0" dirty="0">
                          <a:latin typeface="+mj-lt"/>
                        </a:rPr>
                        <a:t>DRAFT</a:t>
                      </a:r>
                    </a:p>
                    <a:p>
                      <a:r>
                        <a:rPr lang="en-GB" sz="1100" b="0" dirty="0">
                          <a:latin typeface="+mj-lt"/>
                        </a:rPr>
                        <a:t>Description – </a:t>
                      </a:r>
                      <a:r>
                        <a:rPr lang="en-GB" sz="1100" b="0" dirty="0">
                          <a:latin typeface="+mn-lt"/>
                        </a:rPr>
                        <a:t>the metric or KPI should:</a:t>
                      </a:r>
                    </a:p>
                  </a:txBody>
                  <a:tcPr/>
                </a:tc>
                <a:extLst>
                  <a:ext uri="{0D108BD9-81ED-4DB2-BD59-A6C34878D82A}">
                    <a16:rowId xmlns:a16="http://schemas.microsoft.com/office/drawing/2014/main" val="2733548702"/>
                  </a:ext>
                </a:extLst>
              </a:tr>
              <a:tr h="541562">
                <a:tc>
                  <a:txBody>
                    <a:bodyPr/>
                    <a:lstStyle/>
                    <a:p>
                      <a:r>
                        <a:rPr lang="en-GB" sz="1050" dirty="0"/>
                        <a:t>1. Relate to end-customer service</a:t>
                      </a:r>
                    </a:p>
                  </a:txBody>
                  <a:tcPr/>
                </a:tc>
                <a:tc>
                  <a:txBody>
                    <a:bodyPr/>
                    <a:lstStyle/>
                    <a:p>
                      <a:r>
                        <a:rPr lang="en-GB" sz="1050" dirty="0"/>
                        <a:t>capture something meaningful and significant about the effect on the end customer experience.</a:t>
                      </a:r>
                    </a:p>
                  </a:txBody>
                  <a:tcPr/>
                </a:tc>
                <a:extLst>
                  <a:ext uri="{0D108BD9-81ED-4DB2-BD59-A6C34878D82A}">
                    <a16:rowId xmlns:a16="http://schemas.microsoft.com/office/drawing/2014/main" val="1875803616"/>
                  </a:ext>
                </a:extLst>
              </a:tr>
              <a:tr h="844837">
                <a:tc>
                  <a:txBody>
                    <a:bodyPr/>
                    <a:lstStyle/>
                    <a:p>
                      <a:r>
                        <a:rPr lang="en-GB" sz="1050" dirty="0"/>
                        <a:t>2. Say something meaningful about wholesaler performance</a:t>
                      </a:r>
                    </a:p>
                  </a:txBody>
                  <a:tcPr/>
                </a:tc>
                <a:tc>
                  <a:txBody>
                    <a:bodyPr/>
                    <a:lstStyle/>
                    <a:p>
                      <a:r>
                        <a:rPr lang="en-GB" sz="1050" dirty="0"/>
                        <a:t>allow something meaningful to be said about a wholesaler’s (relative) performance so as to enable a meaningful out- or under-performance payment</a:t>
                      </a:r>
                    </a:p>
                  </a:txBody>
                  <a:tcPr/>
                </a:tc>
                <a:extLst>
                  <a:ext uri="{0D108BD9-81ED-4DB2-BD59-A6C34878D82A}">
                    <a16:rowId xmlns:a16="http://schemas.microsoft.com/office/drawing/2014/main" val="1550571260"/>
                  </a:ext>
                </a:extLst>
              </a:tr>
              <a:tr h="844837">
                <a:tc>
                  <a:txBody>
                    <a:bodyPr/>
                    <a:lstStyle/>
                    <a:p>
                      <a:r>
                        <a:rPr lang="en-GB" sz="1050" dirty="0"/>
                        <a:t>3. Be sufficiently within wholesaler control</a:t>
                      </a:r>
                    </a:p>
                  </a:txBody>
                  <a:tcPr/>
                </a:tc>
                <a:tc>
                  <a:txBody>
                    <a:bodyPr/>
                    <a:lstStyle/>
                    <a:p>
                      <a:r>
                        <a:rPr lang="en-GB" sz="1050" dirty="0"/>
                        <a:t>be largely (but not necessarily entirely) within the control of the wholesaler. This could include that the metric is provided sufficiently frequently and within a sufficiently short period of time so a wholesaler can understand and rectify their performance, if need be</a:t>
                      </a:r>
                    </a:p>
                  </a:txBody>
                  <a:tcPr/>
                </a:tc>
                <a:extLst>
                  <a:ext uri="{0D108BD9-81ED-4DB2-BD59-A6C34878D82A}">
                    <a16:rowId xmlns:a16="http://schemas.microsoft.com/office/drawing/2014/main" val="3279720700"/>
                  </a:ext>
                </a:extLst>
              </a:tr>
              <a:tr h="720278">
                <a:tc>
                  <a:txBody>
                    <a:bodyPr/>
                    <a:lstStyle/>
                    <a:p>
                      <a:r>
                        <a:rPr lang="en-GB" sz="1050" dirty="0"/>
                        <a:t>4. Not be reproduced elsewhere as ‘double jeopardy’</a:t>
                      </a:r>
                    </a:p>
                  </a:txBody>
                  <a:tcPr/>
                </a:tc>
                <a:tc>
                  <a:txBody>
                    <a:bodyPr/>
                    <a:lstStyle/>
                    <a:p>
                      <a:r>
                        <a:rPr lang="en-GB" sz="1050" dirty="0"/>
                        <a:t>not be subject to financial penalties (including any compensatory payments) elsewhere, including within the MPF</a:t>
                      </a:r>
                    </a:p>
                  </a:txBody>
                  <a:tcPr/>
                </a:tc>
                <a:extLst>
                  <a:ext uri="{0D108BD9-81ED-4DB2-BD59-A6C34878D82A}">
                    <a16:rowId xmlns:a16="http://schemas.microsoft.com/office/drawing/2014/main" val="3120657761"/>
                  </a:ext>
                </a:extLst>
              </a:tr>
              <a:tr h="455120">
                <a:tc>
                  <a:txBody>
                    <a:bodyPr/>
                    <a:lstStyle/>
                    <a:p>
                      <a:r>
                        <a:rPr lang="en-GB" sz="1050" dirty="0"/>
                        <a:t>5. Be accurate and verifiable</a:t>
                      </a:r>
                    </a:p>
                  </a:txBody>
                  <a:tcPr/>
                </a:tc>
                <a:tc>
                  <a:txBody>
                    <a:bodyPr/>
                    <a:lstStyle/>
                    <a:p>
                      <a:r>
                        <a:rPr lang="en-GB" sz="1050" dirty="0"/>
                        <a:t>be clearly measurable, capably of being accurate and verifiable, and within a framework of challenge</a:t>
                      </a:r>
                    </a:p>
                  </a:txBody>
                  <a:tcPr/>
                </a:tc>
                <a:extLst>
                  <a:ext uri="{0D108BD9-81ED-4DB2-BD59-A6C34878D82A}">
                    <a16:rowId xmlns:a16="http://schemas.microsoft.com/office/drawing/2014/main" val="3422932259"/>
                  </a:ext>
                </a:extLst>
              </a:tr>
              <a:tr h="883520">
                <a:tc>
                  <a:txBody>
                    <a:bodyPr/>
                    <a:lstStyle/>
                    <a:p>
                      <a:r>
                        <a:rPr lang="en-GB" sz="1050" dirty="0"/>
                        <a:t>6. Be consistent with relevant rectification / assurance process</a:t>
                      </a:r>
                    </a:p>
                  </a:txBody>
                  <a:tcPr/>
                </a:tc>
                <a:tc>
                  <a:txBody>
                    <a:bodyPr/>
                    <a:lstStyle/>
                    <a:p>
                      <a:r>
                        <a:rPr lang="en-GB" sz="1050" dirty="0"/>
                        <a:t>be framed within a process that enables challenge, assurance and rectification, within the MPF process or the BR-</a:t>
                      </a:r>
                      <a:r>
                        <a:rPr lang="en-GB" sz="1050" dirty="0" err="1"/>
                        <a:t>MeX</a:t>
                      </a:r>
                      <a:r>
                        <a:rPr lang="en-GB" sz="1050" dirty="0"/>
                        <a:t> process, or a suitable dovetailing of the two.</a:t>
                      </a:r>
                    </a:p>
                  </a:txBody>
                  <a:tcPr/>
                </a:tc>
                <a:extLst>
                  <a:ext uri="{0D108BD9-81ED-4DB2-BD59-A6C34878D82A}">
                    <a16:rowId xmlns:a16="http://schemas.microsoft.com/office/drawing/2014/main" val="3822089915"/>
                  </a:ext>
                </a:extLst>
              </a:tr>
              <a:tr h="455120">
                <a:tc>
                  <a:txBody>
                    <a:bodyPr/>
                    <a:lstStyle/>
                    <a:p>
                      <a:r>
                        <a:rPr lang="en-GB" sz="1050" dirty="0"/>
                        <a:t>7. Be ‘future proof’</a:t>
                      </a:r>
                    </a:p>
                  </a:txBody>
                  <a:tcPr/>
                </a:tc>
                <a:tc>
                  <a:txBody>
                    <a:bodyPr/>
                    <a:lstStyle/>
                    <a:p>
                      <a:r>
                        <a:rPr lang="en-GB" sz="1050" dirty="0"/>
                        <a:t>as much as possible be unlikely to change over the next AMP, including in terms of definition and retention within the MPF</a:t>
                      </a:r>
                    </a:p>
                  </a:txBody>
                  <a:tcPr/>
                </a:tc>
                <a:extLst>
                  <a:ext uri="{0D108BD9-81ED-4DB2-BD59-A6C34878D82A}">
                    <a16:rowId xmlns:a16="http://schemas.microsoft.com/office/drawing/2014/main" val="1033338846"/>
                  </a:ext>
                </a:extLst>
              </a:tr>
              <a:tr h="410492">
                <a:tc>
                  <a:txBody>
                    <a:bodyPr/>
                    <a:lstStyle/>
                    <a:p>
                      <a:r>
                        <a:rPr lang="en-GB" sz="1050" dirty="0"/>
                        <a:t>8. Not be ‘game-able’</a:t>
                      </a:r>
                    </a:p>
                  </a:txBody>
                  <a:tcPr/>
                </a:tc>
                <a:tc>
                  <a:txBody>
                    <a:bodyPr/>
                    <a:lstStyle/>
                    <a:p>
                      <a:r>
                        <a:rPr lang="en-GB" sz="1050" dirty="0"/>
                        <a:t>as far as possible not be subject to ‘gaming’ or manipulation by a wholesaler.</a:t>
                      </a:r>
                    </a:p>
                  </a:txBody>
                  <a:tcPr/>
                </a:tc>
                <a:extLst>
                  <a:ext uri="{0D108BD9-81ED-4DB2-BD59-A6C34878D82A}">
                    <a16:rowId xmlns:a16="http://schemas.microsoft.com/office/drawing/2014/main" val="1695277187"/>
                  </a:ext>
                </a:extLst>
              </a:tr>
            </a:tbl>
          </a:graphicData>
        </a:graphic>
      </p:graphicFrame>
      <p:sp>
        <p:nvSpPr>
          <p:cNvPr id="7" name="Text Placeholder 6">
            <a:extLst>
              <a:ext uri="{FF2B5EF4-FFF2-40B4-BE49-F238E27FC236}">
                <a16:creationId xmlns:a16="http://schemas.microsoft.com/office/drawing/2014/main" id="{7FCAE3CC-9F74-11C7-A857-CDFD564C5A22}"/>
              </a:ext>
            </a:extLst>
          </p:cNvPr>
          <p:cNvSpPr>
            <a:spLocks noGrp="1"/>
          </p:cNvSpPr>
          <p:nvPr>
            <p:ph type="body" sz="quarter" idx="10"/>
          </p:nvPr>
        </p:nvSpPr>
        <p:spPr>
          <a:xfrm>
            <a:off x="959999" y="252000"/>
            <a:ext cx="11232000" cy="612000"/>
          </a:xfrm>
        </p:spPr>
        <p:txBody>
          <a:bodyPr/>
          <a:lstStyle/>
          <a:p>
            <a:r>
              <a:rPr lang="en-GB" dirty="0"/>
              <a:t>Recap - Objectives and criteria for assessing suitability of MPF activities and metrics for possible inclusion within BR-</a:t>
            </a:r>
            <a:r>
              <a:rPr lang="en-GB" dirty="0" err="1"/>
              <a:t>MeX</a:t>
            </a:r>
            <a:endParaRPr lang="en-GB" dirty="0"/>
          </a:p>
        </p:txBody>
      </p:sp>
      <p:graphicFrame>
        <p:nvGraphicFramePr>
          <p:cNvPr id="2" name="Table 5">
            <a:extLst>
              <a:ext uri="{FF2B5EF4-FFF2-40B4-BE49-F238E27FC236}">
                <a16:creationId xmlns:a16="http://schemas.microsoft.com/office/drawing/2014/main" id="{7D33D9E5-6A6F-6EAB-5970-1524C224A9FE}"/>
              </a:ext>
            </a:extLst>
          </p:cNvPr>
          <p:cNvGraphicFramePr>
            <a:graphicFrameLocks noGrp="1"/>
          </p:cNvGraphicFramePr>
          <p:nvPr>
            <p:extLst>
              <p:ext uri="{D42A27DB-BD31-4B8C-83A1-F6EECF244321}">
                <p14:modId xmlns:p14="http://schemas.microsoft.com/office/powerpoint/2010/main" val="1359140335"/>
              </p:ext>
            </p:extLst>
          </p:nvPr>
        </p:nvGraphicFramePr>
        <p:xfrm>
          <a:off x="6682408" y="930874"/>
          <a:ext cx="5347667" cy="5831462"/>
        </p:xfrm>
        <a:graphic>
          <a:graphicData uri="http://schemas.openxmlformats.org/drawingml/2006/table">
            <a:tbl>
              <a:tblPr firstRow="1" bandRow="1">
                <a:tableStyleId>{5C22544A-7EE6-4342-B048-85BDC9FD1C3A}</a:tableStyleId>
              </a:tblPr>
              <a:tblGrid>
                <a:gridCol w="1623392">
                  <a:extLst>
                    <a:ext uri="{9D8B030D-6E8A-4147-A177-3AD203B41FA5}">
                      <a16:colId xmlns:a16="http://schemas.microsoft.com/office/drawing/2014/main" val="1381632501"/>
                    </a:ext>
                  </a:extLst>
                </a:gridCol>
                <a:gridCol w="3724275">
                  <a:extLst>
                    <a:ext uri="{9D8B030D-6E8A-4147-A177-3AD203B41FA5}">
                      <a16:colId xmlns:a16="http://schemas.microsoft.com/office/drawing/2014/main" val="3424825182"/>
                    </a:ext>
                  </a:extLst>
                </a:gridCol>
              </a:tblGrid>
              <a:tr h="507401">
                <a:tc>
                  <a:txBody>
                    <a:bodyPr/>
                    <a:lstStyle/>
                    <a:p>
                      <a:r>
                        <a:rPr lang="en-GB" sz="1100" b="0" dirty="0">
                          <a:latin typeface="+mj-lt"/>
                        </a:rPr>
                        <a:t>SUGGESTED REVISED</a:t>
                      </a:r>
                    </a:p>
                    <a:p>
                      <a:r>
                        <a:rPr lang="en-GB" sz="1100" b="0" dirty="0">
                          <a:latin typeface="+mj-lt"/>
                        </a:rPr>
                        <a:t>Principle</a:t>
                      </a:r>
                      <a:r>
                        <a:rPr lang="en-GB" sz="1100" b="0" dirty="0">
                          <a:latin typeface="+mn-lt"/>
                        </a:rPr>
                        <a:t> – Metrics should:</a:t>
                      </a:r>
                    </a:p>
                  </a:txBody>
                  <a:tcPr/>
                </a:tc>
                <a:tc>
                  <a:txBody>
                    <a:bodyPr/>
                    <a:lstStyle/>
                    <a:p>
                      <a:endParaRPr lang="en-GB" sz="1100" b="0" dirty="0">
                        <a:latin typeface="+mj-lt"/>
                      </a:endParaRPr>
                    </a:p>
                    <a:p>
                      <a:r>
                        <a:rPr lang="en-GB" sz="1100" b="0" dirty="0">
                          <a:latin typeface="+mj-lt"/>
                        </a:rPr>
                        <a:t>Description – </a:t>
                      </a:r>
                      <a:r>
                        <a:rPr lang="en-GB" sz="1100" b="0" dirty="0">
                          <a:latin typeface="+mn-lt"/>
                        </a:rPr>
                        <a:t>the metric or KPI should:</a:t>
                      </a:r>
                    </a:p>
                  </a:txBody>
                  <a:tcPr/>
                </a:tc>
                <a:extLst>
                  <a:ext uri="{0D108BD9-81ED-4DB2-BD59-A6C34878D82A}">
                    <a16:rowId xmlns:a16="http://schemas.microsoft.com/office/drawing/2014/main" val="2733548702"/>
                  </a:ext>
                </a:extLst>
              </a:tr>
              <a:tr h="796827">
                <a:tc>
                  <a:txBody>
                    <a:bodyPr/>
                    <a:lstStyle/>
                    <a:p>
                      <a:r>
                        <a:rPr lang="en-GB" sz="1050" dirty="0"/>
                        <a:t>(A) Relate to end-customer service</a:t>
                      </a:r>
                    </a:p>
                  </a:txBody>
                  <a:tcPr/>
                </a:tc>
                <a:tc>
                  <a:txBody>
                    <a:bodyPr/>
                    <a:lstStyle/>
                    <a:p>
                      <a:r>
                        <a:rPr lang="en-GB" sz="1050" dirty="0"/>
                        <a:t>capture something meaningful and significant about the effect on the end customer experience, and be ‘stretching’ (</a:t>
                      </a:r>
                      <a:r>
                        <a:rPr lang="en-GB" sz="1050" dirty="0" err="1"/>
                        <a:t>ie</a:t>
                      </a:r>
                      <a:r>
                        <a:rPr lang="en-GB" sz="1050" dirty="0"/>
                        <a:t>. we shouldn’t be rewarding Wholesalers for ‘BAU’) including over time</a:t>
                      </a:r>
                    </a:p>
                  </a:txBody>
                  <a:tcPr/>
                </a:tc>
                <a:extLst>
                  <a:ext uri="{0D108BD9-81ED-4DB2-BD59-A6C34878D82A}">
                    <a16:rowId xmlns:a16="http://schemas.microsoft.com/office/drawing/2014/main" val="1875803616"/>
                  </a:ext>
                </a:extLst>
              </a:tr>
              <a:tr h="989412">
                <a:tc>
                  <a:txBody>
                    <a:bodyPr/>
                    <a:lstStyle/>
                    <a:p>
                      <a:r>
                        <a:rPr lang="en-GB" sz="1050" dirty="0"/>
                        <a:t>(B) Wholesaler performance meaningful and controllable</a:t>
                      </a:r>
                    </a:p>
                  </a:txBody>
                  <a:tcPr/>
                </a:tc>
                <a:tc>
                  <a:txBody>
                    <a:bodyPr/>
                    <a:lstStyle/>
                    <a:p>
                      <a:r>
                        <a:rPr lang="en-GB" sz="1050" dirty="0"/>
                        <a:t>be largely (but not necessarily entirely) within the control of the wholesaler (but not ‘game-able’ or subject to undue manipulation), and meaningful in terms of performance here affecting customers and the market,</a:t>
                      </a:r>
                    </a:p>
                  </a:txBody>
                  <a:tcPr/>
                </a:tc>
                <a:extLst>
                  <a:ext uri="{0D108BD9-81ED-4DB2-BD59-A6C34878D82A}">
                    <a16:rowId xmlns:a16="http://schemas.microsoft.com/office/drawing/2014/main" val="1550571260"/>
                  </a:ext>
                </a:extLst>
              </a:tr>
              <a:tr h="622521">
                <a:tc>
                  <a:txBody>
                    <a:bodyPr/>
                    <a:lstStyle/>
                    <a:p>
                      <a:r>
                        <a:rPr lang="en-GB" sz="1050" dirty="0">
                          <a:solidFill>
                            <a:srgbClr val="C00000"/>
                          </a:solidFill>
                        </a:rPr>
                        <a:t>(C) Proportionate</a:t>
                      </a:r>
                    </a:p>
                  </a:txBody>
                  <a:tcPr/>
                </a:tc>
                <a:tc>
                  <a:txBody>
                    <a:bodyPr/>
                    <a:lstStyle/>
                    <a:p>
                      <a:r>
                        <a:rPr lang="en-GB" sz="1050" dirty="0">
                          <a:solidFill>
                            <a:srgbClr val="C00000"/>
                          </a:solidFill>
                        </a:rPr>
                        <a:t>be proportionate, in that any financial incentive or penalty should be proportionate with respect to its the effect on customers or the market</a:t>
                      </a:r>
                    </a:p>
                  </a:txBody>
                  <a:tcPr/>
                </a:tc>
                <a:extLst>
                  <a:ext uri="{0D108BD9-81ED-4DB2-BD59-A6C34878D82A}">
                    <a16:rowId xmlns:a16="http://schemas.microsoft.com/office/drawing/2014/main" val="3279720700"/>
                  </a:ext>
                </a:extLst>
              </a:tr>
              <a:tr h="742781">
                <a:tc>
                  <a:txBody>
                    <a:bodyPr/>
                    <a:lstStyle/>
                    <a:p>
                      <a:r>
                        <a:rPr lang="en-GB" sz="1050" dirty="0"/>
                        <a:t>(D) not be reproduced elsewhere as ‘double jeopardy’</a:t>
                      </a:r>
                    </a:p>
                  </a:txBody>
                  <a:tcPr/>
                </a:tc>
                <a:tc>
                  <a:txBody>
                    <a:bodyPr/>
                    <a:lstStyle/>
                    <a:p>
                      <a:r>
                        <a:rPr lang="en-GB" sz="1050" dirty="0"/>
                        <a:t>not be subject to analogous or parallel financial penalties elsewhere, including within the MPF</a:t>
                      </a:r>
                    </a:p>
                  </a:txBody>
                  <a:tcPr/>
                </a:tc>
                <a:extLst>
                  <a:ext uri="{0D108BD9-81ED-4DB2-BD59-A6C34878D82A}">
                    <a16:rowId xmlns:a16="http://schemas.microsoft.com/office/drawing/2014/main" val="3120657761"/>
                  </a:ext>
                </a:extLst>
              </a:tr>
              <a:tr h="533003">
                <a:tc>
                  <a:txBody>
                    <a:bodyPr/>
                    <a:lstStyle/>
                    <a:p>
                      <a:r>
                        <a:rPr lang="en-GB" sz="1050" dirty="0"/>
                        <a:t>(E) be accurate and verifiable</a:t>
                      </a:r>
                    </a:p>
                  </a:txBody>
                  <a:tcPr/>
                </a:tc>
                <a:tc>
                  <a:txBody>
                    <a:bodyPr/>
                    <a:lstStyle/>
                    <a:p>
                      <a:r>
                        <a:rPr lang="en-GB" sz="1050" dirty="0"/>
                        <a:t>be clearly measurable, capably of being accurate and verifiable, and within a framework of challenge and assurance</a:t>
                      </a:r>
                    </a:p>
                  </a:txBody>
                  <a:tcPr/>
                </a:tc>
                <a:extLst>
                  <a:ext uri="{0D108BD9-81ED-4DB2-BD59-A6C34878D82A}">
                    <a16:rowId xmlns:a16="http://schemas.microsoft.com/office/drawing/2014/main" val="3422932259"/>
                  </a:ext>
                </a:extLst>
              </a:tr>
              <a:tr h="533003">
                <a:tc>
                  <a:txBody>
                    <a:bodyPr/>
                    <a:lstStyle/>
                    <a:p>
                      <a:r>
                        <a:rPr lang="en-GB" sz="1050" dirty="0"/>
                        <a:t>(F) be ‘future proof’</a:t>
                      </a:r>
                    </a:p>
                  </a:txBody>
                  <a:tcPr/>
                </a:tc>
                <a:tc>
                  <a:txBody>
                    <a:bodyPr/>
                    <a:lstStyle/>
                    <a:p>
                      <a:r>
                        <a:rPr lang="en-GB" sz="1050" dirty="0"/>
                        <a:t>as much as possible be unlikely to change over the next AMP, including in terms of definition and retention within the MPF</a:t>
                      </a:r>
                    </a:p>
                    <a:p>
                      <a:endParaRPr lang="en-GB" sz="1050" dirty="0"/>
                    </a:p>
                    <a:p>
                      <a:endParaRPr lang="en-GB" sz="1050" dirty="0"/>
                    </a:p>
                  </a:txBody>
                  <a:tcPr/>
                </a:tc>
                <a:extLst>
                  <a:ext uri="{0D108BD9-81ED-4DB2-BD59-A6C34878D82A}">
                    <a16:rowId xmlns:a16="http://schemas.microsoft.com/office/drawing/2014/main" val="1033338846"/>
                  </a:ext>
                </a:extLst>
              </a:tr>
              <a:tr h="622521">
                <a:tc>
                  <a:txBody>
                    <a:bodyPr/>
                    <a:lstStyle/>
                    <a:p>
                      <a:r>
                        <a:rPr lang="en-GB" sz="1050" dirty="0">
                          <a:solidFill>
                            <a:srgbClr val="C00000"/>
                          </a:solidFill>
                        </a:rPr>
                        <a:t>(G) Simplicity and transparency</a:t>
                      </a:r>
                    </a:p>
                  </a:txBody>
                  <a:tcPr/>
                </a:tc>
                <a:tc>
                  <a:txBody>
                    <a:bodyPr/>
                    <a:lstStyle/>
                    <a:p>
                      <a:r>
                        <a:rPr lang="en-GB" sz="1050" dirty="0">
                          <a:solidFill>
                            <a:srgbClr val="C00000"/>
                          </a:solidFill>
                        </a:rPr>
                        <a:t>be, all other things equal, simple and transparent to understand and implement.</a:t>
                      </a:r>
                    </a:p>
                  </a:txBody>
                  <a:tcPr/>
                </a:tc>
                <a:extLst>
                  <a:ext uri="{0D108BD9-81ED-4DB2-BD59-A6C34878D82A}">
                    <a16:rowId xmlns:a16="http://schemas.microsoft.com/office/drawing/2014/main" val="1695277187"/>
                  </a:ext>
                </a:extLst>
              </a:tr>
            </a:tbl>
          </a:graphicData>
        </a:graphic>
      </p:graphicFrame>
      <p:sp>
        <p:nvSpPr>
          <p:cNvPr id="6" name="Arrow: Right 5">
            <a:extLst>
              <a:ext uri="{FF2B5EF4-FFF2-40B4-BE49-F238E27FC236}">
                <a16:creationId xmlns:a16="http://schemas.microsoft.com/office/drawing/2014/main" id="{DC31B06F-E613-5C55-A3E8-2A4A11C6CB8F}"/>
              </a:ext>
            </a:extLst>
          </p:cNvPr>
          <p:cNvSpPr/>
          <p:nvPr/>
        </p:nvSpPr>
        <p:spPr>
          <a:xfrm>
            <a:off x="6219825" y="1733549"/>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AE640F13-B672-B2A2-294F-BA4F54064637}"/>
              </a:ext>
            </a:extLst>
          </p:cNvPr>
          <p:cNvSpPr/>
          <p:nvPr/>
        </p:nvSpPr>
        <p:spPr>
          <a:xfrm>
            <a:off x="6200775" y="2600221"/>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A6AF39D-F104-4109-68BF-8D6D89EB1C68}"/>
              </a:ext>
            </a:extLst>
          </p:cNvPr>
          <p:cNvSpPr/>
          <p:nvPr/>
        </p:nvSpPr>
        <p:spPr>
          <a:xfrm>
            <a:off x="6200775" y="2952749"/>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BCBF486A-80CA-8593-6FB8-178505395707}"/>
              </a:ext>
            </a:extLst>
          </p:cNvPr>
          <p:cNvCxnSpPr/>
          <p:nvPr/>
        </p:nvCxnSpPr>
        <p:spPr>
          <a:xfrm>
            <a:off x="6143624" y="6611933"/>
            <a:ext cx="252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0DDD0A-342F-7D69-1E3B-66DC860B280D}"/>
              </a:ext>
            </a:extLst>
          </p:cNvPr>
          <p:cNvCxnSpPr>
            <a:cxnSpLocks/>
          </p:cNvCxnSpPr>
          <p:nvPr/>
        </p:nvCxnSpPr>
        <p:spPr>
          <a:xfrm flipV="1">
            <a:off x="6376574" y="3262260"/>
            <a:ext cx="0" cy="33480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9A42A2-F3D5-7F1C-A06D-805E45FCBD51}"/>
              </a:ext>
            </a:extLst>
          </p:cNvPr>
          <p:cNvCxnSpPr/>
          <p:nvPr/>
        </p:nvCxnSpPr>
        <p:spPr>
          <a:xfrm>
            <a:off x="6376574" y="3273368"/>
            <a:ext cx="252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19BEAB61-3D4F-B921-7451-7D541D5EF099}"/>
              </a:ext>
            </a:extLst>
          </p:cNvPr>
          <p:cNvSpPr/>
          <p:nvPr/>
        </p:nvSpPr>
        <p:spPr>
          <a:xfrm>
            <a:off x="6203467" y="5882971"/>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46A30D84-FBA7-27BE-85AA-8A4249944624}"/>
              </a:ext>
            </a:extLst>
          </p:cNvPr>
          <p:cNvSpPr/>
          <p:nvPr/>
        </p:nvSpPr>
        <p:spPr>
          <a:xfrm>
            <a:off x="6200775" y="5010347"/>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34C1F4C8-0921-AF20-6B83-F4E5EFE15782}"/>
              </a:ext>
            </a:extLst>
          </p:cNvPr>
          <p:cNvSpPr/>
          <p:nvPr/>
        </p:nvSpPr>
        <p:spPr>
          <a:xfrm>
            <a:off x="6200775" y="4717846"/>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23E67BE4-E49B-14FE-022A-BF7DD8020C75}"/>
              </a:ext>
            </a:extLst>
          </p:cNvPr>
          <p:cNvSpPr/>
          <p:nvPr/>
        </p:nvSpPr>
        <p:spPr>
          <a:xfrm>
            <a:off x="6219825" y="4210049"/>
            <a:ext cx="323850" cy="216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795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29EC0-5A1D-6C3A-BA10-7ECD8A33F592}"/>
              </a:ext>
            </a:extLst>
          </p:cNvPr>
          <p:cNvSpPr>
            <a:spLocks noGrp="1"/>
          </p:cNvSpPr>
          <p:nvPr>
            <p:ph type="body" sz="quarter" idx="10"/>
          </p:nvPr>
        </p:nvSpPr>
        <p:spPr/>
        <p:txBody>
          <a:bodyPr/>
          <a:lstStyle/>
          <a:p>
            <a:r>
              <a:rPr lang="en-GB" dirty="0"/>
              <a:t>Candidate MPF metrics</a:t>
            </a:r>
          </a:p>
        </p:txBody>
      </p:sp>
    </p:spTree>
    <p:extLst>
      <p:ext uri="{BB962C8B-B14F-4D97-AF65-F5344CB8AC3E}">
        <p14:creationId xmlns:p14="http://schemas.microsoft.com/office/powerpoint/2010/main" val="418815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134AD-5FBA-DA33-373C-DD87239D3F61}"/>
              </a:ext>
            </a:extLst>
          </p:cNvPr>
          <p:cNvSpPr txBox="1">
            <a:spLocks/>
          </p:cNvSpPr>
          <p:nvPr/>
        </p:nvSpPr>
        <p:spPr>
          <a:xfrm>
            <a:off x="1034325" y="741253"/>
            <a:ext cx="10800000" cy="468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500" dirty="0">
                <a:solidFill>
                  <a:prstClr val="black"/>
                </a:solidFill>
                <a:latin typeface="Krub"/>
              </a:rPr>
              <a:t>Ofwat are currently considering whether KPIs in these areas may be appropriate for inclusion within BR-</a:t>
            </a:r>
            <a:r>
              <a:rPr lang="en-GB" sz="1500" dirty="0" err="1">
                <a:solidFill>
                  <a:prstClr val="black"/>
                </a:solidFill>
                <a:latin typeface="Krub"/>
              </a:rPr>
              <a:t>MeX.</a:t>
            </a:r>
            <a:r>
              <a:rPr lang="en-GB" sz="1500" dirty="0">
                <a:solidFill>
                  <a:prstClr val="black"/>
                </a:solidFill>
                <a:latin typeface="Krub"/>
              </a:rPr>
              <a:t> The below follows MOSL’s MPF reform consultation 3 pre-read materials (</a:t>
            </a:r>
            <a:r>
              <a:rPr lang="en-GB" sz="1500" dirty="0">
                <a:solidFill>
                  <a:prstClr val="white"/>
                </a:solidFill>
                <a:latin typeface="Krub"/>
                <a:hlinkClick r:id="rId2"/>
              </a:rPr>
              <a:t>here</a:t>
            </a:r>
            <a:r>
              <a:rPr lang="en-GB" sz="1500" dirty="0">
                <a:solidFill>
                  <a:prstClr val="black"/>
                </a:solidFill>
                <a:latin typeface="Krub"/>
              </a:rPr>
              <a:t>).</a:t>
            </a:r>
            <a:r>
              <a:rPr lang="en-GB" sz="1500" dirty="0" err="1">
                <a:solidFill>
                  <a:prstClr val="white"/>
                </a:solidFill>
                <a:latin typeface="Krub"/>
              </a:rPr>
              <a:t>bla</a:t>
            </a:r>
            <a:endParaRPr lang="en-GB" sz="1500" dirty="0">
              <a:solidFill>
                <a:prstClr val="white"/>
              </a:solidFill>
              <a:latin typeface="Krub"/>
            </a:endParaRPr>
          </a:p>
        </p:txBody>
      </p:sp>
      <p:sp>
        <p:nvSpPr>
          <p:cNvPr id="5" name="Rectangle 4">
            <a:extLst>
              <a:ext uri="{FF2B5EF4-FFF2-40B4-BE49-F238E27FC236}">
                <a16:creationId xmlns:a16="http://schemas.microsoft.com/office/drawing/2014/main" id="{F3E38530-A21D-2294-855A-A3F8E2BFB135}"/>
              </a:ext>
            </a:extLst>
          </p:cNvPr>
          <p:cNvSpPr/>
          <p:nvPr/>
        </p:nvSpPr>
        <p:spPr>
          <a:xfrm>
            <a:off x="1015398" y="1276244"/>
            <a:ext cx="1188000" cy="900000"/>
          </a:xfrm>
          <a:prstGeom prst="rect">
            <a:avLst/>
          </a:prstGeom>
          <a:solidFill>
            <a:schemeClr val="tx2">
              <a:lumMod val="75000"/>
            </a:schemeClr>
          </a:solidFill>
          <a:ln w="12700">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b="1" dirty="0">
                <a:solidFill>
                  <a:prstClr val="white"/>
                </a:solidFill>
                <a:latin typeface="Krub"/>
              </a:rPr>
              <a:t>MOSL activity reference</a:t>
            </a:r>
          </a:p>
        </p:txBody>
      </p:sp>
      <p:sp>
        <p:nvSpPr>
          <p:cNvPr id="6" name="Rectangle 5">
            <a:extLst>
              <a:ext uri="{FF2B5EF4-FFF2-40B4-BE49-F238E27FC236}">
                <a16:creationId xmlns:a16="http://schemas.microsoft.com/office/drawing/2014/main" id="{22D7C67C-14D4-AB56-2393-F203B310CB82}"/>
              </a:ext>
            </a:extLst>
          </p:cNvPr>
          <p:cNvSpPr/>
          <p:nvPr/>
        </p:nvSpPr>
        <p:spPr>
          <a:xfrm>
            <a:off x="7121977" y="1269783"/>
            <a:ext cx="2340000" cy="90000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solidFill>
                  <a:prstClr val="white"/>
                </a:solidFill>
                <a:latin typeface="Krub SemiBold"/>
              </a:rPr>
              <a:t>A.9 Wholesalers should resolve customer service requests in a timely manner</a:t>
            </a:r>
          </a:p>
        </p:txBody>
      </p:sp>
      <p:sp>
        <p:nvSpPr>
          <p:cNvPr id="7" name="Rectangle 6">
            <a:extLst>
              <a:ext uri="{FF2B5EF4-FFF2-40B4-BE49-F238E27FC236}">
                <a16:creationId xmlns:a16="http://schemas.microsoft.com/office/drawing/2014/main" id="{43314848-C90F-21CC-3BF9-A1DCD7A53057}"/>
              </a:ext>
            </a:extLst>
          </p:cNvPr>
          <p:cNvSpPr/>
          <p:nvPr/>
        </p:nvSpPr>
        <p:spPr>
          <a:xfrm>
            <a:off x="2247926" y="1269783"/>
            <a:ext cx="2412000" cy="90000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solidFill>
                  <a:prstClr val="white"/>
                </a:solidFill>
                <a:latin typeface="Krub SemiBold"/>
              </a:rPr>
              <a:t>A.6 Wholesalers should maintain asset and premises data</a:t>
            </a:r>
          </a:p>
        </p:txBody>
      </p:sp>
      <p:sp>
        <p:nvSpPr>
          <p:cNvPr id="8" name="Rectangle 7">
            <a:extLst>
              <a:ext uri="{FF2B5EF4-FFF2-40B4-BE49-F238E27FC236}">
                <a16:creationId xmlns:a16="http://schemas.microsoft.com/office/drawing/2014/main" id="{336F0F60-EB0B-489F-97A1-831808FBC5FB}"/>
              </a:ext>
            </a:extLst>
          </p:cNvPr>
          <p:cNvSpPr/>
          <p:nvPr/>
        </p:nvSpPr>
        <p:spPr>
          <a:xfrm>
            <a:off x="4721142" y="1269783"/>
            <a:ext cx="2340000" cy="90000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solidFill>
                  <a:prstClr val="white"/>
                </a:solidFill>
                <a:latin typeface="Krub SemiBold"/>
              </a:rPr>
              <a:t>A.7 Wholesalers should maintain working and readable assets (</a:t>
            </a:r>
            <a:r>
              <a:rPr lang="en-GB" sz="1300" dirty="0" err="1">
                <a:solidFill>
                  <a:prstClr val="white"/>
                </a:solidFill>
                <a:latin typeface="Krub SemiBold"/>
              </a:rPr>
              <a:t>ie</a:t>
            </a:r>
            <a:r>
              <a:rPr lang="en-GB" sz="1300" dirty="0">
                <a:solidFill>
                  <a:prstClr val="white"/>
                </a:solidFill>
                <a:latin typeface="Krub SemiBold"/>
              </a:rPr>
              <a:t>. meters)</a:t>
            </a:r>
          </a:p>
        </p:txBody>
      </p:sp>
      <p:sp>
        <p:nvSpPr>
          <p:cNvPr id="11" name="Rectangle 10">
            <a:extLst>
              <a:ext uri="{FF2B5EF4-FFF2-40B4-BE49-F238E27FC236}">
                <a16:creationId xmlns:a16="http://schemas.microsoft.com/office/drawing/2014/main" id="{02009687-A444-EDD2-43C2-302567474CC0}"/>
              </a:ext>
            </a:extLst>
          </p:cNvPr>
          <p:cNvSpPr/>
          <p:nvPr/>
        </p:nvSpPr>
        <p:spPr>
          <a:xfrm>
            <a:off x="1006162" y="2212979"/>
            <a:ext cx="1188000" cy="4320000"/>
          </a:xfrm>
          <a:prstGeom prst="rect">
            <a:avLst/>
          </a:prstGeom>
          <a:solidFill>
            <a:schemeClr val="tx2">
              <a:lumMod val="75000"/>
            </a:schemeClr>
          </a:solidFill>
          <a:ln w="12700">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solidFill>
                  <a:prstClr val="white"/>
                </a:solidFill>
                <a:latin typeface="Krub"/>
              </a:rPr>
              <a:t>MOSL key performance indicators</a:t>
            </a:r>
          </a:p>
        </p:txBody>
      </p:sp>
      <p:sp>
        <p:nvSpPr>
          <p:cNvPr id="12" name="Rectangle 11">
            <a:extLst>
              <a:ext uri="{FF2B5EF4-FFF2-40B4-BE49-F238E27FC236}">
                <a16:creationId xmlns:a16="http://schemas.microsoft.com/office/drawing/2014/main" id="{6A642643-7D5F-8110-590B-13630FB48EC6}"/>
              </a:ext>
            </a:extLst>
          </p:cNvPr>
          <p:cNvSpPr/>
          <p:nvPr/>
        </p:nvSpPr>
        <p:spPr>
          <a:xfrm>
            <a:off x="7121977" y="2217539"/>
            <a:ext cx="2340000" cy="432000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2913" indent="-350838">
              <a:spcAft>
                <a:spcPts val="600"/>
              </a:spcAft>
            </a:pPr>
            <a:r>
              <a:rPr lang="en-GB" sz="1300" dirty="0">
                <a:solidFill>
                  <a:prstClr val="white"/>
                </a:solidFill>
                <a:latin typeface="Krub"/>
              </a:rPr>
              <a:t>M15	Average lateness of failed SLAs for bilateral requests</a:t>
            </a:r>
          </a:p>
          <a:p>
            <a:pPr marL="442913" indent="-350838">
              <a:spcAft>
                <a:spcPts val="600"/>
              </a:spcAft>
            </a:pPr>
            <a:r>
              <a:rPr lang="en-GB" sz="1300" dirty="0">
                <a:solidFill>
                  <a:prstClr val="white"/>
                </a:solidFill>
                <a:latin typeface="Krub"/>
              </a:rPr>
              <a:t>M17	Average length of deferrals per ORID</a:t>
            </a:r>
          </a:p>
          <a:p>
            <a:pPr marL="442913" indent="-350838">
              <a:spcAft>
                <a:spcPts val="600"/>
              </a:spcAft>
            </a:pPr>
            <a:r>
              <a:rPr lang="en-GB" sz="1300" dirty="0">
                <a:solidFill>
                  <a:prstClr val="white"/>
                </a:solidFill>
                <a:latin typeface="Krub"/>
              </a:rPr>
              <a:t>M18	Proportion of SLAs for bilateral Requests completed on time</a:t>
            </a:r>
          </a:p>
          <a:p>
            <a:pPr marL="442913" indent="-350838"/>
            <a:r>
              <a:rPr lang="en-GB" sz="1300" dirty="0">
                <a:solidFill>
                  <a:prstClr val="white"/>
                </a:solidFill>
                <a:latin typeface="Krub"/>
              </a:rPr>
              <a:t>M16	Proportion of deferred ORIDs</a:t>
            </a:r>
          </a:p>
        </p:txBody>
      </p:sp>
      <p:sp>
        <p:nvSpPr>
          <p:cNvPr id="18" name="Rectangle 17">
            <a:extLst>
              <a:ext uri="{FF2B5EF4-FFF2-40B4-BE49-F238E27FC236}">
                <a16:creationId xmlns:a16="http://schemas.microsoft.com/office/drawing/2014/main" id="{47129312-0042-AF33-AC9C-7EAF6D715BB4}"/>
              </a:ext>
            </a:extLst>
          </p:cNvPr>
          <p:cNvSpPr/>
          <p:nvPr/>
        </p:nvSpPr>
        <p:spPr>
          <a:xfrm>
            <a:off x="2247926" y="2217539"/>
            <a:ext cx="2412000" cy="432000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2913" indent="-350838"/>
            <a:r>
              <a:rPr lang="en-GB" sz="1300" dirty="0">
                <a:solidFill>
                  <a:prstClr val="white"/>
                </a:solidFill>
                <a:latin typeface="Krub"/>
              </a:rPr>
              <a:t>M12	Proportion of premises address data accuracy</a:t>
            </a:r>
          </a:p>
          <a:p>
            <a:pPr marL="442913" indent="-350838"/>
            <a:endParaRPr lang="en-GB" sz="1300" dirty="0">
              <a:solidFill>
                <a:prstClr val="white"/>
              </a:solidFill>
              <a:latin typeface="Krub"/>
            </a:endParaRPr>
          </a:p>
          <a:p>
            <a:pPr marL="442913" indent="-350838">
              <a:spcAft>
                <a:spcPts val="600"/>
              </a:spcAft>
            </a:pPr>
            <a:r>
              <a:rPr lang="en-GB" sz="1300" i="1" dirty="0">
                <a:solidFill>
                  <a:prstClr val="white"/>
                </a:solidFill>
                <a:latin typeface="Krub"/>
              </a:rPr>
              <a:t>M20	Proportion of consumption from cyclic non-market meter reads performed within the biannual or monthly SLA</a:t>
            </a:r>
          </a:p>
          <a:p>
            <a:pPr marL="442913" indent="-350838">
              <a:spcAft>
                <a:spcPts val="600"/>
              </a:spcAft>
            </a:pPr>
            <a:r>
              <a:rPr lang="en-GB" sz="1300" i="1" dirty="0">
                <a:solidFill>
                  <a:prstClr val="white"/>
                </a:solidFill>
                <a:latin typeface="Krub"/>
              </a:rPr>
              <a:t>M19	Cyclic non-market meter reads performed within SLA (biannual or monthly)</a:t>
            </a:r>
          </a:p>
          <a:p>
            <a:pPr marL="442913" indent="-350838">
              <a:spcAft>
                <a:spcPts val="600"/>
              </a:spcAft>
            </a:pPr>
            <a:r>
              <a:rPr lang="en-GB" sz="1300" i="1" dirty="0">
                <a:solidFill>
                  <a:prstClr val="white"/>
                </a:solidFill>
                <a:latin typeface="Krub"/>
              </a:rPr>
              <a:t>M21	Lateness of overdue cyclic non-market meter reads</a:t>
            </a:r>
          </a:p>
          <a:p>
            <a:pPr marL="442913" indent="-350838"/>
            <a:r>
              <a:rPr lang="en-GB" sz="1300" i="1" dirty="0">
                <a:solidFill>
                  <a:prstClr val="white"/>
                </a:solidFill>
                <a:latin typeface="Krub"/>
              </a:rPr>
              <a:t>M14	Proportion of meters with credible GIS coordinates</a:t>
            </a:r>
          </a:p>
        </p:txBody>
      </p:sp>
      <p:sp>
        <p:nvSpPr>
          <p:cNvPr id="19" name="Rectangle 18">
            <a:extLst>
              <a:ext uri="{FF2B5EF4-FFF2-40B4-BE49-F238E27FC236}">
                <a16:creationId xmlns:a16="http://schemas.microsoft.com/office/drawing/2014/main" id="{53A874DF-F74A-5834-3378-DAD310713894}"/>
              </a:ext>
            </a:extLst>
          </p:cNvPr>
          <p:cNvSpPr/>
          <p:nvPr/>
        </p:nvSpPr>
        <p:spPr>
          <a:xfrm>
            <a:off x="4710304" y="2212979"/>
            <a:ext cx="2340000" cy="432000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2913" indent="-350838">
              <a:spcAft>
                <a:spcPts val="600"/>
              </a:spcAft>
            </a:pPr>
            <a:r>
              <a:rPr lang="en-GB" sz="1300" dirty="0">
                <a:solidFill>
                  <a:prstClr val="white"/>
                </a:solidFill>
                <a:latin typeface="Krub"/>
              </a:rPr>
              <a:t>M15	Average lateness of failed SLAs for bilateral requests</a:t>
            </a:r>
          </a:p>
          <a:p>
            <a:pPr marL="442913" indent="-350838">
              <a:spcAft>
                <a:spcPts val="600"/>
              </a:spcAft>
            </a:pPr>
            <a:r>
              <a:rPr lang="en-GB" sz="1300" dirty="0">
                <a:solidFill>
                  <a:prstClr val="white"/>
                </a:solidFill>
                <a:latin typeface="Krub"/>
              </a:rPr>
              <a:t>M10	</a:t>
            </a:r>
            <a:r>
              <a:rPr lang="en-GB" sz="1300" dirty="0">
                <a:solidFill>
                  <a:prstClr val="white"/>
                </a:solidFill>
                <a:latin typeface="Arial" panose="020B0604020202020204" pitchFamily="34" charset="0"/>
                <a:cs typeface="Arial" panose="020B0604020202020204" pitchFamily="34" charset="0"/>
              </a:rPr>
              <a:t>№</a:t>
            </a:r>
            <a:r>
              <a:rPr lang="en-GB" sz="1300" dirty="0">
                <a:solidFill>
                  <a:prstClr val="white"/>
                </a:solidFill>
                <a:latin typeface="Krub"/>
              </a:rPr>
              <a:t> Long Unread Meters (LUMs) with outstanding B5 or C1 bilateral request</a:t>
            </a:r>
          </a:p>
          <a:p>
            <a:pPr marL="442913" indent="-350838">
              <a:spcAft>
                <a:spcPts val="600"/>
              </a:spcAft>
            </a:pPr>
            <a:r>
              <a:rPr lang="en-GB" sz="1300" dirty="0">
                <a:solidFill>
                  <a:prstClr val="white"/>
                </a:solidFill>
                <a:latin typeface="Krub"/>
              </a:rPr>
              <a:t>M17	Average length of deferrals per ORID</a:t>
            </a:r>
          </a:p>
          <a:p>
            <a:pPr marL="442913" indent="-350838">
              <a:spcAft>
                <a:spcPts val="600"/>
              </a:spcAft>
            </a:pPr>
            <a:r>
              <a:rPr lang="en-GB" sz="1300" dirty="0">
                <a:solidFill>
                  <a:prstClr val="white"/>
                </a:solidFill>
                <a:latin typeface="Krub"/>
              </a:rPr>
              <a:t>M18	Proportion of SLAs for bilateral requests completed on time</a:t>
            </a:r>
          </a:p>
          <a:p>
            <a:pPr marL="442913" indent="-350838"/>
            <a:r>
              <a:rPr lang="en-GB" sz="1300" dirty="0">
                <a:solidFill>
                  <a:prstClr val="white"/>
                </a:solidFill>
                <a:latin typeface="Krub"/>
              </a:rPr>
              <a:t>M16	Proportion of Deferred ORIDs</a:t>
            </a:r>
          </a:p>
        </p:txBody>
      </p:sp>
      <p:sp>
        <p:nvSpPr>
          <p:cNvPr id="4" name="Rectangle 3">
            <a:extLst>
              <a:ext uri="{FF2B5EF4-FFF2-40B4-BE49-F238E27FC236}">
                <a16:creationId xmlns:a16="http://schemas.microsoft.com/office/drawing/2014/main" id="{D63273E4-4586-047A-9DDA-29C1EAA28D02}"/>
              </a:ext>
            </a:extLst>
          </p:cNvPr>
          <p:cNvSpPr/>
          <p:nvPr/>
        </p:nvSpPr>
        <p:spPr>
          <a:xfrm>
            <a:off x="9519900" y="1269783"/>
            <a:ext cx="2340000" cy="900000"/>
          </a:xfrm>
          <a:prstGeom prst="rect">
            <a:avLst/>
          </a:prstGeom>
          <a:solidFill>
            <a:schemeClr val="accent1">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solidFill>
                  <a:prstClr val="white"/>
                </a:solidFill>
                <a:latin typeface="Krub SemiBold"/>
              </a:rPr>
              <a:t>A.3 Ensure occupancy classification is accurate (both Retailer &amp; Wholesaler)</a:t>
            </a:r>
          </a:p>
        </p:txBody>
      </p:sp>
      <p:sp>
        <p:nvSpPr>
          <p:cNvPr id="9" name="Rectangle 8">
            <a:extLst>
              <a:ext uri="{FF2B5EF4-FFF2-40B4-BE49-F238E27FC236}">
                <a16:creationId xmlns:a16="http://schemas.microsoft.com/office/drawing/2014/main" id="{A58E9877-7334-262E-D69A-5549278245EE}"/>
              </a:ext>
            </a:extLst>
          </p:cNvPr>
          <p:cNvSpPr/>
          <p:nvPr/>
        </p:nvSpPr>
        <p:spPr>
          <a:xfrm>
            <a:off x="9524124" y="2213397"/>
            <a:ext cx="2340000" cy="1116000"/>
          </a:xfrm>
          <a:prstGeom prst="rect">
            <a:avLst/>
          </a:prstGeom>
          <a:solidFill>
            <a:schemeClr val="accent1">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2913" indent="-350838">
              <a:spcAft>
                <a:spcPts val="600"/>
              </a:spcAft>
            </a:pPr>
            <a:r>
              <a:rPr lang="en-GB" sz="1300" dirty="0">
                <a:solidFill>
                  <a:prstClr val="white"/>
                </a:solidFill>
                <a:latin typeface="Krub"/>
              </a:rPr>
              <a:t>M13	Proportion of unassured long-term vacant (LTV) premises</a:t>
            </a:r>
          </a:p>
        </p:txBody>
      </p:sp>
      <p:sp>
        <p:nvSpPr>
          <p:cNvPr id="10" name="Rectangle 9">
            <a:extLst>
              <a:ext uri="{FF2B5EF4-FFF2-40B4-BE49-F238E27FC236}">
                <a16:creationId xmlns:a16="http://schemas.microsoft.com/office/drawing/2014/main" id="{E199F9D1-555A-C1E7-56F1-B7CC9A430D83}"/>
              </a:ext>
            </a:extLst>
          </p:cNvPr>
          <p:cNvSpPr/>
          <p:nvPr/>
        </p:nvSpPr>
        <p:spPr>
          <a:xfrm>
            <a:off x="9532911" y="4680949"/>
            <a:ext cx="2340000" cy="1836000"/>
          </a:xfrm>
          <a:prstGeom prst="rect">
            <a:avLst/>
          </a:prstGeom>
          <a:solidFill>
            <a:schemeClr val="accent1">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2913" indent="-350838">
              <a:spcAft>
                <a:spcPts val="600"/>
              </a:spcAft>
            </a:pPr>
            <a:r>
              <a:rPr lang="en-GB" sz="1300" dirty="0">
                <a:solidFill>
                  <a:prstClr val="white"/>
                </a:solidFill>
                <a:latin typeface="Krub"/>
              </a:rPr>
              <a:t>M02	Proportion of Smart meters read</a:t>
            </a:r>
          </a:p>
          <a:p>
            <a:pPr marL="442913" indent="-350838">
              <a:spcAft>
                <a:spcPts val="600"/>
              </a:spcAft>
            </a:pPr>
            <a:r>
              <a:rPr lang="en-GB" sz="1300" dirty="0">
                <a:solidFill>
                  <a:prstClr val="white"/>
                </a:solidFill>
                <a:latin typeface="Krub"/>
              </a:rPr>
              <a:t>M08	Proportion of consumption settled on actuals vs estimates for smart meters</a:t>
            </a:r>
          </a:p>
        </p:txBody>
      </p:sp>
      <p:sp>
        <p:nvSpPr>
          <p:cNvPr id="13" name="Rectangle 12">
            <a:extLst>
              <a:ext uri="{FF2B5EF4-FFF2-40B4-BE49-F238E27FC236}">
                <a16:creationId xmlns:a16="http://schemas.microsoft.com/office/drawing/2014/main" id="{74F9B7CE-D376-5C32-F503-C72292FDE9C8}"/>
              </a:ext>
            </a:extLst>
          </p:cNvPr>
          <p:cNvSpPr/>
          <p:nvPr/>
        </p:nvSpPr>
        <p:spPr>
          <a:xfrm>
            <a:off x="9524124" y="3728134"/>
            <a:ext cx="2340000" cy="900000"/>
          </a:xfrm>
          <a:prstGeom prst="rect">
            <a:avLst/>
          </a:prstGeom>
          <a:solidFill>
            <a:schemeClr val="accent1">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solidFill>
                  <a:prstClr val="white"/>
                </a:solidFill>
                <a:latin typeface="Krub SemiBold"/>
              </a:rPr>
              <a:t>A.8 Assets (incl. Smart Meters) to drive water efficiency (Wholesalers)</a:t>
            </a:r>
          </a:p>
        </p:txBody>
      </p:sp>
      <p:sp>
        <p:nvSpPr>
          <p:cNvPr id="14" name="Rectangle 13">
            <a:extLst>
              <a:ext uri="{FF2B5EF4-FFF2-40B4-BE49-F238E27FC236}">
                <a16:creationId xmlns:a16="http://schemas.microsoft.com/office/drawing/2014/main" id="{841C036F-2825-F2B9-A5CD-F3F157916AC0}"/>
              </a:ext>
            </a:extLst>
          </p:cNvPr>
          <p:cNvSpPr/>
          <p:nvPr/>
        </p:nvSpPr>
        <p:spPr>
          <a:xfrm>
            <a:off x="8144242" y="6570501"/>
            <a:ext cx="3744000" cy="252000"/>
          </a:xfrm>
          <a:prstGeom prst="rect">
            <a:avLst/>
          </a:prstGeom>
          <a:solidFill>
            <a:schemeClr val="tx1"/>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prstClr val="black"/>
                </a:solidFill>
                <a:latin typeface="Krub"/>
              </a:rPr>
              <a:t>See annex for re-ordered list of these 13 metrics</a:t>
            </a:r>
          </a:p>
        </p:txBody>
      </p:sp>
      <p:sp>
        <p:nvSpPr>
          <p:cNvPr id="16" name="Text Placeholder 15">
            <a:extLst>
              <a:ext uri="{FF2B5EF4-FFF2-40B4-BE49-F238E27FC236}">
                <a16:creationId xmlns:a16="http://schemas.microsoft.com/office/drawing/2014/main" id="{4057A3E2-A58B-31A9-E6D4-468825EB13A3}"/>
              </a:ext>
            </a:extLst>
          </p:cNvPr>
          <p:cNvSpPr>
            <a:spLocks noGrp="1"/>
          </p:cNvSpPr>
          <p:nvPr>
            <p:ph type="body" sz="quarter" idx="10"/>
          </p:nvPr>
        </p:nvSpPr>
        <p:spPr/>
        <p:txBody>
          <a:bodyPr/>
          <a:lstStyle/>
          <a:p>
            <a:r>
              <a:rPr lang="en-GB" dirty="0"/>
              <a:t>Candidate metrics</a:t>
            </a:r>
          </a:p>
        </p:txBody>
      </p:sp>
    </p:spTree>
    <p:extLst>
      <p:ext uri="{BB962C8B-B14F-4D97-AF65-F5344CB8AC3E}">
        <p14:creationId xmlns:p14="http://schemas.microsoft.com/office/powerpoint/2010/main" val="304398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D092E-31D5-24CD-72E9-9447AD177666}"/>
              </a:ext>
            </a:extLst>
          </p:cNvPr>
          <p:cNvSpPr>
            <a:spLocks noGrp="1"/>
          </p:cNvSpPr>
          <p:nvPr>
            <p:ph type="body" sz="quarter" idx="10"/>
          </p:nvPr>
        </p:nvSpPr>
        <p:spPr/>
        <p:txBody>
          <a:bodyPr/>
          <a:lstStyle/>
          <a:p>
            <a:r>
              <a:rPr lang="en-GB" dirty="0"/>
              <a:t>Shortlist MPF metrics?</a:t>
            </a:r>
          </a:p>
        </p:txBody>
      </p:sp>
      <p:graphicFrame>
        <p:nvGraphicFramePr>
          <p:cNvPr id="4" name="Table 3">
            <a:extLst>
              <a:ext uri="{FF2B5EF4-FFF2-40B4-BE49-F238E27FC236}">
                <a16:creationId xmlns:a16="http://schemas.microsoft.com/office/drawing/2014/main" id="{091FB06F-1D78-C182-4435-CDC31D725708}"/>
              </a:ext>
            </a:extLst>
          </p:cNvPr>
          <p:cNvGraphicFramePr>
            <a:graphicFrameLocks noGrp="1"/>
          </p:cNvGraphicFramePr>
          <p:nvPr>
            <p:extLst>
              <p:ext uri="{D42A27DB-BD31-4B8C-83A1-F6EECF244321}">
                <p14:modId xmlns:p14="http://schemas.microsoft.com/office/powerpoint/2010/main" val="2272094750"/>
              </p:ext>
            </p:extLst>
          </p:nvPr>
        </p:nvGraphicFramePr>
        <p:xfrm>
          <a:off x="83698" y="691092"/>
          <a:ext cx="11936852" cy="5912874"/>
        </p:xfrm>
        <a:graphic>
          <a:graphicData uri="http://schemas.openxmlformats.org/drawingml/2006/table">
            <a:tbl>
              <a:tblPr firstRow="1" bandRow="1">
                <a:tableStyleId>{5C22544A-7EE6-4342-B048-85BDC9FD1C3A}</a:tableStyleId>
              </a:tblPr>
              <a:tblGrid>
                <a:gridCol w="678302">
                  <a:extLst>
                    <a:ext uri="{9D8B030D-6E8A-4147-A177-3AD203B41FA5}">
                      <a16:colId xmlns:a16="http://schemas.microsoft.com/office/drawing/2014/main" val="3557789484"/>
                    </a:ext>
                  </a:extLst>
                </a:gridCol>
                <a:gridCol w="2009775">
                  <a:extLst>
                    <a:ext uri="{9D8B030D-6E8A-4147-A177-3AD203B41FA5}">
                      <a16:colId xmlns:a16="http://schemas.microsoft.com/office/drawing/2014/main" val="922057664"/>
                    </a:ext>
                  </a:extLst>
                </a:gridCol>
                <a:gridCol w="4914900">
                  <a:extLst>
                    <a:ext uri="{9D8B030D-6E8A-4147-A177-3AD203B41FA5}">
                      <a16:colId xmlns:a16="http://schemas.microsoft.com/office/drawing/2014/main" val="3260836481"/>
                    </a:ext>
                  </a:extLst>
                </a:gridCol>
                <a:gridCol w="3343275">
                  <a:extLst>
                    <a:ext uri="{9D8B030D-6E8A-4147-A177-3AD203B41FA5}">
                      <a16:colId xmlns:a16="http://schemas.microsoft.com/office/drawing/2014/main" val="2692682377"/>
                    </a:ext>
                  </a:extLst>
                </a:gridCol>
                <a:gridCol w="990600">
                  <a:extLst>
                    <a:ext uri="{9D8B030D-6E8A-4147-A177-3AD203B41FA5}">
                      <a16:colId xmlns:a16="http://schemas.microsoft.com/office/drawing/2014/main" val="1285865069"/>
                    </a:ext>
                  </a:extLst>
                </a:gridCol>
              </a:tblGrid>
              <a:tr h="308728">
                <a:tc gridSpan="2">
                  <a:txBody>
                    <a:bodyPr/>
                    <a:lstStyle/>
                    <a:p>
                      <a:r>
                        <a:rPr lang="en-GB" sz="1400" dirty="0"/>
                        <a:t>Metric</a:t>
                      </a:r>
                    </a:p>
                  </a:txBody>
                  <a:tcPr/>
                </a:tc>
                <a:tc hMerge="1">
                  <a:txBody>
                    <a:bodyPr/>
                    <a:lstStyle/>
                    <a:p>
                      <a:endParaRPr lang="en-GB" sz="1500" dirty="0"/>
                    </a:p>
                  </a:txBody>
                  <a:tcPr/>
                </a:tc>
                <a:tc>
                  <a:txBody>
                    <a:bodyPr/>
                    <a:lstStyle/>
                    <a:p>
                      <a:endParaRPr lang="en-GB" sz="1400" dirty="0"/>
                    </a:p>
                  </a:txBody>
                  <a:tcPr/>
                </a:tc>
                <a:tc>
                  <a:txBody>
                    <a:bodyPr/>
                    <a:lstStyle/>
                    <a:p>
                      <a:r>
                        <a:rPr lang="en-GB" sz="1400" dirty="0"/>
                        <a:t>Commentary</a:t>
                      </a:r>
                    </a:p>
                  </a:txBody>
                  <a:tcPr/>
                </a:tc>
                <a:tc>
                  <a:txBody>
                    <a:bodyPr/>
                    <a:lstStyle/>
                    <a:p>
                      <a:pPr algn="ctr"/>
                      <a:r>
                        <a:rPr lang="en-GB" sz="1400" dirty="0"/>
                        <a:t>Assess</a:t>
                      </a:r>
                    </a:p>
                  </a:txBody>
                  <a:tcPr/>
                </a:tc>
                <a:extLst>
                  <a:ext uri="{0D108BD9-81ED-4DB2-BD59-A6C34878D82A}">
                    <a16:rowId xmlns:a16="http://schemas.microsoft.com/office/drawing/2014/main" val="4154452466"/>
                  </a:ext>
                </a:extLst>
              </a:tr>
              <a:tr h="855768">
                <a:tc>
                  <a:txBody>
                    <a:bodyPr/>
                    <a:lstStyle/>
                    <a:p>
                      <a:r>
                        <a:rPr lang="en-GB" sz="1500" dirty="0"/>
                        <a:t>M15</a:t>
                      </a:r>
                    </a:p>
                  </a:txBody>
                  <a:tcPr/>
                </a:tc>
                <a:tc>
                  <a:txBody>
                    <a:bodyPr/>
                    <a:lstStyle/>
                    <a:p>
                      <a:r>
                        <a:rPr lang="en-GB" sz="1200" dirty="0"/>
                        <a:t>Average lateness of failed SLAs for bilateral Requests</a:t>
                      </a:r>
                    </a:p>
                  </a:txBody>
                  <a:tcPr/>
                </a:tc>
                <a:tc>
                  <a:txBody>
                    <a:bodyPr/>
                    <a:lstStyle/>
                    <a:p>
                      <a:r>
                        <a:rPr lang="en-GB" sz="1200" dirty="0"/>
                        <a:t>Number of Business Days beyond the Bilateral Hub SLA where the SLA’s completion conditions have not been met by the Wholesaler, averaged across all SLAs.</a:t>
                      </a:r>
                      <a:br>
                        <a:rPr lang="en-GB" sz="1200" dirty="0"/>
                      </a:br>
                      <a:r>
                        <a:rPr lang="en-GB" sz="1200" dirty="0"/>
                        <a:t>We aim to allow the data to be further segmented by C1 Requests, B5 Requests and all other Requests combined and by LLUMs.</a:t>
                      </a:r>
                      <a:br>
                        <a:rPr lang="en-GB" sz="1200" dirty="0"/>
                      </a:br>
                      <a:r>
                        <a:rPr lang="en-GB" sz="1200" dirty="0"/>
                        <a:t>This metric is also used for activity A7.</a:t>
                      </a:r>
                    </a:p>
                  </a:txBody>
                  <a:tcPr/>
                </a:tc>
                <a:tc rowSpan="2">
                  <a:txBody>
                    <a:bodyPr/>
                    <a:lstStyle/>
                    <a:p>
                      <a:pPr marL="180975" indent="-180975">
                        <a:buFont typeface="Arial" panose="020B0604020202020204" pitchFamily="34" charset="0"/>
                        <a:buChar char="•"/>
                      </a:pPr>
                      <a:r>
                        <a:rPr lang="en-GB" sz="1300" dirty="0"/>
                        <a:t>These </a:t>
                      </a:r>
                      <a:r>
                        <a:rPr lang="en-GB" sz="1300" i="1" u="sng" dirty="0"/>
                        <a:t>may</a:t>
                      </a:r>
                      <a:r>
                        <a:rPr lang="en-GB" sz="1300" dirty="0"/>
                        <a:t> act as complementary pair</a:t>
                      </a:r>
                    </a:p>
                    <a:p>
                      <a:pPr marL="180975" indent="-180975">
                        <a:buFont typeface="Arial" panose="020B0604020202020204" pitchFamily="34" charset="0"/>
                        <a:buChar char="•"/>
                      </a:pPr>
                      <a:r>
                        <a:rPr lang="en-GB" sz="1300" dirty="0"/>
                        <a:t>Perhaps worth narrowing M15 &amp;M18 attention to B5 (repair or replace a meter) and C1(verify a supply)</a:t>
                      </a:r>
                    </a:p>
                    <a:p>
                      <a:pPr marL="180975" indent="-180975">
                        <a:buFont typeface="Arial" panose="020B0604020202020204" pitchFamily="34" charset="0"/>
                        <a:buChar char="•"/>
                      </a:pPr>
                      <a:r>
                        <a:rPr lang="en-GB" sz="1300" dirty="0"/>
                        <a:t>As a pair, tick many boxes? E.g.</a:t>
                      </a:r>
                    </a:p>
                    <a:p>
                      <a:pPr marL="361950" indent="-180975">
                        <a:buFont typeface="Arial" panose="020B0604020202020204" pitchFamily="34" charset="0"/>
                        <a:buChar char="•"/>
                      </a:pPr>
                      <a:r>
                        <a:rPr lang="en-GB" sz="1300" dirty="0"/>
                        <a:t>Within Wholesaler control</a:t>
                      </a:r>
                    </a:p>
                    <a:p>
                      <a:pPr marL="361950" indent="-180975">
                        <a:buFont typeface="Arial" panose="020B0604020202020204" pitchFamily="34" charset="0"/>
                        <a:buChar char="•"/>
                      </a:pPr>
                      <a:r>
                        <a:rPr lang="en-GB" sz="1300" dirty="0"/>
                        <a:t>B5 and C1 significant % of market and customer outcomes?</a:t>
                      </a:r>
                    </a:p>
                    <a:p>
                      <a:pPr marL="361950" indent="-180975">
                        <a:buFont typeface="Arial" panose="020B0604020202020204" pitchFamily="34" charset="0"/>
                        <a:buChar char="•"/>
                      </a:pPr>
                      <a:r>
                        <a:rPr lang="en-GB" sz="1300" dirty="0"/>
                        <a:t>Proportionate?</a:t>
                      </a:r>
                    </a:p>
                    <a:p>
                      <a:pPr marL="361950" indent="-180975">
                        <a:buFont typeface="Arial" panose="020B0604020202020204" pitchFamily="34" charset="0"/>
                        <a:buChar char="•"/>
                      </a:pPr>
                      <a:r>
                        <a:rPr lang="en-GB" sz="1300" dirty="0"/>
                        <a:t>Simple?</a:t>
                      </a:r>
                    </a:p>
                    <a:p>
                      <a:pPr marL="361950" indent="-180975">
                        <a:buFont typeface="Arial" panose="020B0604020202020204" pitchFamily="34" charset="0"/>
                        <a:buChar char="•"/>
                      </a:pPr>
                      <a:r>
                        <a:rPr lang="en-GB" sz="1300" dirty="0"/>
                        <a:t>Relatively future proof?</a:t>
                      </a:r>
                    </a:p>
                  </a:txBody>
                  <a:tcPr/>
                </a:tc>
                <a:tc rowSpan="2">
                  <a:txBody>
                    <a:bodyPr/>
                    <a:lstStyle/>
                    <a:p>
                      <a:pPr algn="ctr"/>
                      <a:r>
                        <a:rPr lang="en-GB" sz="1500" b="1" dirty="0">
                          <a:solidFill>
                            <a:srgbClr val="00B050"/>
                          </a:solidFill>
                        </a:rPr>
                        <a:t>HIGH?</a:t>
                      </a:r>
                    </a:p>
                  </a:txBody>
                  <a:tcPr anchor="ctr"/>
                </a:tc>
                <a:extLst>
                  <a:ext uri="{0D108BD9-81ED-4DB2-BD59-A6C34878D82A}">
                    <a16:rowId xmlns:a16="http://schemas.microsoft.com/office/drawing/2014/main" val="2514472763"/>
                  </a:ext>
                </a:extLst>
              </a:tr>
              <a:tr h="709506">
                <a:tc>
                  <a:txBody>
                    <a:bodyPr/>
                    <a:lstStyle/>
                    <a:p>
                      <a:r>
                        <a:rPr lang="en-GB" sz="1500" dirty="0"/>
                        <a:t>M18</a:t>
                      </a:r>
                    </a:p>
                  </a:txBody>
                  <a:tcPr/>
                </a:tc>
                <a:tc>
                  <a:txBody>
                    <a:bodyPr/>
                    <a:lstStyle/>
                    <a:p>
                      <a:r>
                        <a:rPr lang="en-GB" sz="1200" dirty="0"/>
                        <a:t>Proportion of SLAs for bilateral Requests completed on time</a:t>
                      </a:r>
                    </a:p>
                  </a:txBody>
                  <a:tcPr/>
                </a:tc>
                <a:tc>
                  <a:txBody>
                    <a:bodyPr/>
                    <a:lstStyle/>
                    <a:p>
                      <a:r>
                        <a:rPr lang="en-GB" sz="1200" dirty="0"/>
                        <a:t>The proportion of Bilateral Hub SLAs that have been completed by the Wholesaler within prescribed SLA periods. </a:t>
                      </a:r>
                      <a:br>
                        <a:rPr lang="en-GB" sz="1200" dirty="0"/>
                      </a:br>
                      <a:r>
                        <a:rPr lang="en-GB" sz="1200" dirty="0"/>
                        <a:t>We aim to allow the data to be further segmented by C1 Requests, B5 Requests and all other Requests combined.</a:t>
                      </a:r>
                      <a:br>
                        <a:rPr lang="en-GB" sz="1200" dirty="0"/>
                      </a:br>
                      <a:r>
                        <a:rPr lang="en-GB" sz="1200" dirty="0"/>
                        <a:t>This metric is also used for activity A7.</a:t>
                      </a:r>
                    </a:p>
                  </a:txBody>
                  <a:tcPr/>
                </a:tc>
                <a:tc vMerge="1">
                  <a:txBody>
                    <a:bodyPr/>
                    <a:lstStyle/>
                    <a:p>
                      <a:endParaRPr lang="en-GB" sz="1500" dirty="0"/>
                    </a:p>
                  </a:txBody>
                  <a:tcPr/>
                </a:tc>
                <a:tc vMerge="1">
                  <a:txBody>
                    <a:bodyPr/>
                    <a:lstStyle/>
                    <a:p>
                      <a:endParaRPr lang="en-GB" sz="1500" dirty="0"/>
                    </a:p>
                  </a:txBody>
                  <a:tcPr/>
                </a:tc>
                <a:extLst>
                  <a:ext uri="{0D108BD9-81ED-4DB2-BD59-A6C34878D82A}">
                    <a16:rowId xmlns:a16="http://schemas.microsoft.com/office/drawing/2014/main" val="1776111846"/>
                  </a:ext>
                </a:extLst>
              </a:tr>
              <a:tr h="786333">
                <a:tc>
                  <a:txBody>
                    <a:bodyPr/>
                    <a:lstStyle/>
                    <a:p>
                      <a:r>
                        <a:rPr lang="en-GB" sz="1500" dirty="0"/>
                        <a:t>M10</a:t>
                      </a:r>
                    </a:p>
                  </a:txBody>
                  <a:tcPr/>
                </a:tc>
                <a:tc>
                  <a:txBody>
                    <a:bodyPr/>
                    <a:lstStyle/>
                    <a:p>
                      <a:r>
                        <a:rPr lang="en-GB" sz="1200" dirty="0"/>
                        <a:t>Number of Long Unread Meters (LUMs) with an outstanding B5 or C1 bilateral transaction request</a:t>
                      </a:r>
                    </a:p>
                  </a:txBody>
                  <a:tcPr/>
                </a:tc>
                <a:tc>
                  <a:txBody>
                    <a:bodyPr/>
                    <a:lstStyle/>
                    <a:p>
                      <a:r>
                        <a:rPr lang="en-GB" sz="1200" dirty="0"/>
                        <a:t>Number of all LUMs, including Legacy Long Unread Meters (LLUMs), where there is an outstanding/in flight C1 (supply point verification) or B5 (meter repair/replace) bilateral Request in the Bilateral Hub on that meter. </a:t>
                      </a:r>
                    </a:p>
                  </a:txBody>
                  <a:tcPr/>
                </a:tc>
                <a:tc>
                  <a:txBody>
                    <a:bodyPr/>
                    <a:lstStyle/>
                    <a:p>
                      <a:pPr marL="180975" indent="-180975">
                        <a:buFont typeface="Arial" panose="020B0604020202020204" pitchFamily="34" charset="0"/>
                        <a:buChar char="•"/>
                      </a:pPr>
                      <a:r>
                        <a:rPr lang="en-GB" sz="1300" dirty="0"/>
                        <a:t>Enduring issues that relate to customer experience</a:t>
                      </a:r>
                    </a:p>
                    <a:p>
                      <a:pPr marL="180975" indent="-180975">
                        <a:buFont typeface="Arial" panose="020B0604020202020204" pitchFamily="34" charset="0"/>
                        <a:buChar char="•"/>
                      </a:pPr>
                      <a:r>
                        <a:rPr lang="en-GB" sz="1300" dirty="0"/>
                        <a:t>However - Unclear sufficiently within Wholesaler control?</a:t>
                      </a:r>
                    </a:p>
                  </a:txBody>
                  <a:tcPr/>
                </a:tc>
                <a:tc>
                  <a:txBody>
                    <a:bodyPr/>
                    <a:lstStyle/>
                    <a:p>
                      <a:pPr algn="ctr"/>
                      <a:r>
                        <a:rPr lang="en-GB" sz="1500" b="1" dirty="0">
                          <a:solidFill>
                            <a:schemeClr val="accent3">
                              <a:lumMod val="75000"/>
                            </a:schemeClr>
                          </a:solidFill>
                        </a:rPr>
                        <a:t>MEDIUM?</a:t>
                      </a:r>
                    </a:p>
                  </a:txBody>
                  <a:tcPr anchor="ctr"/>
                </a:tc>
                <a:extLst>
                  <a:ext uri="{0D108BD9-81ED-4DB2-BD59-A6C34878D82A}">
                    <a16:rowId xmlns:a16="http://schemas.microsoft.com/office/drawing/2014/main" val="1801347030"/>
                  </a:ext>
                </a:extLst>
              </a:tr>
              <a:tr h="865234">
                <a:tc>
                  <a:txBody>
                    <a:bodyPr/>
                    <a:lstStyle/>
                    <a:p>
                      <a:r>
                        <a:rPr lang="en-GB" sz="1500" dirty="0"/>
                        <a:t>M19</a:t>
                      </a:r>
                    </a:p>
                  </a:txBody>
                  <a:tcPr/>
                </a:tc>
                <a:tc>
                  <a:txBody>
                    <a:bodyPr/>
                    <a:lstStyle/>
                    <a:p>
                      <a:r>
                        <a:rPr lang="en-GB" sz="1200" dirty="0"/>
                        <a:t>Cyclic non-market meter reads performed within SLA (biannual or monthly</a:t>
                      </a:r>
                    </a:p>
                  </a:txBody>
                  <a:tcPr/>
                </a:tc>
                <a:tc>
                  <a:txBody>
                    <a:bodyPr/>
                    <a:lstStyle/>
                    <a:p>
                      <a:r>
                        <a:rPr lang="en-GB" sz="1200" dirty="0"/>
                        <a:t>Proportion of non-market meters which, at the measurement date, remain within the SLA period since the last cyclic meter read. </a:t>
                      </a:r>
                      <a:br>
                        <a:rPr lang="en-GB" sz="1200" dirty="0"/>
                      </a:br>
                      <a:r>
                        <a:rPr lang="en-GB" sz="1200" dirty="0"/>
                        <a:t>We aim to allow the data to be further segmented by number of meters, proportion of meters, biannual, monthly, occupied, vacant, internal, and external meters</a:t>
                      </a:r>
                    </a:p>
                  </a:txBody>
                  <a:tcPr/>
                </a:tc>
                <a:tc rowSpan="2">
                  <a:txBody>
                    <a:bodyPr/>
                    <a:lstStyle/>
                    <a:p>
                      <a:pPr marL="180975" indent="-180975">
                        <a:buFont typeface="Arial" panose="020B0604020202020204" pitchFamily="34" charset="0"/>
                        <a:buChar char="•"/>
                      </a:pPr>
                      <a:r>
                        <a:rPr lang="en-GB" sz="1300" dirty="0"/>
                        <a:t>These may act as complementary pair</a:t>
                      </a:r>
                    </a:p>
                    <a:p>
                      <a:pPr marL="180975" indent="-180975">
                        <a:buFont typeface="Arial" panose="020B0604020202020204" pitchFamily="34" charset="0"/>
                        <a:buChar char="•"/>
                      </a:pPr>
                      <a:r>
                        <a:rPr lang="en-GB" sz="1300" dirty="0"/>
                        <a:t>Customer issue for those customers affected</a:t>
                      </a:r>
                    </a:p>
                    <a:p>
                      <a:pPr marL="180975" indent="-180975">
                        <a:buFont typeface="Arial" panose="020B0604020202020204" pitchFamily="34" charset="0"/>
                        <a:buChar char="•"/>
                      </a:pPr>
                      <a:r>
                        <a:rPr lang="en-GB" sz="1300" dirty="0"/>
                        <a:t>However – relates to non-market reads, small volume in relation to market</a:t>
                      </a:r>
                    </a:p>
                  </a:txBody>
                  <a:tcPr/>
                </a:tc>
                <a:tc rowSpan="2">
                  <a:txBody>
                    <a:bodyPr/>
                    <a:lstStyle/>
                    <a:p>
                      <a:pPr algn="ctr"/>
                      <a:r>
                        <a:rPr lang="en-GB" sz="1500" b="1" dirty="0">
                          <a:solidFill>
                            <a:schemeClr val="accent3">
                              <a:lumMod val="75000"/>
                            </a:schemeClr>
                          </a:solidFill>
                        </a:rPr>
                        <a:t>MEDIUM?</a:t>
                      </a:r>
                    </a:p>
                  </a:txBody>
                  <a:tcPr anchor="ctr"/>
                </a:tc>
                <a:extLst>
                  <a:ext uri="{0D108BD9-81ED-4DB2-BD59-A6C34878D82A}">
                    <a16:rowId xmlns:a16="http://schemas.microsoft.com/office/drawing/2014/main" val="2966438010"/>
                  </a:ext>
                </a:extLst>
              </a:tr>
              <a:tr h="1138826">
                <a:tc>
                  <a:txBody>
                    <a:bodyPr/>
                    <a:lstStyle/>
                    <a:p>
                      <a:r>
                        <a:rPr lang="en-GB" sz="1500" dirty="0"/>
                        <a:t>M21</a:t>
                      </a:r>
                    </a:p>
                  </a:txBody>
                  <a:tcPr/>
                </a:tc>
                <a:tc>
                  <a:txBody>
                    <a:bodyPr/>
                    <a:lstStyle/>
                    <a:p>
                      <a:r>
                        <a:rPr lang="en-GB" sz="1200" dirty="0"/>
                        <a:t>Lateness of overdue cyclic non-market meter reads</a:t>
                      </a:r>
                    </a:p>
                    <a:p>
                      <a:endParaRPr lang="en-GB" sz="1200" dirty="0"/>
                    </a:p>
                  </a:txBody>
                  <a:tcPr/>
                </a:tc>
                <a:tc>
                  <a:txBody>
                    <a:bodyPr/>
                    <a:lstStyle/>
                    <a:p>
                      <a:r>
                        <a:rPr lang="en-GB" sz="1200" dirty="0"/>
                        <a:t>The number of Business Days that the meter was late for a cyclic meter read.</a:t>
                      </a:r>
                      <a:br>
                        <a:rPr lang="en-GB" sz="1200" dirty="0"/>
                      </a:br>
                      <a:r>
                        <a:rPr lang="en-GB" sz="1200" dirty="0"/>
                        <a:t>We aim to allow the data to be further segmented by number of meters, proportion of meters, biannual, monthly, occupied, vacant, internal, and external meters</a:t>
                      </a:r>
                    </a:p>
                  </a:txBody>
                  <a:tcPr/>
                </a:tc>
                <a:tc vMerge="1">
                  <a:txBody>
                    <a:bodyPr/>
                    <a:lstStyle/>
                    <a:p>
                      <a:endParaRPr lang="en-GB" sz="1500" dirty="0"/>
                    </a:p>
                  </a:txBody>
                  <a:tcPr/>
                </a:tc>
                <a:tc vMerge="1">
                  <a:txBody>
                    <a:bodyPr/>
                    <a:lstStyle/>
                    <a:p>
                      <a:endParaRPr lang="en-GB" sz="1500" dirty="0"/>
                    </a:p>
                  </a:txBody>
                  <a:tcPr/>
                </a:tc>
                <a:extLst>
                  <a:ext uri="{0D108BD9-81ED-4DB2-BD59-A6C34878D82A}">
                    <a16:rowId xmlns:a16="http://schemas.microsoft.com/office/drawing/2014/main" val="3436240094"/>
                  </a:ext>
                </a:extLst>
              </a:tr>
            </a:tbl>
          </a:graphicData>
        </a:graphic>
      </p:graphicFrame>
    </p:spTree>
    <p:extLst>
      <p:ext uri="{BB962C8B-B14F-4D97-AF65-F5344CB8AC3E}">
        <p14:creationId xmlns:p14="http://schemas.microsoft.com/office/powerpoint/2010/main" val="174067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3C682-3661-2EC9-274D-0DBBD07E72C9}"/>
              </a:ext>
            </a:extLst>
          </p:cNvPr>
          <p:cNvSpPr>
            <a:spLocks noGrp="1"/>
          </p:cNvSpPr>
          <p:nvPr>
            <p:ph type="body" sz="quarter" idx="10"/>
          </p:nvPr>
        </p:nvSpPr>
        <p:spPr>
          <a:xfrm>
            <a:off x="1200000" y="2880000"/>
            <a:ext cx="8064000" cy="1440000"/>
          </a:xfrm>
        </p:spPr>
        <p:txBody>
          <a:bodyPr/>
          <a:lstStyle/>
          <a:p>
            <a:r>
              <a:rPr lang="en-GB" dirty="0"/>
              <a:t>Annex – Supporting information and data </a:t>
            </a:r>
          </a:p>
        </p:txBody>
      </p:sp>
    </p:spTree>
    <p:extLst>
      <p:ext uri="{BB962C8B-B14F-4D97-AF65-F5344CB8AC3E}">
        <p14:creationId xmlns:p14="http://schemas.microsoft.com/office/powerpoint/2010/main" val="275393686"/>
      </p:ext>
    </p:extLst>
  </p:cSld>
  <p:clrMapOvr>
    <a:masterClrMapping/>
  </p:clrMapOvr>
</p:sld>
</file>

<file path=ppt/theme/theme1.xml><?xml version="1.0" encoding="utf-8"?>
<a:theme xmlns:a="http://schemas.openxmlformats.org/drawingml/2006/main" name="Ofwat PPT">
  <a:themeElements>
    <a:clrScheme name="Ofwat">
      <a:dk1>
        <a:sysClr val="windowText" lastClr="000000"/>
      </a:dk1>
      <a:lt1>
        <a:sysClr val="window" lastClr="FFFFFF"/>
      </a:lt1>
      <a:dk2>
        <a:srgbClr val="003595"/>
      </a:dk2>
      <a:lt2>
        <a:srgbClr val="DCECF5"/>
      </a:lt2>
      <a:accent1>
        <a:srgbClr val="0071CE"/>
      </a:accent1>
      <a:accent2>
        <a:srgbClr val="63656A"/>
      </a:accent2>
      <a:accent3>
        <a:srgbClr val="FFB81D"/>
      </a:accent3>
      <a:accent4>
        <a:srgbClr val="62A70F"/>
      </a:accent4>
      <a:accent5>
        <a:srgbClr val="FF8772"/>
      </a:accent5>
      <a:accent6>
        <a:srgbClr val="D60037"/>
      </a:accent6>
      <a:hlink>
        <a:srgbClr val="0071CE"/>
      </a:hlink>
      <a:folHlink>
        <a:srgbClr val="94368D"/>
      </a:folHlink>
    </a:clrScheme>
    <a:fontScheme name="Ofwat">
      <a:majorFont>
        <a:latin typeface="Krub SemiBold"/>
        <a:ea typeface=""/>
        <a:cs typeface=""/>
      </a:majorFont>
      <a:minorFont>
        <a:latin typeface="Kr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dirty="0" err="1" smtClean="0">
            <a:solidFill>
              <a:schemeClr val="bg1"/>
            </a:solidFill>
          </a:defRPr>
        </a:defPPr>
      </a:lstStyle>
    </a:txDef>
  </a:objectDefaults>
  <a:extraClrSchemeLst/>
  <a:extLst>
    <a:ext uri="{05A4C25C-085E-4340-85A3-A5531E510DB2}">
      <thm15:themeFamily xmlns:thm15="http://schemas.microsoft.com/office/thememl/2012/main" name="Ofwat PPT" id="{D06EF821-5838-42C1-9306-F5FEA921E25C}" vid="{704D4045-0AFB-4F99-9D5F-4111DEAA6D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2913</Words>
  <Application>Microsoft Office PowerPoint</Application>
  <PresentationFormat>Widescreen</PresentationFormat>
  <Paragraphs>268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Krub</vt:lpstr>
      <vt:lpstr>Krub SemiBold</vt:lpstr>
      <vt:lpstr>Segoe UI</vt:lpstr>
      <vt:lpstr>Ofwat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Ofwat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Kent</dc:creator>
  <cp:lastModifiedBy>Shaun Kent</cp:lastModifiedBy>
  <cp:revision>20</cp:revision>
  <dcterms:created xsi:type="dcterms:W3CDTF">2023-12-14T11:02:44Z</dcterms:created>
  <dcterms:modified xsi:type="dcterms:W3CDTF">2024-02-06T17:12:25Z</dcterms:modified>
</cp:coreProperties>
</file>